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6.xml" ContentType="application/vnd.openxmlformats-officedocument.presentationml.slideLayout+xml"/>
  <Override PartName="/ppt/notesMasters/notesMaster1.xml" ContentType="application/vnd.openxmlformats-officedocument.presentationml.notes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docProps/core.xml" ContentType="application/vnd.openxmlformats-package.core-properties+xml"/>
  <Override PartName="/docProps/app.xml" ContentType="application/vnd.openxmlformats-officedocument.extended-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61"/>
  </p:notesMasterIdLst>
  <p:sldIdLst>
    <p:sldId id="256" r:id="rId2"/>
    <p:sldId id="401" r:id="rId3"/>
    <p:sldId id="424" r:id="rId4"/>
    <p:sldId id="343" r:id="rId5"/>
    <p:sldId id="288" r:id="rId6"/>
    <p:sldId id="289" r:id="rId7"/>
    <p:sldId id="363" r:id="rId8"/>
    <p:sldId id="391" r:id="rId9"/>
    <p:sldId id="408" r:id="rId10"/>
    <p:sldId id="409" r:id="rId11"/>
    <p:sldId id="410" r:id="rId12"/>
    <p:sldId id="411" r:id="rId13"/>
    <p:sldId id="364" r:id="rId14"/>
    <p:sldId id="394" r:id="rId15"/>
    <p:sldId id="393" r:id="rId16"/>
    <p:sldId id="370" r:id="rId17"/>
    <p:sldId id="414" r:id="rId18"/>
    <p:sldId id="366" r:id="rId19"/>
    <p:sldId id="415" r:id="rId20"/>
    <p:sldId id="416" r:id="rId21"/>
    <p:sldId id="396" r:id="rId22"/>
    <p:sldId id="417" r:id="rId23"/>
    <p:sldId id="379" r:id="rId24"/>
    <p:sldId id="380" r:id="rId25"/>
    <p:sldId id="400" r:id="rId26"/>
    <p:sldId id="321" r:id="rId27"/>
    <p:sldId id="404" r:id="rId28"/>
    <p:sldId id="257" r:id="rId29"/>
    <p:sldId id="407" r:id="rId30"/>
    <p:sldId id="259" r:id="rId31"/>
    <p:sldId id="422" r:id="rId32"/>
    <p:sldId id="354" r:id="rId33"/>
    <p:sldId id="355" r:id="rId34"/>
    <p:sldId id="358" r:id="rId35"/>
    <p:sldId id="359" r:id="rId36"/>
    <p:sldId id="261" r:id="rId37"/>
    <p:sldId id="262" r:id="rId38"/>
    <p:sldId id="293" r:id="rId39"/>
    <p:sldId id="340" r:id="rId40"/>
    <p:sldId id="419" r:id="rId41"/>
    <p:sldId id="418" r:id="rId42"/>
    <p:sldId id="420" r:id="rId43"/>
    <p:sldId id="421" r:id="rId44"/>
    <p:sldId id="271" r:id="rId45"/>
    <p:sldId id="272" r:id="rId46"/>
    <p:sldId id="273" r:id="rId47"/>
    <p:sldId id="274" r:id="rId48"/>
    <p:sldId id="275" r:id="rId49"/>
    <p:sldId id="276" r:id="rId50"/>
    <p:sldId id="277" r:id="rId51"/>
    <p:sldId id="278" r:id="rId52"/>
    <p:sldId id="279" r:id="rId53"/>
    <p:sldId id="281" r:id="rId54"/>
    <p:sldId id="339" r:id="rId55"/>
    <p:sldId id="282" r:id="rId56"/>
    <p:sldId id="284" r:id="rId57"/>
    <p:sldId id="286" r:id="rId58"/>
    <p:sldId id="295" r:id="rId59"/>
    <p:sldId id="341" r:id="rId60"/>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2438400" rtl="0" fontAlgn="auto" latinLnBrk="0" hangingPunct="0">
      <a:lnSpc>
        <a:spcPct val="9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Canela Text Regular"/>
        <a:ea typeface="Canela Text Regular"/>
        <a:cs typeface="Canela Text Regular"/>
        <a:sym typeface="Canela Text Regular"/>
      </a:defRPr>
    </a:lvl1pPr>
    <a:lvl2pPr marL="0" marR="0" indent="457200" algn="ctr" defTabSz="2438400" rtl="0" fontAlgn="auto" latinLnBrk="0" hangingPunct="0">
      <a:lnSpc>
        <a:spcPct val="9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Canela Text Regular"/>
        <a:ea typeface="Canela Text Regular"/>
        <a:cs typeface="Canela Text Regular"/>
        <a:sym typeface="Canela Text Regular"/>
      </a:defRPr>
    </a:lvl2pPr>
    <a:lvl3pPr marL="0" marR="0" indent="914400" algn="ctr" defTabSz="2438400" rtl="0" fontAlgn="auto" latinLnBrk="0" hangingPunct="0">
      <a:lnSpc>
        <a:spcPct val="9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Canela Text Regular"/>
        <a:ea typeface="Canela Text Regular"/>
        <a:cs typeface="Canela Text Regular"/>
        <a:sym typeface="Canela Text Regular"/>
      </a:defRPr>
    </a:lvl3pPr>
    <a:lvl4pPr marL="0" marR="0" indent="1371600" algn="ctr" defTabSz="2438400" rtl="0" fontAlgn="auto" latinLnBrk="0" hangingPunct="0">
      <a:lnSpc>
        <a:spcPct val="9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Canela Text Regular"/>
        <a:ea typeface="Canela Text Regular"/>
        <a:cs typeface="Canela Text Regular"/>
        <a:sym typeface="Canela Text Regular"/>
      </a:defRPr>
    </a:lvl4pPr>
    <a:lvl5pPr marL="0" marR="0" indent="1828800" algn="ctr" defTabSz="2438400" rtl="0" fontAlgn="auto" latinLnBrk="0" hangingPunct="0">
      <a:lnSpc>
        <a:spcPct val="9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Canela Text Regular"/>
        <a:ea typeface="Canela Text Regular"/>
        <a:cs typeface="Canela Text Regular"/>
        <a:sym typeface="Canela Text Regular"/>
      </a:defRPr>
    </a:lvl5pPr>
    <a:lvl6pPr marL="0" marR="0" indent="2286000" algn="ctr" defTabSz="2438400" rtl="0" fontAlgn="auto" latinLnBrk="0" hangingPunct="0">
      <a:lnSpc>
        <a:spcPct val="9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Canela Text Regular"/>
        <a:ea typeface="Canela Text Regular"/>
        <a:cs typeface="Canela Text Regular"/>
        <a:sym typeface="Canela Text Regular"/>
      </a:defRPr>
    </a:lvl6pPr>
    <a:lvl7pPr marL="0" marR="0" indent="2743200" algn="ctr" defTabSz="2438400" rtl="0" fontAlgn="auto" latinLnBrk="0" hangingPunct="0">
      <a:lnSpc>
        <a:spcPct val="9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Canela Text Regular"/>
        <a:ea typeface="Canela Text Regular"/>
        <a:cs typeface="Canela Text Regular"/>
        <a:sym typeface="Canela Text Regular"/>
      </a:defRPr>
    </a:lvl7pPr>
    <a:lvl8pPr marL="0" marR="0" indent="3200400" algn="ctr" defTabSz="2438400" rtl="0" fontAlgn="auto" latinLnBrk="0" hangingPunct="0">
      <a:lnSpc>
        <a:spcPct val="9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Canela Text Regular"/>
        <a:ea typeface="Canela Text Regular"/>
        <a:cs typeface="Canela Text Regular"/>
        <a:sym typeface="Canela Text Regular"/>
      </a:defRPr>
    </a:lvl8pPr>
    <a:lvl9pPr marL="0" marR="0" indent="3657600" algn="ctr" defTabSz="2438400" rtl="0" fontAlgn="auto" latinLnBrk="0" hangingPunct="0">
      <a:lnSpc>
        <a:spcPct val="9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Canela Text Regular"/>
        <a:ea typeface="Canela Text Regular"/>
        <a:cs typeface="Canela Text Regular"/>
        <a:sym typeface="Canela Text Regular"/>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Graphik"/>
          <a:ea typeface="Graphik"/>
          <a:cs typeface="Graphik"/>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a:tcStyle>
        <a:tcBdr/>
        <a:fill>
          <a:solidFill>
            <a:srgbClr val="E3E5E8"/>
          </a:solidFill>
        </a:fill>
      </a:tcStyle>
    </a:band2H>
    <a:firstCol>
      <a:tcTxStyle b="on" i="off">
        <a:font>
          <a:latin typeface="Graphik Semibold"/>
          <a:ea typeface="Graphik Semibold"/>
          <a:cs typeface="Graphik Semibold"/>
        </a:font>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
          <a:latin typeface="Graphik Semibold"/>
          <a:ea typeface="Graphik Semibold"/>
          <a:cs typeface="Graphik Semibold"/>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
          <a:latin typeface="Graphik Semibold"/>
          <a:ea typeface="Graphik Semibold"/>
          <a:cs typeface="Graphik Semibold"/>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
          <a:latin typeface="Graphik"/>
          <a:ea typeface="Graphik"/>
          <a:cs typeface="Graphik"/>
        </a:font>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wholeTbl>
    <a:band2H>
      <a:tcTxStyle/>
      <a:tcStyle>
        <a:tcBdr/>
        <a:fill>
          <a:solidFill>
            <a:srgbClr val="E3E5E8"/>
          </a:solidFill>
        </a:fill>
      </a:tcStyle>
    </a:band2H>
    <a:firstCol>
      <a:tcTxStyle b="on" i="off">
        <a:font>
          <a:latin typeface="Graphik Semibold"/>
          <a:ea typeface="Graphik Semibold"/>
          <a:cs typeface="Graphik Semibold"/>
        </a:font>
        <a:srgbClr val="000000"/>
      </a:tcTxStyle>
      <a:tcStyle>
        <a:tcBdr>
          <a:left>
            <a:ln w="12700" cap="flat">
              <a:solidFill>
                <a:srgbClr val="000000"/>
              </a:solidFill>
              <a:prstDash val="solid"/>
              <a:miter lim="400000"/>
            </a:ln>
          </a:left>
          <a:right>
            <a:ln w="25400" cap="flat">
              <a:solidFill>
                <a:srgbClr val="000000"/>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firstCol>
    <a:lastRow>
      <a:tcTxStyle b="off" i="off">
        <a:font>
          <a:latin typeface="Graphik"/>
          <a:ea typeface="Graphik"/>
          <a:cs typeface="Graphik"/>
        </a:font>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lastRow>
    <a:firstRow>
      <a:tcTxStyle b="on" i="off">
        <a:font>
          <a:latin typeface="Graphik Semibold"/>
          <a:ea typeface="Graphik Semibold"/>
          <a:cs typeface="Graphik Semibold"/>
        </a:font>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solidFill>
            <a:schemeClr val="accent1">
              <a:hueOff val="-217956"/>
              <a:satOff val="14368"/>
              <a:lumOff val="17764"/>
            </a:schemeClr>
          </a:solidFill>
        </a:fill>
      </a:tcStyle>
    </a:firstRow>
  </a:tblStyle>
  <a:tblStyle styleId="{EEE7283C-3CF3-47DC-8721-378D4A62B228}" styleName="">
    <a:tblBg/>
    <a:wholeTbl>
      <a:tcTxStyle b="off" i="off">
        <a:font>
          <a:latin typeface="Graphik"/>
          <a:ea typeface="Graphik"/>
          <a:cs typeface="Graphik"/>
        </a:font>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a:tcStyle>
        <a:tcBdr/>
        <a:fill>
          <a:solidFill>
            <a:srgbClr val="ECEEEE"/>
          </a:solidFill>
        </a:fill>
      </a:tcStyle>
    </a:band2H>
    <a:firstCol>
      <a:tcTxStyle b="on" i="off">
        <a:font>
          <a:latin typeface="Graphik Semibold"/>
          <a:ea typeface="Graphik Semibold"/>
          <a:cs typeface="Graphik Semibold"/>
        </a:font>
        <a:srgbClr val="000000"/>
      </a:tcTxStyle>
      <a:tcStyle>
        <a:tcBdr>
          <a:left>
            <a:ln w="12700" cap="flat">
              <a:solidFill>
                <a:srgbClr val="4D4D4D"/>
              </a:solidFill>
              <a:prstDash val="solid"/>
              <a:miter lim="400000"/>
            </a:ln>
          </a:left>
          <a:right>
            <a:ln w="127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solidFill>
            <a:schemeClr val="accent3">
              <a:hueOff val="571091"/>
              <a:satOff val="15926"/>
              <a:lumOff val="22314"/>
            </a:schemeClr>
          </a:solidFill>
        </a:fill>
      </a:tcStyle>
    </a:firstCol>
    <a:lastRow>
      <a:tcTxStyle b="off" i="off">
        <a:font>
          <a:latin typeface="Graphik"/>
          <a:ea typeface="Graphik"/>
          <a:cs typeface="Graphik"/>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45B43B"/>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
          <a:latin typeface="Graphik Semibold"/>
          <a:ea typeface="Graphik Semibold"/>
          <a:cs typeface="Graphik Semibold"/>
        </a:font>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127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rgbClr val="45B43B"/>
          </a:solidFill>
        </a:fill>
      </a:tcStyle>
    </a:firstRow>
  </a:tblStyle>
  <a:tblStyle styleId="{CF821DB8-F4EB-4A41-A1BA-3FCAFE7338EE}" styleName="">
    <a:tblBg/>
    <a:wholeTbl>
      <a:tcTxStyle b="off" i="off">
        <a:font>
          <a:latin typeface="Graphik"/>
          <a:ea typeface="Graphik"/>
          <a:cs typeface="Graphik"/>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wholeTbl>
    <a:band2H>
      <a:tcTxStyle/>
      <a:tcStyle>
        <a:tcBdr/>
        <a:fill>
          <a:solidFill>
            <a:schemeClr val="accent4">
              <a:hueOff val="349036"/>
              <a:lumOff val="17111"/>
            </a:schemeClr>
          </a:solidFill>
        </a:fill>
      </a:tcStyle>
    </a:band2H>
    <a:firstCol>
      <a:tcTxStyle b="on" i="off">
        <a:font>
          <a:latin typeface="Graphik Semibold"/>
          <a:ea typeface="Graphik Semibold"/>
          <a:cs typeface="Graphik Semibold"/>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BD17"/>
          </a:solidFill>
        </a:fill>
      </a:tcStyle>
    </a:firstCol>
    <a:lastRow>
      <a:tcTxStyle b="on" i="off">
        <a:font>
          <a:latin typeface="Graphik Semibold"/>
          <a:ea typeface="Graphik Semibold"/>
          <a:cs typeface="Graphik Semibold"/>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38100" cap="flat">
              <a:solidFill>
                <a:srgbClr val="FFBD17"/>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lastRow>
    <a:firstRow>
      <a:tcTxStyle b="on" i="off">
        <a:font>
          <a:latin typeface="Graphik Semibold"/>
          <a:ea typeface="Graphik Semibold"/>
          <a:cs typeface="Graphik Semibold"/>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8A25"/>
          </a:solidFill>
        </a:fill>
      </a:tcStyle>
    </a:firstRow>
  </a:tblStyle>
  <a:tblStyle styleId="{33BA23B1-9221-436E-865A-0063620EA4FD}" styleName="">
    <a:tblBg/>
    <a:wholeTbl>
      <a:tcTxStyle b="off" i="off">
        <a:font>
          <a:latin typeface="Graphik"/>
          <a:ea typeface="Graphik"/>
          <a:cs typeface="Graphik"/>
        </a:font>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12700" cap="flat">
              <a:solidFill>
                <a:srgbClr val="5E5E5E"/>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noFill/>
        </a:fill>
      </a:tcStyle>
    </a:wholeTbl>
    <a:band2H>
      <a:tcTxStyle/>
      <a:tcStyle>
        <a:tcBdr/>
        <a:fill>
          <a:solidFill>
            <a:srgbClr val="ECEEEF"/>
          </a:solidFill>
        </a:fill>
      </a:tcStyle>
    </a:band2H>
    <a:firstCol>
      <a:tcTxStyle b="on" i="off">
        <a:font>
          <a:latin typeface="Graphik Semibold"/>
          <a:ea typeface="Graphik Semibold"/>
          <a:cs typeface="Graphik Semibold"/>
        </a:font>
        <a:srgbClr val="FFFFFF"/>
      </a:tcTxStyle>
      <a:tcStyle>
        <a:tcBdr>
          <a:left>
            <a:ln w="12700" cap="flat">
              <a:solidFill>
                <a:srgbClr val="A6AAA9"/>
              </a:solidFill>
              <a:prstDash val="solid"/>
              <a:miter lim="400000"/>
            </a:ln>
          </a:left>
          <a:right>
            <a:ln w="12700" cap="flat">
              <a:solidFill>
                <a:srgbClr val="5E5E5E"/>
              </a:solidFill>
              <a:prstDash val="solid"/>
              <a:miter lim="400000"/>
            </a:ln>
          </a:right>
          <a:top>
            <a:ln w="12700" cap="flat">
              <a:solidFill>
                <a:srgbClr val="5E5E5E"/>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rgbClr val="32C5B9"/>
          </a:solidFill>
        </a:fill>
      </a:tcStyle>
    </a:firstCol>
    <a:lastRow>
      <a:tcTxStyle b="on" i="off">
        <a:font>
          <a:latin typeface="Graphik Semibold"/>
          <a:ea typeface="Graphik Semibold"/>
          <a:cs typeface="Graphik Semibold"/>
        </a:font>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38100" cap="flat">
              <a:solidFill>
                <a:schemeClr val="accent2">
                  <a:hueOff val="240640"/>
                  <a:satOff val="2542"/>
                  <a:lumOff val="-13198"/>
                </a:schemeClr>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FFFFFF"/>
          </a:solidFill>
        </a:fill>
      </a:tcStyle>
    </a:lastRow>
    <a:firstRow>
      <a:tcTxStyle b="on" i="off">
        <a:font>
          <a:latin typeface="Graphik Semibold"/>
          <a:ea typeface="Graphik Semibold"/>
          <a:cs typeface="Graphik Semibold"/>
        </a:font>
        <a:srgbClr val="FFFFFF"/>
      </a:tcTxStyle>
      <a:tcStyle>
        <a:tcBdr>
          <a:left>
            <a:ln w="12700" cap="flat">
              <a:solidFill>
                <a:srgbClr val="5E5E5E"/>
              </a:solidFill>
              <a:prstDash val="solid"/>
              <a:miter lim="400000"/>
            </a:ln>
          </a:left>
          <a:right>
            <a:ln w="12700" cap="flat">
              <a:solidFill>
                <a:srgbClr val="5E5E5E"/>
              </a:solidFill>
              <a:prstDash val="solid"/>
              <a:miter lim="400000"/>
            </a:ln>
          </a:right>
          <a:top>
            <a:ln w="12700" cap="flat">
              <a:solidFill>
                <a:srgbClr val="A6AAA9"/>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chemeClr val="accent2">
              <a:hueOff val="240640"/>
              <a:satOff val="2542"/>
              <a:lumOff val="-13198"/>
            </a:schemeClr>
          </a:solidFill>
        </a:fill>
      </a:tcStyle>
    </a:firstRow>
  </a:tblStyle>
  <a:tblStyle styleId="{2708684C-4D16-4618-839F-0558EEFCDFE6}" styleName="">
    <a:tblBg/>
    <a:wholeTbl>
      <a:tcTxStyle b="off" i="off">
        <a:font>
          <a:latin typeface="Graphik"/>
          <a:ea typeface="Graphik"/>
          <a:cs typeface="Graphik"/>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wholeTbl>
    <a:band2H>
      <a:tcTxStyle/>
      <a:tcStyle>
        <a:tcBdr/>
        <a:fill>
          <a:solidFill>
            <a:srgbClr val="EDEEEF"/>
          </a:solidFill>
        </a:fill>
      </a:tcStyle>
    </a:band2H>
    <a:firstCol>
      <a:tcTxStyle b="on" i="off">
        <a:font>
          <a:latin typeface="Graphik Semibold"/>
          <a:ea typeface="Graphik Semibold"/>
          <a:cs typeface="Graphik Semibold"/>
        </a:font>
        <a:srgbClr val="000000"/>
      </a:tcTxStyle>
      <a:tcStyle>
        <a:tcBdr>
          <a:left>
            <a:ln w="12700" cap="flat">
              <a:solidFill>
                <a:srgbClr val="6C6C6C"/>
              </a:solidFill>
              <a:prstDash val="solid"/>
              <a:miter lim="400000"/>
            </a:ln>
          </a:left>
          <a:right>
            <a:ln w="254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firstCol>
    <a:lastRow>
      <a:tcTxStyle b="on" i="off">
        <a:font>
          <a:latin typeface="Graphik Semibold"/>
          <a:ea typeface="Graphik Semibold"/>
          <a:cs typeface="Graphik Semibold"/>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6C6C6C"/>
              </a:solidFill>
              <a:prstDash val="solid"/>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lastRow>
    <a:firstRow>
      <a:tcTxStyle b="on" i="off">
        <a:font>
          <a:latin typeface="Graphik Semibold"/>
          <a:ea typeface="Graphik Semibold"/>
          <a:cs typeface="Graphik Semibold"/>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6C6C6C"/>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D6DCE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4" d="100"/>
          <a:sy n="54" d="100"/>
        </p:scale>
        <p:origin x="1212" y="92"/>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68" Type="http://schemas.openxmlformats.org/officeDocument/2006/relationships/customXml" Target="../customXml/item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customXml" Target="../customXml/item1.xml"/><Relationship Id="rId5" Type="http://schemas.openxmlformats.org/officeDocument/2006/relationships/slide" Target="slides/slide4.xml"/><Relationship Id="rId61"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customXml" Target="../customXml/item2.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67" name="Shape 167"/>
          <p:cNvSpPr>
            <a:spLocks noGrp="1" noRot="1" noChangeAspect="1"/>
          </p:cNvSpPr>
          <p:nvPr>
            <p:ph type="sldImg"/>
          </p:nvPr>
        </p:nvSpPr>
        <p:spPr>
          <a:xfrm>
            <a:off x="1143000" y="685800"/>
            <a:ext cx="4572000" cy="3429000"/>
          </a:xfrm>
          <a:prstGeom prst="rect">
            <a:avLst/>
          </a:prstGeom>
        </p:spPr>
        <p:txBody>
          <a:bodyPr/>
          <a:lstStyle/>
          <a:p>
            <a:endParaRPr/>
          </a:p>
        </p:txBody>
      </p:sp>
      <p:sp>
        <p:nvSpPr>
          <p:cNvPr id="168" name="Shape 168"/>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ヒラギノ角ゴ ProN W3"/>
        <a:ea typeface="ヒラギノ角ゴ ProN W3"/>
        <a:cs typeface="ヒラギノ角ゴ ProN W3"/>
        <a:sym typeface="ヒラギノ角ゴ ProN W3"/>
      </a:defRPr>
    </a:lvl1pPr>
    <a:lvl2pPr indent="228600" defTabSz="457200" latinLnBrk="0">
      <a:lnSpc>
        <a:spcPct val="117999"/>
      </a:lnSpc>
      <a:defRPr sz="2200">
        <a:latin typeface="ヒラギノ角ゴ ProN W3"/>
        <a:ea typeface="ヒラギノ角ゴ ProN W3"/>
        <a:cs typeface="ヒラギノ角ゴ ProN W3"/>
        <a:sym typeface="ヒラギノ角ゴ ProN W3"/>
      </a:defRPr>
    </a:lvl2pPr>
    <a:lvl3pPr indent="457200" defTabSz="457200" latinLnBrk="0">
      <a:lnSpc>
        <a:spcPct val="117999"/>
      </a:lnSpc>
      <a:defRPr sz="2200">
        <a:latin typeface="ヒラギノ角ゴ ProN W3"/>
        <a:ea typeface="ヒラギノ角ゴ ProN W3"/>
        <a:cs typeface="ヒラギノ角ゴ ProN W3"/>
        <a:sym typeface="ヒラギノ角ゴ ProN W3"/>
      </a:defRPr>
    </a:lvl3pPr>
    <a:lvl4pPr indent="685800" defTabSz="457200" latinLnBrk="0">
      <a:lnSpc>
        <a:spcPct val="117999"/>
      </a:lnSpc>
      <a:defRPr sz="2200">
        <a:latin typeface="ヒラギノ角ゴ ProN W3"/>
        <a:ea typeface="ヒラギノ角ゴ ProN W3"/>
        <a:cs typeface="ヒラギノ角ゴ ProN W3"/>
        <a:sym typeface="ヒラギノ角ゴ ProN W3"/>
      </a:defRPr>
    </a:lvl4pPr>
    <a:lvl5pPr indent="914400" defTabSz="457200" latinLnBrk="0">
      <a:lnSpc>
        <a:spcPct val="117999"/>
      </a:lnSpc>
      <a:defRPr sz="2200">
        <a:latin typeface="ヒラギノ角ゴ ProN W3"/>
        <a:ea typeface="ヒラギノ角ゴ ProN W3"/>
        <a:cs typeface="ヒラギノ角ゴ ProN W3"/>
        <a:sym typeface="ヒラギノ角ゴ ProN W3"/>
      </a:defRPr>
    </a:lvl5pPr>
    <a:lvl6pPr indent="1143000" defTabSz="457200" latinLnBrk="0">
      <a:lnSpc>
        <a:spcPct val="117999"/>
      </a:lnSpc>
      <a:defRPr sz="2200">
        <a:latin typeface="ヒラギノ角ゴ ProN W3"/>
        <a:ea typeface="ヒラギノ角ゴ ProN W3"/>
        <a:cs typeface="ヒラギノ角ゴ ProN W3"/>
        <a:sym typeface="ヒラギノ角ゴ ProN W3"/>
      </a:defRPr>
    </a:lvl6pPr>
    <a:lvl7pPr indent="1371600" defTabSz="457200" latinLnBrk="0">
      <a:lnSpc>
        <a:spcPct val="117999"/>
      </a:lnSpc>
      <a:defRPr sz="2200">
        <a:latin typeface="ヒラギノ角ゴ ProN W3"/>
        <a:ea typeface="ヒラギノ角ゴ ProN W3"/>
        <a:cs typeface="ヒラギノ角ゴ ProN W3"/>
        <a:sym typeface="ヒラギノ角ゴ ProN W3"/>
      </a:defRPr>
    </a:lvl7pPr>
    <a:lvl8pPr indent="1600200" defTabSz="457200" latinLnBrk="0">
      <a:lnSpc>
        <a:spcPct val="117999"/>
      </a:lnSpc>
      <a:defRPr sz="2200">
        <a:latin typeface="ヒラギノ角ゴ ProN W3"/>
        <a:ea typeface="ヒラギノ角ゴ ProN W3"/>
        <a:cs typeface="ヒラギノ角ゴ ProN W3"/>
        <a:sym typeface="ヒラギノ角ゴ ProN W3"/>
      </a:defRPr>
    </a:lvl8pPr>
    <a:lvl9pPr indent="1828800" defTabSz="457200" latinLnBrk="0">
      <a:lnSpc>
        <a:spcPct val="117999"/>
      </a:lnSpc>
      <a:defRPr sz="2200">
        <a:latin typeface="ヒラギノ角ゴ ProN W3"/>
        <a:ea typeface="ヒラギノ角ゴ ProN W3"/>
        <a:cs typeface="ヒラギノ角ゴ ProN W3"/>
        <a:sym typeface="ヒラギノ角ゴ ProN W3"/>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タイトル">
    <p:spTree>
      <p:nvGrpSpPr>
        <p:cNvPr id="1" name=""/>
        <p:cNvGrpSpPr/>
        <p:nvPr/>
      </p:nvGrpSpPr>
      <p:grpSpPr>
        <a:xfrm>
          <a:off x="0" y="0"/>
          <a:ext cx="0" cy="0"/>
          <a:chOff x="0" y="0"/>
          <a:chExt cx="0" cy="0"/>
        </a:xfrm>
      </p:grpSpPr>
      <p:sp>
        <p:nvSpPr>
          <p:cNvPr id="11" name="作者と日付"/>
          <p:cNvSpPr txBox="1">
            <a:spLocks noGrp="1"/>
          </p:cNvSpPr>
          <p:nvPr>
            <p:ph type="body" sz="quarter" idx="21" hasCustomPrompt="1"/>
          </p:nvPr>
        </p:nvSpPr>
        <p:spPr>
          <a:xfrm>
            <a:off x="1219200" y="11986162"/>
            <a:ext cx="21945599" cy="605791"/>
          </a:xfrm>
          <a:prstGeom prst="rect">
            <a:avLst/>
          </a:prstGeom>
        </p:spPr>
        <p:txBody>
          <a:bodyPr/>
          <a:lstStyle>
            <a:lvl1pPr marL="0" indent="0" algn="ctr" defTabSz="825500">
              <a:lnSpc>
                <a:spcPct val="100000"/>
              </a:lnSpc>
              <a:spcBef>
                <a:spcPts val="0"/>
              </a:spcBef>
              <a:buSzTx/>
              <a:buNone/>
              <a:defRPr sz="3000" spc="-29">
                <a:latin typeface="Graphik Medium"/>
                <a:ea typeface="Graphik Medium"/>
                <a:cs typeface="Graphik Medium"/>
                <a:sym typeface="Graphik Medium"/>
              </a:defRPr>
            </a:lvl1pPr>
          </a:lstStyle>
          <a:p>
            <a:r>
              <a:t>作者と日付</a:t>
            </a:r>
          </a:p>
        </p:txBody>
      </p:sp>
      <p:sp>
        <p:nvSpPr>
          <p:cNvPr id="12" name="プレゼンテーションのタイトル"/>
          <p:cNvSpPr txBox="1">
            <a:spLocks noGrp="1"/>
          </p:cNvSpPr>
          <p:nvPr>
            <p:ph type="title" hasCustomPrompt="1"/>
          </p:nvPr>
        </p:nvSpPr>
        <p:spPr>
          <a:xfrm>
            <a:off x="1219200" y="3543300"/>
            <a:ext cx="21945600" cy="4267200"/>
          </a:xfrm>
          <a:prstGeom prst="rect">
            <a:avLst/>
          </a:prstGeom>
        </p:spPr>
        <p:txBody>
          <a:bodyPr anchor="b"/>
          <a:lstStyle>
            <a:lvl1pPr>
              <a:defRPr sz="12800" spc="-128"/>
            </a:lvl1pPr>
          </a:lstStyle>
          <a:p>
            <a:r>
              <a:t>プレゼンテーションのタイトル</a:t>
            </a:r>
          </a:p>
        </p:txBody>
      </p:sp>
      <p:sp>
        <p:nvSpPr>
          <p:cNvPr id="13" name="本文レベル1…"/>
          <p:cNvSpPr txBox="1">
            <a:spLocks noGrp="1"/>
          </p:cNvSpPr>
          <p:nvPr>
            <p:ph type="body" sz="quarter" idx="1" hasCustomPrompt="1"/>
          </p:nvPr>
        </p:nvSpPr>
        <p:spPr>
          <a:xfrm>
            <a:off x="1219200" y="7567579"/>
            <a:ext cx="21945600" cy="2250593"/>
          </a:xfrm>
          <a:prstGeom prst="rect">
            <a:avLst/>
          </a:prstGeom>
        </p:spPr>
        <p:txBody>
          <a:bodyPr/>
          <a:lstStyle>
            <a:lvl1pPr marL="0" indent="0" algn="ctr" defTabSz="825500">
              <a:lnSpc>
                <a:spcPct val="100000"/>
              </a:lnSpc>
              <a:spcBef>
                <a:spcPts val="0"/>
              </a:spcBef>
              <a:buSzTx/>
              <a:buNone/>
              <a:defRPr sz="6000" spc="-59">
                <a:latin typeface="Graphik Semibold"/>
                <a:ea typeface="Graphik Semibold"/>
                <a:cs typeface="Graphik Semibold"/>
                <a:sym typeface="Graphik Semibold"/>
              </a:defRPr>
            </a:lvl1pPr>
            <a:lvl2pPr marL="0" indent="457200" algn="ctr" defTabSz="825500">
              <a:lnSpc>
                <a:spcPct val="100000"/>
              </a:lnSpc>
              <a:spcBef>
                <a:spcPts val="0"/>
              </a:spcBef>
              <a:buSzTx/>
              <a:buNone/>
              <a:defRPr sz="6000" spc="-59">
                <a:latin typeface="Graphik Semibold"/>
                <a:ea typeface="Graphik Semibold"/>
                <a:cs typeface="Graphik Semibold"/>
                <a:sym typeface="Graphik Semibold"/>
              </a:defRPr>
            </a:lvl2pPr>
            <a:lvl3pPr marL="0" indent="914400" algn="ctr" defTabSz="825500">
              <a:lnSpc>
                <a:spcPct val="100000"/>
              </a:lnSpc>
              <a:spcBef>
                <a:spcPts val="0"/>
              </a:spcBef>
              <a:buSzTx/>
              <a:buNone/>
              <a:defRPr sz="6000" spc="-59">
                <a:latin typeface="Graphik Semibold"/>
                <a:ea typeface="Graphik Semibold"/>
                <a:cs typeface="Graphik Semibold"/>
                <a:sym typeface="Graphik Semibold"/>
              </a:defRPr>
            </a:lvl3pPr>
            <a:lvl4pPr marL="0" indent="1371600" algn="ctr" defTabSz="825500">
              <a:lnSpc>
                <a:spcPct val="100000"/>
              </a:lnSpc>
              <a:spcBef>
                <a:spcPts val="0"/>
              </a:spcBef>
              <a:buSzTx/>
              <a:buNone/>
              <a:defRPr sz="6000" spc="-59">
                <a:latin typeface="Graphik Semibold"/>
                <a:ea typeface="Graphik Semibold"/>
                <a:cs typeface="Graphik Semibold"/>
                <a:sym typeface="Graphik Semibold"/>
              </a:defRPr>
            </a:lvl4pPr>
            <a:lvl5pPr marL="0" indent="1828800" algn="ctr" defTabSz="825500">
              <a:lnSpc>
                <a:spcPct val="100000"/>
              </a:lnSpc>
              <a:spcBef>
                <a:spcPts val="0"/>
              </a:spcBef>
              <a:buSzTx/>
              <a:buNone/>
              <a:defRPr sz="6000" spc="-59">
                <a:latin typeface="Graphik Semibold"/>
                <a:ea typeface="Graphik Semibold"/>
                <a:cs typeface="Graphik Semibold"/>
                <a:sym typeface="Graphik Semibold"/>
              </a:defRPr>
            </a:lvl5pPr>
          </a:lstStyle>
          <a:p>
            <a:r>
              <a:t>プレゼンテーションのサブタイトル</a:t>
            </a:r>
          </a:p>
          <a:p>
            <a:pPr lvl="1"/>
            <a:endParaRPr/>
          </a:p>
          <a:p>
            <a:pPr lvl="2"/>
            <a:endParaRPr/>
          </a:p>
          <a:p>
            <a:pPr lvl="3"/>
            <a:endParaRPr/>
          </a:p>
          <a:p>
            <a:pPr lvl="4"/>
            <a:endParaRPr/>
          </a:p>
        </p:txBody>
      </p:sp>
      <p:sp>
        <p:nvSpPr>
          <p:cNvPr id="14" name="スライド番号"/>
          <p:cNvSpPr txBox="1">
            <a:spLocks noGrp="1"/>
          </p:cNvSpPr>
          <p:nvPr>
            <p:ph type="sldNum" sz="quarter" idx="2"/>
          </p:nvPr>
        </p:nvSpPr>
        <p:spPr>
          <a:xfrm>
            <a:off x="12001499" y="12700000"/>
            <a:ext cx="388621" cy="42926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ステートメント">
    <p:spTree>
      <p:nvGrpSpPr>
        <p:cNvPr id="1" name=""/>
        <p:cNvGrpSpPr/>
        <p:nvPr/>
      </p:nvGrpSpPr>
      <p:grpSpPr>
        <a:xfrm>
          <a:off x="0" y="0"/>
          <a:ext cx="0" cy="0"/>
          <a:chOff x="0" y="0"/>
          <a:chExt cx="0" cy="0"/>
        </a:xfrm>
      </p:grpSpPr>
      <p:sp>
        <p:nvSpPr>
          <p:cNvPr id="98" name="本文レベル1…"/>
          <p:cNvSpPr txBox="1">
            <a:spLocks noGrp="1"/>
          </p:cNvSpPr>
          <p:nvPr>
            <p:ph type="body" idx="1" hasCustomPrompt="1"/>
          </p:nvPr>
        </p:nvSpPr>
        <p:spPr>
          <a:xfrm>
            <a:off x="1219200" y="3251200"/>
            <a:ext cx="21945600" cy="6604000"/>
          </a:xfrm>
          <a:prstGeom prst="rect">
            <a:avLst/>
          </a:prstGeom>
        </p:spPr>
        <p:txBody>
          <a:bodyPr anchor="ctr"/>
          <a:lstStyle>
            <a:lvl1pPr marL="0" indent="0" algn="ctr" defTabSz="2438400">
              <a:lnSpc>
                <a:spcPct val="80000"/>
              </a:lnSpc>
              <a:spcBef>
                <a:spcPts val="0"/>
              </a:spcBef>
              <a:buSzTx/>
              <a:buNone/>
              <a:defRPr sz="12800">
                <a:latin typeface="Canela Regular"/>
                <a:ea typeface="Canela Regular"/>
                <a:cs typeface="Canela Regular"/>
                <a:sym typeface="Canela Regular"/>
              </a:defRPr>
            </a:lvl1pPr>
            <a:lvl2pPr marL="0" indent="457200" algn="ctr" defTabSz="2438400">
              <a:lnSpc>
                <a:spcPct val="80000"/>
              </a:lnSpc>
              <a:spcBef>
                <a:spcPts val="0"/>
              </a:spcBef>
              <a:buSzTx/>
              <a:buNone/>
              <a:defRPr sz="12800">
                <a:latin typeface="Canela Regular"/>
                <a:ea typeface="Canela Regular"/>
                <a:cs typeface="Canela Regular"/>
                <a:sym typeface="Canela Regular"/>
              </a:defRPr>
            </a:lvl2pPr>
            <a:lvl3pPr marL="0" indent="914400" algn="ctr" defTabSz="2438400">
              <a:lnSpc>
                <a:spcPct val="80000"/>
              </a:lnSpc>
              <a:spcBef>
                <a:spcPts val="0"/>
              </a:spcBef>
              <a:buSzTx/>
              <a:buNone/>
              <a:defRPr sz="12800">
                <a:latin typeface="Canela Regular"/>
                <a:ea typeface="Canela Regular"/>
                <a:cs typeface="Canela Regular"/>
                <a:sym typeface="Canela Regular"/>
              </a:defRPr>
            </a:lvl3pPr>
            <a:lvl4pPr marL="0" indent="1371600" algn="ctr" defTabSz="2438400">
              <a:lnSpc>
                <a:spcPct val="80000"/>
              </a:lnSpc>
              <a:spcBef>
                <a:spcPts val="0"/>
              </a:spcBef>
              <a:buSzTx/>
              <a:buNone/>
              <a:defRPr sz="12800">
                <a:latin typeface="Canela Regular"/>
                <a:ea typeface="Canela Regular"/>
                <a:cs typeface="Canela Regular"/>
                <a:sym typeface="Canela Regular"/>
              </a:defRPr>
            </a:lvl4pPr>
            <a:lvl5pPr marL="0" indent="1828800" algn="ctr" defTabSz="2438400">
              <a:lnSpc>
                <a:spcPct val="80000"/>
              </a:lnSpc>
              <a:spcBef>
                <a:spcPts val="0"/>
              </a:spcBef>
              <a:buSzTx/>
              <a:buNone/>
              <a:defRPr sz="12800">
                <a:latin typeface="Canela Regular"/>
                <a:ea typeface="Canela Regular"/>
                <a:cs typeface="Canela Regular"/>
                <a:sym typeface="Canela Regular"/>
              </a:defRPr>
            </a:lvl5pPr>
          </a:lstStyle>
          <a:p>
            <a:r>
              <a:t>ステートメント</a:t>
            </a:r>
          </a:p>
          <a:p>
            <a:pPr lvl="1"/>
            <a:endParaRPr/>
          </a:p>
          <a:p>
            <a:pPr lvl="2"/>
            <a:endParaRPr/>
          </a:p>
          <a:p>
            <a:pPr lvl="3"/>
            <a:endParaRPr/>
          </a:p>
          <a:p>
            <a:pPr lvl="4"/>
            <a:endParaRPr/>
          </a:p>
        </p:txBody>
      </p:sp>
      <p:sp>
        <p:nvSpPr>
          <p:cNvPr id="99" name="スライド番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ビッグファクト">
    <p:spTree>
      <p:nvGrpSpPr>
        <p:cNvPr id="1" name=""/>
        <p:cNvGrpSpPr/>
        <p:nvPr/>
      </p:nvGrpSpPr>
      <p:grpSpPr>
        <a:xfrm>
          <a:off x="0" y="0"/>
          <a:ext cx="0" cy="0"/>
          <a:chOff x="0" y="0"/>
          <a:chExt cx="0" cy="0"/>
        </a:xfrm>
      </p:grpSpPr>
      <p:sp>
        <p:nvSpPr>
          <p:cNvPr id="106" name="ファクト情報"/>
          <p:cNvSpPr txBox="1">
            <a:spLocks noGrp="1"/>
          </p:cNvSpPr>
          <p:nvPr>
            <p:ph type="body" sz="quarter" idx="21" hasCustomPrompt="1"/>
          </p:nvPr>
        </p:nvSpPr>
        <p:spPr>
          <a:xfrm>
            <a:off x="1219200" y="8462239"/>
            <a:ext cx="21945602" cy="832613"/>
          </a:xfrm>
          <a:prstGeom prst="rect">
            <a:avLst/>
          </a:prstGeom>
        </p:spPr>
        <p:txBody>
          <a:bodyPr/>
          <a:lstStyle>
            <a:lvl1pPr marL="0" indent="0" algn="ctr" defTabSz="825500">
              <a:lnSpc>
                <a:spcPct val="100000"/>
              </a:lnSpc>
              <a:spcBef>
                <a:spcPts val="0"/>
              </a:spcBef>
              <a:buSzTx/>
              <a:buNone/>
              <a:defRPr spc="-44">
                <a:latin typeface="Graphik Semibold"/>
                <a:ea typeface="Graphik Semibold"/>
                <a:cs typeface="Graphik Semibold"/>
                <a:sym typeface="Graphik Semibold"/>
              </a:defRPr>
            </a:lvl1pPr>
          </a:lstStyle>
          <a:p>
            <a:r>
              <a:t>ファクト情報</a:t>
            </a:r>
          </a:p>
        </p:txBody>
      </p:sp>
      <p:sp>
        <p:nvSpPr>
          <p:cNvPr id="107" name="本文レベル1…"/>
          <p:cNvSpPr txBox="1">
            <a:spLocks noGrp="1"/>
          </p:cNvSpPr>
          <p:nvPr>
            <p:ph type="body" sz="half" idx="1" hasCustomPrompt="1"/>
          </p:nvPr>
        </p:nvSpPr>
        <p:spPr>
          <a:xfrm>
            <a:off x="1219200" y="4214484"/>
            <a:ext cx="21945600" cy="4269708"/>
          </a:xfrm>
          <a:prstGeom prst="rect">
            <a:avLst/>
          </a:prstGeom>
        </p:spPr>
        <p:txBody>
          <a:bodyPr anchor="b"/>
          <a:lstStyle>
            <a:lvl1pPr marL="0" indent="0" algn="ctr" defTabSz="2438400">
              <a:lnSpc>
                <a:spcPct val="80000"/>
              </a:lnSpc>
              <a:spcBef>
                <a:spcPts val="0"/>
              </a:spcBef>
              <a:buSzTx/>
              <a:buNone/>
              <a:defRPr sz="22400">
                <a:latin typeface="+mn-lt"/>
                <a:ea typeface="+mn-ea"/>
                <a:cs typeface="+mn-cs"/>
                <a:sym typeface="Canela Bold"/>
              </a:defRPr>
            </a:lvl1pPr>
            <a:lvl2pPr marL="0" indent="457200" algn="ctr" defTabSz="2438400">
              <a:lnSpc>
                <a:spcPct val="80000"/>
              </a:lnSpc>
              <a:spcBef>
                <a:spcPts val="0"/>
              </a:spcBef>
              <a:buSzTx/>
              <a:buNone/>
              <a:defRPr sz="22400">
                <a:latin typeface="+mn-lt"/>
                <a:ea typeface="+mn-ea"/>
                <a:cs typeface="+mn-cs"/>
                <a:sym typeface="Canela Bold"/>
              </a:defRPr>
            </a:lvl2pPr>
            <a:lvl3pPr marL="0" indent="914400" algn="ctr" defTabSz="2438400">
              <a:lnSpc>
                <a:spcPct val="80000"/>
              </a:lnSpc>
              <a:spcBef>
                <a:spcPts val="0"/>
              </a:spcBef>
              <a:buSzTx/>
              <a:buNone/>
              <a:defRPr sz="22400">
                <a:latin typeface="+mn-lt"/>
                <a:ea typeface="+mn-ea"/>
                <a:cs typeface="+mn-cs"/>
                <a:sym typeface="Canela Bold"/>
              </a:defRPr>
            </a:lvl3pPr>
            <a:lvl4pPr marL="0" indent="1371600" algn="ctr" defTabSz="2438400">
              <a:lnSpc>
                <a:spcPct val="80000"/>
              </a:lnSpc>
              <a:spcBef>
                <a:spcPts val="0"/>
              </a:spcBef>
              <a:buSzTx/>
              <a:buNone/>
              <a:defRPr sz="22400">
                <a:latin typeface="+mn-lt"/>
                <a:ea typeface="+mn-ea"/>
                <a:cs typeface="+mn-cs"/>
                <a:sym typeface="Canela Bold"/>
              </a:defRPr>
            </a:lvl4pPr>
            <a:lvl5pPr marL="0" indent="1828800" algn="ctr" defTabSz="2438400">
              <a:lnSpc>
                <a:spcPct val="80000"/>
              </a:lnSpc>
              <a:spcBef>
                <a:spcPts val="0"/>
              </a:spcBef>
              <a:buSzTx/>
              <a:buNone/>
              <a:defRPr sz="22400">
                <a:latin typeface="+mn-lt"/>
                <a:ea typeface="+mn-ea"/>
                <a:cs typeface="+mn-cs"/>
                <a:sym typeface="Canela Bold"/>
              </a:defRPr>
            </a:lvl5pPr>
          </a:lstStyle>
          <a:p>
            <a:r>
              <a:t>100%</a:t>
            </a:r>
          </a:p>
          <a:p>
            <a:pPr lvl="1"/>
            <a:endParaRPr/>
          </a:p>
          <a:p>
            <a:pPr lvl="2"/>
            <a:endParaRPr/>
          </a:p>
          <a:p>
            <a:pPr lvl="3"/>
            <a:endParaRPr/>
          </a:p>
          <a:p>
            <a:pPr lvl="4"/>
            <a:endParaRPr/>
          </a:p>
        </p:txBody>
      </p:sp>
      <p:sp>
        <p:nvSpPr>
          <p:cNvPr id="108" name="スライド番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引用">
    <p:spTree>
      <p:nvGrpSpPr>
        <p:cNvPr id="1" name=""/>
        <p:cNvGrpSpPr/>
        <p:nvPr/>
      </p:nvGrpSpPr>
      <p:grpSpPr>
        <a:xfrm>
          <a:off x="0" y="0"/>
          <a:ext cx="0" cy="0"/>
          <a:chOff x="0" y="0"/>
          <a:chExt cx="0" cy="0"/>
        </a:xfrm>
      </p:grpSpPr>
      <p:sp>
        <p:nvSpPr>
          <p:cNvPr id="115" name="属性"/>
          <p:cNvSpPr txBox="1">
            <a:spLocks noGrp="1"/>
          </p:cNvSpPr>
          <p:nvPr>
            <p:ph type="body" sz="quarter" idx="21" hasCustomPrompt="1"/>
          </p:nvPr>
        </p:nvSpPr>
        <p:spPr>
          <a:xfrm>
            <a:off x="1219200" y="11100053"/>
            <a:ext cx="21945602" cy="832613"/>
          </a:xfrm>
          <a:prstGeom prst="rect">
            <a:avLst/>
          </a:prstGeom>
        </p:spPr>
        <p:txBody>
          <a:bodyPr anchor="ctr"/>
          <a:lstStyle>
            <a:lvl1pPr marL="0" indent="0" algn="ctr" defTabSz="825500">
              <a:lnSpc>
                <a:spcPct val="100000"/>
              </a:lnSpc>
              <a:spcBef>
                <a:spcPts val="0"/>
              </a:spcBef>
              <a:buSzTx/>
              <a:buNone/>
              <a:defRPr spc="-44">
                <a:latin typeface="Graphik Semibold"/>
                <a:ea typeface="Graphik Semibold"/>
                <a:cs typeface="Graphik Semibold"/>
                <a:sym typeface="Graphik Semibold"/>
              </a:defRPr>
            </a:lvl1pPr>
          </a:lstStyle>
          <a:p>
            <a:r>
              <a:t>属性</a:t>
            </a:r>
          </a:p>
        </p:txBody>
      </p:sp>
      <p:sp>
        <p:nvSpPr>
          <p:cNvPr id="116" name="本文レベル1…"/>
          <p:cNvSpPr txBox="1">
            <a:spLocks noGrp="1"/>
          </p:cNvSpPr>
          <p:nvPr>
            <p:ph type="body" sz="half" idx="1" hasCustomPrompt="1"/>
          </p:nvPr>
        </p:nvSpPr>
        <p:spPr>
          <a:xfrm>
            <a:off x="1219200" y="4178300"/>
            <a:ext cx="21945600" cy="4416425"/>
          </a:xfrm>
          <a:prstGeom prst="rect">
            <a:avLst/>
          </a:prstGeom>
        </p:spPr>
        <p:txBody>
          <a:bodyPr anchor="ctr"/>
          <a:lstStyle>
            <a:lvl1pPr marL="0" indent="0" algn="ctr" defTabSz="2438400">
              <a:lnSpc>
                <a:spcPct val="80000"/>
              </a:lnSpc>
              <a:spcBef>
                <a:spcPts val="0"/>
              </a:spcBef>
              <a:buSzTx/>
              <a:buNone/>
              <a:defRPr sz="8400">
                <a:latin typeface="+mn-lt"/>
                <a:ea typeface="+mn-ea"/>
                <a:cs typeface="+mn-cs"/>
                <a:sym typeface="Canela Bold"/>
              </a:defRPr>
            </a:lvl1pPr>
            <a:lvl2pPr marL="0" indent="457200" algn="ctr" defTabSz="2438400">
              <a:lnSpc>
                <a:spcPct val="80000"/>
              </a:lnSpc>
              <a:spcBef>
                <a:spcPts val="0"/>
              </a:spcBef>
              <a:buSzTx/>
              <a:buNone/>
              <a:defRPr sz="8400">
                <a:latin typeface="+mn-lt"/>
                <a:ea typeface="+mn-ea"/>
                <a:cs typeface="+mn-cs"/>
                <a:sym typeface="Canela Bold"/>
              </a:defRPr>
            </a:lvl2pPr>
            <a:lvl3pPr marL="0" indent="914400" algn="ctr" defTabSz="2438400">
              <a:lnSpc>
                <a:spcPct val="80000"/>
              </a:lnSpc>
              <a:spcBef>
                <a:spcPts val="0"/>
              </a:spcBef>
              <a:buSzTx/>
              <a:buNone/>
              <a:defRPr sz="8400">
                <a:latin typeface="+mn-lt"/>
                <a:ea typeface="+mn-ea"/>
                <a:cs typeface="+mn-cs"/>
                <a:sym typeface="Canela Bold"/>
              </a:defRPr>
            </a:lvl3pPr>
            <a:lvl4pPr marL="0" indent="1371600" algn="ctr" defTabSz="2438400">
              <a:lnSpc>
                <a:spcPct val="80000"/>
              </a:lnSpc>
              <a:spcBef>
                <a:spcPts val="0"/>
              </a:spcBef>
              <a:buSzTx/>
              <a:buNone/>
              <a:defRPr sz="8400">
                <a:latin typeface="+mn-lt"/>
                <a:ea typeface="+mn-ea"/>
                <a:cs typeface="+mn-cs"/>
                <a:sym typeface="Canela Bold"/>
              </a:defRPr>
            </a:lvl4pPr>
            <a:lvl5pPr marL="0" indent="1828800" algn="ctr" defTabSz="2438400">
              <a:lnSpc>
                <a:spcPct val="80000"/>
              </a:lnSpc>
              <a:spcBef>
                <a:spcPts val="0"/>
              </a:spcBef>
              <a:buSzTx/>
              <a:buNone/>
              <a:defRPr sz="8400">
                <a:latin typeface="+mn-lt"/>
                <a:ea typeface="+mn-ea"/>
                <a:cs typeface="+mn-cs"/>
                <a:sym typeface="Canela Bold"/>
              </a:defRPr>
            </a:lvl5pPr>
          </a:lstStyle>
          <a:p>
            <a:r>
              <a:t>“重要な引用”</a:t>
            </a:r>
          </a:p>
          <a:p>
            <a:pPr lvl="1"/>
            <a:endParaRPr/>
          </a:p>
          <a:p>
            <a:pPr lvl="2"/>
            <a:endParaRPr/>
          </a:p>
          <a:p>
            <a:pPr lvl="3"/>
            <a:endParaRPr/>
          </a:p>
          <a:p>
            <a:pPr lvl="4"/>
            <a:endParaRPr/>
          </a:p>
        </p:txBody>
      </p:sp>
      <p:sp>
        <p:nvSpPr>
          <p:cNvPr id="117" name="スライド番号"/>
          <p:cNvSpPr txBox="1">
            <a:spLocks noGrp="1"/>
          </p:cNvSpPr>
          <p:nvPr>
            <p:ph type="sldNum" sz="quarter" idx="2"/>
          </p:nvPr>
        </p:nvSpPr>
        <p:spPr>
          <a:xfrm>
            <a:off x="12001499" y="12700000"/>
            <a:ext cx="388621" cy="42926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画像（3点）">
    <p:spTree>
      <p:nvGrpSpPr>
        <p:cNvPr id="1" name=""/>
        <p:cNvGrpSpPr/>
        <p:nvPr/>
      </p:nvGrpSpPr>
      <p:grpSpPr>
        <a:xfrm>
          <a:off x="0" y="0"/>
          <a:ext cx="0" cy="0"/>
          <a:chOff x="0" y="0"/>
          <a:chExt cx="0" cy="0"/>
        </a:xfrm>
      </p:grpSpPr>
      <p:sp>
        <p:nvSpPr>
          <p:cNvPr id="124" name="941297804_1296x1457.jpg"/>
          <p:cNvSpPr>
            <a:spLocks noGrp="1"/>
          </p:cNvSpPr>
          <p:nvPr>
            <p:ph type="pic" sz="quarter" idx="21"/>
          </p:nvPr>
        </p:nvSpPr>
        <p:spPr>
          <a:xfrm>
            <a:off x="15744825" y="5581752"/>
            <a:ext cx="7365408" cy="8280401"/>
          </a:xfrm>
          <a:prstGeom prst="rect">
            <a:avLst/>
          </a:prstGeom>
        </p:spPr>
        <p:txBody>
          <a:bodyPr lIns="91439" tIns="45719" rIns="91439" bIns="45719">
            <a:noAutofit/>
          </a:bodyPr>
          <a:lstStyle/>
          <a:p>
            <a:endParaRPr/>
          </a:p>
        </p:txBody>
      </p:sp>
      <p:sp>
        <p:nvSpPr>
          <p:cNvPr id="125" name="915009552_2264x1509.jpg"/>
          <p:cNvSpPr>
            <a:spLocks noGrp="1"/>
          </p:cNvSpPr>
          <p:nvPr>
            <p:ph type="pic" sz="quarter" idx="22"/>
          </p:nvPr>
        </p:nvSpPr>
        <p:spPr>
          <a:xfrm>
            <a:off x="15363825" y="1270000"/>
            <a:ext cx="8115300" cy="5409006"/>
          </a:xfrm>
          <a:prstGeom prst="rect">
            <a:avLst/>
          </a:prstGeom>
        </p:spPr>
        <p:txBody>
          <a:bodyPr lIns="91439" tIns="45719" rIns="91439" bIns="45719">
            <a:noAutofit/>
          </a:bodyPr>
          <a:lstStyle/>
          <a:p>
            <a:endParaRPr/>
          </a:p>
        </p:txBody>
      </p:sp>
      <p:sp>
        <p:nvSpPr>
          <p:cNvPr id="126" name="740519873_3318x2212.jpg"/>
          <p:cNvSpPr>
            <a:spLocks noGrp="1"/>
          </p:cNvSpPr>
          <p:nvPr>
            <p:ph type="pic" idx="23"/>
          </p:nvPr>
        </p:nvSpPr>
        <p:spPr>
          <a:xfrm>
            <a:off x="-63500" y="1270000"/>
            <a:ext cx="16764000" cy="11176000"/>
          </a:xfrm>
          <a:prstGeom prst="rect">
            <a:avLst/>
          </a:prstGeom>
        </p:spPr>
        <p:txBody>
          <a:bodyPr lIns="91439" tIns="45719" rIns="91439" bIns="45719">
            <a:noAutofit/>
          </a:bodyPr>
          <a:lstStyle/>
          <a:p>
            <a:endParaRPr/>
          </a:p>
        </p:txBody>
      </p:sp>
      <p:sp>
        <p:nvSpPr>
          <p:cNvPr id="127" name="スライド番号"/>
          <p:cNvSpPr txBox="1">
            <a:spLocks noGrp="1"/>
          </p:cNvSpPr>
          <p:nvPr>
            <p:ph type="sldNum" sz="quarter" idx="2"/>
          </p:nvPr>
        </p:nvSpPr>
        <p:spPr>
          <a:xfrm>
            <a:off x="12001499" y="12700000"/>
            <a:ext cx="388621" cy="42926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写真">
    <p:spTree>
      <p:nvGrpSpPr>
        <p:cNvPr id="1" name=""/>
        <p:cNvGrpSpPr/>
        <p:nvPr/>
      </p:nvGrpSpPr>
      <p:grpSpPr>
        <a:xfrm>
          <a:off x="0" y="0"/>
          <a:ext cx="0" cy="0"/>
          <a:chOff x="0" y="0"/>
          <a:chExt cx="0" cy="0"/>
        </a:xfrm>
      </p:grpSpPr>
      <p:sp>
        <p:nvSpPr>
          <p:cNvPr id="134" name="740519873_3318x2212.jpg"/>
          <p:cNvSpPr>
            <a:spLocks noGrp="1"/>
          </p:cNvSpPr>
          <p:nvPr>
            <p:ph type="pic" idx="21"/>
          </p:nvPr>
        </p:nvSpPr>
        <p:spPr>
          <a:xfrm>
            <a:off x="1270000" y="-423334"/>
            <a:ext cx="21844000" cy="14562668"/>
          </a:xfrm>
          <a:prstGeom prst="rect">
            <a:avLst/>
          </a:prstGeom>
        </p:spPr>
        <p:txBody>
          <a:bodyPr lIns="91439" tIns="45719" rIns="91439" bIns="45719">
            <a:noAutofit/>
          </a:bodyPr>
          <a:lstStyle/>
          <a:p>
            <a:endParaRPr/>
          </a:p>
        </p:txBody>
      </p:sp>
      <p:sp>
        <p:nvSpPr>
          <p:cNvPr id="135" name="スライド番号"/>
          <p:cNvSpPr txBox="1">
            <a:spLocks noGrp="1"/>
          </p:cNvSpPr>
          <p:nvPr>
            <p:ph type="sldNum" sz="quarter" idx="2"/>
          </p:nvPr>
        </p:nvSpPr>
        <p:spPr>
          <a:xfrm>
            <a:off x="12001499" y="12700000"/>
            <a:ext cx="388621" cy="42926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空白">
    <p:spTree>
      <p:nvGrpSpPr>
        <p:cNvPr id="1" name=""/>
        <p:cNvGrpSpPr/>
        <p:nvPr/>
      </p:nvGrpSpPr>
      <p:grpSpPr>
        <a:xfrm>
          <a:off x="0" y="0"/>
          <a:ext cx="0" cy="0"/>
          <a:chOff x="0" y="0"/>
          <a:chExt cx="0" cy="0"/>
        </a:xfrm>
      </p:grpSpPr>
      <p:sp>
        <p:nvSpPr>
          <p:cNvPr id="142" name="スライド番号"/>
          <p:cNvSpPr txBox="1">
            <a:spLocks noGrp="1"/>
          </p:cNvSpPr>
          <p:nvPr>
            <p:ph type="sldNum" sz="quarter" idx="2"/>
          </p:nvPr>
        </p:nvSpPr>
        <p:spPr>
          <a:xfrm>
            <a:off x="12001499" y="12700000"/>
            <a:ext cx="388621" cy="42926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タイトル&amp;箇条書き">
    <p:spTree>
      <p:nvGrpSpPr>
        <p:cNvPr id="1" name=""/>
        <p:cNvGrpSpPr/>
        <p:nvPr/>
      </p:nvGrpSpPr>
      <p:grpSpPr>
        <a:xfrm>
          <a:off x="0" y="0"/>
          <a:ext cx="0" cy="0"/>
          <a:chOff x="0" y="0"/>
          <a:chExt cx="0" cy="0"/>
        </a:xfrm>
      </p:grpSpPr>
      <p:sp>
        <p:nvSpPr>
          <p:cNvPr id="149" name="スライドのタイトル"/>
          <p:cNvSpPr txBox="1">
            <a:spLocks noGrp="1"/>
          </p:cNvSpPr>
          <p:nvPr>
            <p:ph type="title" hasCustomPrompt="1"/>
          </p:nvPr>
        </p:nvSpPr>
        <p:spPr>
          <a:xfrm>
            <a:off x="1206500" y="1079500"/>
            <a:ext cx="21971000" cy="1433163"/>
          </a:xfrm>
          <a:prstGeom prst="rect">
            <a:avLst/>
          </a:prstGeom>
        </p:spPr>
        <p:txBody>
          <a:bodyPr/>
          <a:lstStyle>
            <a:lvl1pPr algn="l" defTabSz="2438338">
              <a:defRPr sz="8500" spc="-170">
                <a:latin typeface="ヒラギノ角ゴ ProN W6"/>
                <a:ea typeface="ヒラギノ角ゴ ProN W6"/>
                <a:cs typeface="ヒラギノ角ゴ ProN W6"/>
                <a:sym typeface="ヒラギノ角ゴ ProN W6"/>
              </a:defRPr>
            </a:lvl1pPr>
          </a:lstStyle>
          <a:p>
            <a:r>
              <a:t>スライドのタイトル</a:t>
            </a:r>
          </a:p>
        </p:txBody>
      </p:sp>
      <p:sp>
        <p:nvSpPr>
          <p:cNvPr id="150" name="スライドのサブタイトル"/>
          <p:cNvSpPr txBox="1">
            <a:spLocks noGrp="1"/>
          </p:cNvSpPr>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sz="5500">
                <a:latin typeface="ヒラギノ角ゴ ProN W6"/>
                <a:ea typeface="ヒラギノ角ゴ ProN W6"/>
                <a:cs typeface="ヒラギノ角ゴ ProN W6"/>
                <a:sym typeface="ヒラギノ角ゴ ProN W6"/>
              </a:defRPr>
            </a:lvl1pPr>
          </a:lstStyle>
          <a:p>
            <a:r>
              <a:t>スライドのサブタイトル</a:t>
            </a:r>
          </a:p>
        </p:txBody>
      </p:sp>
      <p:sp>
        <p:nvSpPr>
          <p:cNvPr id="151" name="本文レベル1…"/>
          <p:cNvSpPr txBox="1">
            <a:spLocks noGrp="1"/>
          </p:cNvSpPr>
          <p:nvPr>
            <p:ph type="body" idx="1" hasCustomPrompt="1"/>
          </p:nvPr>
        </p:nvSpPr>
        <p:spPr>
          <a:xfrm>
            <a:off x="1206500" y="4248504"/>
            <a:ext cx="21971000" cy="8256012"/>
          </a:xfrm>
          <a:prstGeom prst="rect">
            <a:avLst/>
          </a:prstGeom>
        </p:spPr>
        <p:txBody>
          <a:bodyPr/>
          <a:lstStyle>
            <a:lvl1pPr marL="609600" indent="-609600">
              <a:spcBef>
                <a:spcPts val="4500"/>
              </a:spcBef>
              <a:buSzPct val="123000"/>
              <a:defRPr sz="4800">
                <a:latin typeface="ヒラギノ角ゴ ProN W3"/>
                <a:ea typeface="ヒラギノ角ゴ ProN W3"/>
                <a:cs typeface="ヒラギノ角ゴ ProN W3"/>
                <a:sym typeface="ヒラギノ角ゴ ProN W3"/>
              </a:defRPr>
            </a:lvl1pPr>
            <a:lvl2pPr marL="1219200" indent="-609600">
              <a:spcBef>
                <a:spcPts val="4500"/>
              </a:spcBef>
              <a:buSzPct val="123000"/>
              <a:defRPr sz="4800">
                <a:latin typeface="ヒラギノ角ゴ ProN W3"/>
                <a:ea typeface="ヒラギノ角ゴ ProN W3"/>
                <a:cs typeface="ヒラギノ角ゴ ProN W3"/>
                <a:sym typeface="ヒラギノ角ゴ ProN W3"/>
              </a:defRPr>
            </a:lvl2pPr>
            <a:lvl3pPr marL="1828800" indent="-609600">
              <a:spcBef>
                <a:spcPts val="4500"/>
              </a:spcBef>
              <a:buSzPct val="123000"/>
              <a:defRPr sz="4800">
                <a:latin typeface="ヒラギノ角ゴ ProN W3"/>
                <a:ea typeface="ヒラギノ角ゴ ProN W3"/>
                <a:cs typeface="ヒラギノ角ゴ ProN W3"/>
                <a:sym typeface="ヒラギノ角ゴ ProN W3"/>
              </a:defRPr>
            </a:lvl3pPr>
            <a:lvl4pPr marL="2438400" indent="-609600">
              <a:spcBef>
                <a:spcPts val="4500"/>
              </a:spcBef>
              <a:buSzPct val="123000"/>
              <a:defRPr sz="4800">
                <a:latin typeface="ヒラギノ角ゴ ProN W3"/>
                <a:ea typeface="ヒラギノ角ゴ ProN W3"/>
                <a:cs typeface="ヒラギノ角ゴ ProN W3"/>
                <a:sym typeface="ヒラギノ角ゴ ProN W3"/>
              </a:defRPr>
            </a:lvl4pPr>
            <a:lvl5pPr marL="3048000" indent="-609600">
              <a:spcBef>
                <a:spcPts val="4500"/>
              </a:spcBef>
              <a:buSzPct val="123000"/>
              <a:defRPr sz="4800">
                <a:latin typeface="ヒラギノ角ゴ ProN W3"/>
                <a:ea typeface="ヒラギノ角ゴ ProN W3"/>
                <a:cs typeface="ヒラギノ角ゴ ProN W3"/>
                <a:sym typeface="ヒラギノ角ゴ ProN W3"/>
              </a:defRPr>
            </a:lvl5pPr>
          </a:lstStyle>
          <a:p>
            <a:r>
              <a:t>スライドの箇条書きテキスト</a:t>
            </a:r>
          </a:p>
          <a:p>
            <a:pPr lvl="1"/>
            <a:endParaRPr/>
          </a:p>
          <a:p>
            <a:pPr lvl="2"/>
            <a:endParaRPr/>
          </a:p>
          <a:p>
            <a:pPr lvl="3"/>
            <a:endParaRPr/>
          </a:p>
          <a:p>
            <a:pPr lvl="4"/>
            <a:endParaRPr/>
          </a:p>
        </p:txBody>
      </p:sp>
      <p:sp>
        <p:nvSpPr>
          <p:cNvPr id="152" name="スライド番号"/>
          <p:cNvSpPr txBox="1">
            <a:spLocks noGrp="1"/>
          </p:cNvSpPr>
          <p:nvPr>
            <p:ph type="sldNum" sz="quarter" idx="2"/>
          </p:nvPr>
        </p:nvSpPr>
        <p:spPr>
          <a:xfrm>
            <a:off x="11978411" y="13125399"/>
            <a:ext cx="414681" cy="330200"/>
          </a:xfrm>
          <a:prstGeom prst="rect">
            <a:avLst/>
          </a:prstGeom>
        </p:spPr>
        <p:txBody>
          <a:bodyPr/>
          <a:lstStyle>
            <a:lvl1pPr>
              <a:defRPr sz="1800">
                <a:solidFill>
                  <a:srgbClr val="000000"/>
                </a:solidFill>
                <a:latin typeface="ヒラギノ角ゴ ProN W3"/>
                <a:ea typeface="ヒラギノ角ゴ ProN W3"/>
                <a:cs typeface="ヒラギノ角ゴ ProN W3"/>
                <a:sym typeface="ヒラギノ角ゴ ProN W3"/>
              </a:defRPr>
            </a:lvl1pPr>
          </a:lstStyle>
          <a:p>
            <a:fld id="{86CB4B4D-7CA3-9044-876B-883B54F8677D}" type="slidenum">
              <a:t>‹#›</a:t>
            </a:fld>
            <a:endParaRPr/>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タイトル&amp;箇条書き">
    <p:spTree>
      <p:nvGrpSpPr>
        <p:cNvPr id="1" name=""/>
        <p:cNvGrpSpPr/>
        <p:nvPr/>
      </p:nvGrpSpPr>
      <p:grpSpPr>
        <a:xfrm>
          <a:off x="0" y="0"/>
          <a:ext cx="0" cy="0"/>
          <a:chOff x="0" y="0"/>
          <a:chExt cx="0" cy="0"/>
        </a:xfrm>
      </p:grpSpPr>
      <p:sp>
        <p:nvSpPr>
          <p:cNvPr id="159" name="タイトルテキスト"/>
          <p:cNvSpPr txBox="1">
            <a:spLocks noGrp="1"/>
          </p:cNvSpPr>
          <p:nvPr>
            <p:ph type="title"/>
          </p:nvPr>
        </p:nvSpPr>
        <p:spPr>
          <a:xfrm>
            <a:off x="1689100" y="355600"/>
            <a:ext cx="21005800" cy="2286000"/>
          </a:xfrm>
          <a:prstGeom prst="rect">
            <a:avLst/>
          </a:prstGeom>
        </p:spPr>
        <p:txBody>
          <a:bodyPr anchor="ctr"/>
          <a:lstStyle>
            <a:lvl1pPr defTabSz="825500">
              <a:lnSpc>
                <a:spcPct val="100000"/>
              </a:lnSpc>
              <a:defRPr sz="11200" spc="0">
                <a:latin typeface="ヒラギノ角ゴ ProN W3"/>
                <a:ea typeface="ヒラギノ角ゴ ProN W3"/>
                <a:cs typeface="ヒラギノ角ゴ ProN W3"/>
                <a:sym typeface="ヒラギノ角ゴ ProN W3"/>
              </a:defRPr>
            </a:lvl1pPr>
          </a:lstStyle>
          <a:p>
            <a:r>
              <a:t>タイトルテキスト</a:t>
            </a:r>
          </a:p>
        </p:txBody>
      </p:sp>
      <p:sp>
        <p:nvSpPr>
          <p:cNvPr id="160" name="本文レベル1…"/>
          <p:cNvSpPr txBox="1">
            <a:spLocks noGrp="1"/>
          </p:cNvSpPr>
          <p:nvPr>
            <p:ph type="body" idx="1"/>
          </p:nvPr>
        </p:nvSpPr>
        <p:spPr>
          <a:xfrm>
            <a:off x="1689100" y="3149600"/>
            <a:ext cx="21005800" cy="9296400"/>
          </a:xfrm>
          <a:prstGeom prst="rect">
            <a:avLst/>
          </a:prstGeom>
        </p:spPr>
        <p:txBody>
          <a:bodyPr anchor="ctr"/>
          <a:lstStyle>
            <a:lvl1pPr marL="635000" indent="-635000" defTabSz="825500">
              <a:lnSpc>
                <a:spcPct val="100000"/>
              </a:lnSpc>
              <a:spcBef>
                <a:spcPts val="5900"/>
              </a:spcBef>
              <a:buSzPct val="125000"/>
              <a:defRPr sz="4800">
                <a:latin typeface="ヒラギノ角ゴ ProN W3"/>
                <a:ea typeface="ヒラギノ角ゴ ProN W3"/>
                <a:cs typeface="ヒラギノ角ゴ ProN W3"/>
                <a:sym typeface="ヒラギノ角ゴ ProN W3"/>
              </a:defRPr>
            </a:lvl1pPr>
            <a:lvl2pPr marL="1270000" indent="-635000" defTabSz="825500">
              <a:lnSpc>
                <a:spcPct val="100000"/>
              </a:lnSpc>
              <a:spcBef>
                <a:spcPts val="5900"/>
              </a:spcBef>
              <a:buSzPct val="125000"/>
              <a:defRPr sz="4800">
                <a:latin typeface="ヒラギノ角ゴ ProN W3"/>
                <a:ea typeface="ヒラギノ角ゴ ProN W3"/>
                <a:cs typeface="ヒラギノ角ゴ ProN W3"/>
                <a:sym typeface="ヒラギノ角ゴ ProN W3"/>
              </a:defRPr>
            </a:lvl2pPr>
            <a:lvl3pPr marL="1905000" indent="-635000" defTabSz="825500">
              <a:lnSpc>
                <a:spcPct val="100000"/>
              </a:lnSpc>
              <a:spcBef>
                <a:spcPts val="5900"/>
              </a:spcBef>
              <a:buSzPct val="125000"/>
              <a:defRPr sz="4800">
                <a:latin typeface="ヒラギノ角ゴ ProN W3"/>
                <a:ea typeface="ヒラギノ角ゴ ProN W3"/>
                <a:cs typeface="ヒラギノ角ゴ ProN W3"/>
                <a:sym typeface="ヒラギノ角ゴ ProN W3"/>
              </a:defRPr>
            </a:lvl3pPr>
            <a:lvl4pPr marL="2540000" indent="-635000" defTabSz="825500">
              <a:lnSpc>
                <a:spcPct val="100000"/>
              </a:lnSpc>
              <a:spcBef>
                <a:spcPts val="5900"/>
              </a:spcBef>
              <a:buSzPct val="125000"/>
              <a:defRPr sz="4800">
                <a:latin typeface="ヒラギノ角ゴ ProN W3"/>
                <a:ea typeface="ヒラギノ角ゴ ProN W3"/>
                <a:cs typeface="ヒラギノ角ゴ ProN W3"/>
                <a:sym typeface="ヒラギノ角ゴ ProN W3"/>
              </a:defRPr>
            </a:lvl4pPr>
            <a:lvl5pPr marL="3175000" indent="-635000" defTabSz="825500">
              <a:lnSpc>
                <a:spcPct val="100000"/>
              </a:lnSpc>
              <a:spcBef>
                <a:spcPts val="5900"/>
              </a:spcBef>
              <a:buSzPct val="125000"/>
              <a:defRPr sz="4800">
                <a:latin typeface="ヒラギノ角ゴ ProN W3"/>
                <a:ea typeface="ヒラギノ角ゴ ProN W3"/>
                <a:cs typeface="ヒラギノ角ゴ ProN W3"/>
                <a:sym typeface="ヒラギノ角ゴ ProN W3"/>
              </a:defRPr>
            </a:lvl5pPr>
          </a:lstStyle>
          <a:p>
            <a:r>
              <a:t>本文レベル1</a:t>
            </a:r>
          </a:p>
          <a:p>
            <a:pPr lvl="1"/>
            <a:r>
              <a:t>本文レベル2</a:t>
            </a:r>
          </a:p>
          <a:p>
            <a:pPr lvl="2"/>
            <a:r>
              <a:t>本文レベル3</a:t>
            </a:r>
          </a:p>
          <a:p>
            <a:pPr lvl="3"/>
            <a:r>
              <a:t>本文レベル4</a:t>
            </a:r>
          </a:p>
          <a:p>
            <a:pPr lvl="4"/>
            <a:r>
              <a:t>本文レベル5</a:t>
            </a:r>
          </a:p>
        </p:txBody>
      </p:sp>
      <p:sp>
        <p:nvSpPr>
          <p:cNvPr id="161" name="スライド番号"/>
          <p:cNvSpPr txBox="1">
            <a:spLocks noGrp="1"/>
          </p:cNvSpPr>
          <p:nvPr>
            <p:ph type="sldNum" sz="quarter" idx="2"/>
          </p:nvPr>
        </p:nvSpPr>
        <p:spPr>
          <a:xfrm>
            <a:off x="11959031" y="13081000"/>
            <a:ext cx="453238" cy="461059"/>
          </a:xfrm>
          <a:prstGeom prst="rect">
            <a:avLst/>
          </a:prstGeom>
        </p:spPr>
        <p:txBody>
          <a:bodyPr anchor="t"/>
          <a:lstStyle>
            <a:lvl1pPr defTabSz="825500">
              <a:defRPr sz="2400">
                <a:solidFill>
                  <a:srgbClr val="000000"/>
                </a:solidFill>
                <a:latin typeface="Helvetica Neue Light"/>
                <a:ea typeface="Helvetica Neue Light"/>
                <a:cs typeface="Helvetica Neue Light"/>
                <a:sym typeface="Helvetica Neue Light"/>
              </a:defRPr>
            </a:lvl1p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タイトル&amp;画像">
    <p:spTree>
      <p:nvGrpSpPr>
        <p:cNvPr id="1" name=""/>
        <p:cNvGrpSpPr/>
        <p:nvPr/>
      </p:nvGrpSpPr>
      <p:grpSpPr>
        <a:xfrm>
          <a:off x="0" y="0"/>
          <a:ext cx="0" cy="0"/>
          <a:chOff x="0" y="0"/>
          <a:chExt cx="0" cy="0"/>
        </a:xfrm>
      </p:grpSpPr>
      <p:sp>
        <p:nvSpPr>
          <p:cNvPr id="21" name="740519873_3318x2212.jpg"/>
          <p:cNvSpPr>
            <a:spLocks noGrp="1"/>
          </p:cNvSpPr>
          <p:nvPr>
            <p:ph type="pic" idx="21"/>
          </p:nvPr>
        </p:nvSpPr>
        <p:spPr>
          <a:xfrm>
            <a:off x="0" y="-1270000"/>
            <a:ext cx="24384000" cy="16256000"/>
          </a:xfrm>
          <a:prstGeom prst="rect">
            <a:avLst/>
          </a:prstGeom>
        </p:spPr>
        <p:txBody>
          <a:bodyPr lIns="91439" tIns="45719" rIns="91439" bIns="45719">
            <a:noAutofit/>
          </a:bodyPr>
          <a:lstStyle/>
          <a:p>
            <a:endParaRPr/>
          </a:p>
        </p:txBody>
      </p:sp>
      <p:sp>
        <p:nvSpPr>
          <p:cNvPr id="22" name="プレゼンテーションのタイトル"/>
          <p:cNvSpPr txBox="1">
            <a:spLocks noGrp="1"/>
          </p:cNvSpPr>
          <p:nvPr>
            <p:ph type="title" hasCustomPrompt="1"/>
          </p:nvPr>
        </p:nvSpPr>
        <p:spPr>
          <a:xfrm>
            <a:off x="1219200" y="3543300"/>
            <a:ext cx="21945600" cy="4267200"/>
          </a:xfrm>
          <a:prstGeom prst="rect">
            <a:avLst/>
          </a:prstGeom>
        </p:spPr>
        <p:txBody>
          <a:bodyPr anchor="b"/>
          <a:lstStyle>
            <a:lvl1pPr>
              <a:defRPr sz="12800" spc="-128">
                <a:solidFill>
                  <a:srgbClr val="FFFFFF"/>
                </a:solidFill>
              </a:defRPr>
            </a:lvl1pPr>
          </a:lstStyle>
          <a:p>
            <a:r>
              <a:t>プレゼンテーションのタイトル</a:t>
            </a:r>
          </a:p>
        </p:txBody>
      </p:sp>
      <p:sp>
        <p:nvSpPr>
          <p:cNvPr id="23" name="本文レベル1…"/>
          <p:cNvSpPr txBox="1">
            <a:spLocks noGrp="1"/>
          </p:cNvSpPr>
          <p:nvPr>
            <p:ph type="body" sz="quarter" idx="1" hasCustomPrompt="1"/>
          </p:nvPr>
        </p:nvSpPr>
        <p:spPr>
          <a:xfrm>
            <a:off x="1219200" y="7569200"/>
            <a:ext cx="21945600" cy="2252112"/>
          </a:xfrm>
          <a:prstGeom prst="rect">
            <a:avLst/>
          </a:prstGeom>
        </p:spPr>
        <p:txBody>
          <a:bodyPr/>
          <a:lstStyle>
            <a:lvl1pPr marL="0" indent="0" algn="ctr" defTabSz="825500">
              <a:lnSpc>
                <a:spcPct val="100000"/>
              </a:lnSpc>
              <a:spcBef>
                <a:spcPts val="0"/>
              </a:spcBef>
              <a:buSzTx/>
              <a:buNone/>
              <a:defRPr sz="6000" spc="-59">
                <a:solidFill>
                  <a:srgbClr val="FFFFFF"/>
                </a:solidFill>
                <a:latin typeface="Graphik Semibold"/>
                <a:ea typeface="Graphik Semibold"/>
                <a:cs typeface="Graphik Semibold"/>
                <a:sym typeface="Graphik Semibold"/>
              </a:defRPr>
            </a:lvl1pPr>
            <a:lvl2pPr marL="0" indent="457200" algn="ctr" defTabSz="825500">
              <a:lnSpc>
                <a:spcPct val="100000"/>
              </a:lnSpc>
              <a:spcBef>
                <a:spcPts val="0"/>
              </a:spcBef>
              <a:buSzTx/>
              <a:buNone/>
              <a:defRPr sz="6000" spc="-59">
                <a:solidFill>
                  <a:srgbClr val="FFFFFF"/>
                </a:solidFill>
                <a:latin typeface="Graphik Semibold"/>
                <a:ea typeface="Graphik Semibold"/>
                <a:cs typeface="Graphik Semibold"/>
                <a:sym typeface="Graphik Semibold"/>
              </a:defRPr>
            </a:lvl2pPr>
            <a:lvl3pPr marL="0" indent="914400" algn="ctr" defTabSz="825500">
              <a:lnSpc>
                <a:spcPct val="100000"/>
              </a:lnSpc>
              <a:spcBef>
                <a:spcPts val="0"/>
              </a:spcBef>
              <a:buSzTx/>
              <a:buNone/>
              <a:defRPr sz="6000" spc="-59">
                <a:solidFill>
                  <a:srgbClr val="FFFFFF"/>
                </a:solidFill>
                <a:latin typeface="Graphik Semibold"/>
                <a:ea typeface="Graphik Semibold"/>
                <a:cs typeface="Graphik Semibold"/>
                <a:sym typeface="Graphik Semibold"/>
              </a:defRPr>
            </a:lvl3pPr>
            <a:lvl4pPr marL="0" indent="1371600" algn="ctr" defTabSz="825500">
              <a:lnSpc>
                <a:spcPct val="100000"/>
              </a:lnSpc>
              <a:spcBef>
                <a:spcPts val="0"/>
              </a:spcBef>
              <a:buSzTx/>
              <a:buNone/>
              <a:defRPr sz="6000" spc="-59">
                <a:solidFill>
                  <a:srgbClr val="FFFFFF"/>
                </a:solidFill>
                <a:latin typeface="Graphik Semibold"/>
                <a:ea typeface="Graphik Semibold"/>
                <a:cs typeface="Graphik Semibold"/>
                <a:sym typeface="Graphik Semibold"/>
              </a:defRPr>
            </a:lvl4pPr>
            <a:lvl5pPr marL="0" indent="1828800" algn="ctr" defTabSz="825500">
              <a:lnSpc>
                <a:spcPct val="100000"/>
              </a:lnSpc>
              <a:spcBef>
                <a:spcPts val="0"/>
              </a:spcBef>
              <a:buSzTx/>
              <a:buNone/>
              <a:defRPr sz="6000" spc="-59">
                <a:solidFill>
                  <a:srgbClr val="FFFFFF"/>
                </a:solidFill>
                <a:latin typeface="Graphik Semibold"/>
                <a:ea typeface="Graphik Semibold"/>
                <a:cs typeface="Graphik Semibold"/>
                <a:sym typeface="Graphik Semibold"/>
              </a:defRPr>
            </a:lvl5pPr>
          </a:lstStyle>
          <a:p>
            <a:r>
              <a:t>プレゼンテーションのサブタイトル</a:t>
            </a:r>
          </a:p>
          <a:p>
            <a:pPr lvl="1"/>
            <a:endParaRPr/>
          </a:p>
          <a:p>
            <a:pPr lvl="2"/>
            <a:endParaRPr/>
          </a:p>
          <a:p>
            <a:pPr lvl="3"/>
            <a:endParaRPr/>
          </a:p>
          <a:p>
            <a:pPr lvl="4"/>
            <a:endParaRPr/>
          </a:p>
        </p:txBody>
      </p:sp>
      <p:sp>
        <p:nvSpPr>
          <p:cNvPr id="24" name="作者と日付"/>
          <p:cNvSpPr txBox="1">
            <a:spLocks noGrp="1"/>
          </p:cNvSpPr>
          <p:nvPr>
            <p:ph type="body" sz="quarter" idx="22" hasCustomPrompt="1"/>
          </p:nvPr>
        </p:nvSpPr>
        <p:spPr>
          <a:xfrm>
            <a:off x="1219200" y="11988800"/>
            <a:ext cx="21945602" cy="605791"/>
          </a:xfrm>
          <a:prstGeom prst="rect">
            <a:avLst/>
          </a:prstGeom>
        </p:spPr>
        <p:txBody>
          <a:bodyPr/>
          <a:lstStyle>
            <a:lvl1pPr marL="0" indent="0" algn="ctr" defTabSz="825500">
              <a:lnSpc>
                <a:spcPct val="100000"/>
              </a:lnSpc>
              <a:spcBef>
                <a:spcPts val="0"/>
              </a:spcBef>
              <a:buSzTx/>
              <a:buNone/>
              <a:defRPr sz="3000" spc="-29">
                <a:solidFill>
                  <a:srgbClr val="FFFFFF"/>
                </a:solidFill>
                <a:latin typeface="Graphik Medium"/>
                <a:ea typeface="Graphik Medium"/>
                <a:cs typeface="Graphik Medium"/>
                <a:sym typeface="Graphik Medium"/>
              </a:defRPr>
            </a:lvl1pPr>
          </a:lstStyle>
          <a:p>
            <a:r>
              <a:t>作者と日付</a:t>
            </a:r>
          </a:p>
        </p:txBody>
      </p:sp>
      <p:sp>
        <p:nvSpPr>
          <p:cNvPr id="25" name="スライド番号"/>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タイトル&amp;画像（代替）">
    <p:spTree>
      <p:nvGrpSpPr>
        <p:cNvPr id="1" name=""/>
        <p:cNvGrpSpPr/>
        <p:nvPr/>
      </p:nvGrpSpPr>
      <p:grpSpPr>
        <a:xfrm>
          <a:off x="0" y="0"/>
          <a:ext cx="0" cy="0"/>
          <a:chOff x="0" y="0"/>
          <a:chExt cx="0" cy="0"/>
        </a:xfrm>
      </p:grpSpPr>
      <p:sp>
        <p:nvSpPr>
          <p:cNvPr id="32" name="スライドのタイトル"/>
          <p:cNvSpPr txBox="1">
            <a:spLocks noGrp="1"/>
          </p:cNvSpPr>
          <p:nvPr>
            <p:ph type="title" hasCustomPrompt="1"/>
          </p:nvPr>
        </p:nvSpPr>
        <p:spPr>
          <a:xfrm>
            <a:off x="1215495" y="4585102"/>
            <a:ext cx="9757338" cy="2540001"/>
          </a:xfrm>
          <a:prstGeom prst="rect">
            <a:avLst/>
          </a:prstGeom>
        </p:spPr>
        <p:txBody>
          <a:bodyPr anchor="b"/>
          <a:lstStyle/>
          <a:p>
            <a:r>
              <a:t>スライドのタイトル</a:t>
            </a:r>
          </a:p>
        </p:txBody>
      </p:sp>
      <p:sp>
        <p:nvSpPr>
          <p:cNvPr id="33" name="イメージ"/>
          <p:cNvSpPr>
            <a:spLocks noGrp="1"/>
          </p:cNvSpPr>
          <p:nvPr>
            <p:ph type="pic" idx="21"/>
          </p:nvPr>
        </p:nvSpPr>
        <p:spPr>
          <a:xfrm>
            <a:off x="9283700" y="1270000"/>
            <a:ext cx="16751300" cy="11176000"/>
          </a:xfrm>
          <a:prstGeom prst="rect">
            <a:avLst/>
          </a:prstGeom>
        </p:spPr>
        <p:txBody>
          <a:bodyPr lIns="91439" tIns="45719" rIns="91439" bIns="45719">
            <a:noAutofit/>
          </a:bodyPr>
          <a:lstStyle/>
          <a:p>
            <a:endParaRPr/>
          </a:p>
        </p:txBody>
      </p:sp>
      <p:sp>
        <p:nvSpPr>
          <p:cNvPr id="34" name="本文レベル1…"/>
          <p:cNvSpPr txBox="1">
            <a:spLocks noGrp="1"/>
          </p:cNvSpPr>
          <p:nvPr>
            <p:ph type="body" sz="quarter" idx="1" hasCustomPrompt="1"/>
          </p:nvPr>
        </p:nvSpPr>
        <p:spPr>
          <a:xfrm>
            <a:off x="1219200" y="7016750"/>
            <a:ext cx="9753600" cy="5416550"/>
          </a:xfrm>
          <a:prstGeom prst="rect">
            <a:avLst/>
          </a:prstGeom>
        </p:spPr>
        <p:txBody>
          <a:bodyPr/>
          <a:lstStyle>
            <a:lvl1pPr marL="0" indent="0" algn="ctr" defTabSz="825500">
              <a:lnSpc>
                <a:spcPct val="100000"/>
              </a:lnSpc>
              <a:spcBef>
                <a:spcPts val="0"/>
              </a:spcBef>
              <a:buSzTx/>
              <a:buNone/>
              <a:defRPr spc="-44">
                <a:latin typeface="Graphik Semibold"/>
                <a:ea typeface="Graphik Semibold"/>
                <a:cs typeface="Graphik Semibold"/>
                <a:sym typeface="Graphik Semibold"/>
              </a:defRPr>
            </a:lvl1pPr>
            <a:lvl2pPr marL="0" indent="457200" algn="ctr" defTabSz="825500">
              <a:lnSpc>
                <a:spcPct val="100000"/>
              </a:lnSpc>
              <a:spcBef>
                <a:spcPts val="0"/>
              </a:spcBef>
              <a:buSzTx/>
              <a:buNone/>
              <a:defRPr spc="-44">
                <a:latin typeface="Graphik Semibold"/>
                <a:ea typeface="Graphik Semibold"/>
                <a:cs typeface="Graphik Semibold"/>
                <a:sym typeface="Graphik Semibold"/>
              </a:defRPr>
            </a:lvl2pPr>
            <a:lvl3pPr marL="0" indent="914400" algn="ctr" defTabSz="825500">
              <a:lnSpc>
                <a:spcPct val="100000"/>
              </a:lnSpc>
              <a:spcBef>
                <a:spcPts val="0"/>
              </a:spcBef>
              <a:buSzTx/>
              <a:buNone/>
              <a:defRPr spc="-44">
                <a:latin typeface="Graphik Semibold"/>
                <a:ea typeface="Graphik Semibold"/>
                <a:cs typeface="Graphik Semibold"/>
                <a:sym typeface="Graphik Semibold"/>
              </a:defRPr>
            </a:lvl3pPr>
            <a:lvl4pPr marL="0" indent="1371600" algn="ctr" defTabSz="825500">
              <a:lnSpc>
                <a:spcPct val="100000"/>
              </a:lnSpc>
              <a:spcBef>
                <a:spcPts val="0"/>
              </a:spcBef>
              <a:buSzTx/>
              <a:buNone/>
              <a:defRPr spc="-44">
                <a:latin typeface="Graphik Semibold"/>
                <a:ea typeface="Graphik Semibold"/>
                <a:cs typeface="Graphik Semibold"/>
                <a:sym typeface="Graphik Semibold"/>
              </a:defRPr>
            </a:lvl4pPr>
            <a:lvl5pPr marL="0" indent="1828800" algn="ctr" defTabSz="825500">
              <a:lnSpc>
                <a:spcPct val="100000"/>
              </a:lnSpc>
              <a:spcBef>
                <a:spcPts val="0"/>
              </a:spcBef>
              <a:buSzTx/>
              <a:buNone/>
              <a:defRPr spc="-44">
                <a:latin typeface="Graphik Semibold"/>
                <a:ea typeface="Graphik Semibold"/>
                <a:cs typeface="Graphik Semibold"/>
                <a:sym typeface="Graphik Semibold"/>
              </a:defRPr>
            </a:lvl5pPr>
          </a:lstStyle>
          <a:p>
            <a:r>
              <a:t>スライドのサブタイトル</a:t>
            </a:r>
          </a:p>
          <a:p>
            <a:pPr lvl="1"/>
            <a:endParaRPr/>
          </a:p>
          <a:p>
            <a:pPr lvl="2"/>
            <a:endParaRPr/>
          </a:p>
          <a:p>
            <a:pPr lvl="3"/>
            <a:endParaRPr/>
          </a:p>
          <a:p>
            <a:pPr lvl="4"/>
            <a:endParaRPr/>
          </a:p>
        </p:txBody>
      </p:sp>
      <p:sp>
        <p:nvSpPr>
          <p:cNvPr id="35" name="スライド番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タイトル&amp;箇条書き">
    <p:spTree>
      <p:nvGrpSpPr>
        <p:cNvPr id="1" name=""/>
        <p:cNvGrpSpPr/>
        <p:nvPr/>
      </p:nvGrpSpPr>
      <p:grpSpPr>
        <a:xfrm>
          <a:off x="0" y="0"/>
          <a:ext cx="0" cy="0"/>
          <a:chOff x="0" y="0"/>
          <a:chExt cx="0" cy="0"/>
        </a:xfrm>
      </p:grpSpPr>
      <p:sp>
        <p:nvSpPr>
          <p:cNvPr id="42" name="スライドのタイトル"/>
          <p:cNvSpPr txBox="1">
            <a:spLocks noGrp="1"/>
          </p:cNvSpPr>
          <p:nvPr>
            <p:ph type="title" hasCustomPrompt="1"/>
          </p:nvPr>
        </p:nvSpPr>
        <p:spPr>
          <a:prstGeom prst="rect">
            <a:avLst/>
          </a:prstGeom>
        </p:spPr>
        <p:txBody>
          <a:bodyPr/>
          <a:lstStyle/>
          <a:p>
            <a:r>
              <a:t>スライドのタイトル</a:t>
            </a:r>
          </a:p>
        </p:txBody>
      </p:sp>
      <p:sp>
        <p:nvSpPr>
          <p:cNvPr id="43" name="本文レベル1…"/>
          <p:cNvSpPr txBox="1">
            <a:spLocks noGrp="1"/>
          </p:cNvSpPr>
          <p:nvPr>
            <p:ph type="body" idx="1" hasCustomPrompt="1"/>
          </p:nvPr>
        </p:nvSpPr>
        <p:spPr>
          <a:prstGeom prst="rect">
            <a:avLst/>
          </a:prstGeom>
        </p:spPr>
        <p:txBody>
          <a:bodyPr/>
          <a:lstStyle/>
          <a:p>
            <a:r>
              <a:t>スライドの箇条書きテキスト</a:t>
            </a:r>
          </a:p>
          <a:p>
            <a:pPr lvl="1"/>
            <a:endParaRPr/>
          </a:p>
          <a:p>
            <a:pPr lvl="2"/>
            <a:endParaRPr/>
          </a:p>
          <a:p>
            <a:pPr lvl="3"/>
            <a:endParaRPr/>
          </a:p>
          <a:p>
            <a:pPr lvl="4"/>
            <a:endParaRPr/>
          </a:p>
        </p:txBody>
      </p:sp>
      <p:sp>
        <p:nvSpPr>
          <p:cNvPr id="44" name="スライドのサブタイトル"/>
          <p:cNvSpPr txBox="1">
            <a:spLocks noGrp="1"/>
          </p:cNvSpPr>
          <p:nvPr>
            <p:ph type="body" sz="quarter" idx="21" hasCustomPrompt="1"/>
          </p:nvPr>
        </p:nvSpPr>
        <p:spPr>
          <a:xfrm>
            <a:off x="1219200" y="2384648"/>
            <a:ext cx="21945602" cy="832613"/>
          </a:xfrm>
          <a:prstGeom prst="rect">
            <a:avLst/>
          </a:prstGeom>
        </p:spPr>
        <p:txBody>
          <a:bodyPr/>
          <a:lstStyle>
            <a:lvl1pPr marL="0" indent="0" algn="ctr" defTabSz="825500">
              <a:lnSpc>
                <a:spcPct val="100000"/>
              </a:lnSpc>
              <a:spcBef>
                <a:spcPts val="0"/>
              </a:spcBef>
              <a:buSzTx/>
              <a:buNone/>
              <a:defRPr spc="-44">
                <a:latin typeface="Graphik Semibold"/>
                <a:ea typeface="Graphik Semibold"/>
                <a:cs typeface="Graphik Semibold"/>
                <a:sym typeface="Graphik Semibold"/>
              </a:defRPr>
            </a:lvl1pPr>
          </a:lstStyle>
          <a:p>
            <a:r>
              <a:t>スライドのサブタイトル</a:t>
            </a:r>
          </a:p>
        </p:txBody>
      </p:sp>
      <p:sp>
        <p:nvSpPr>
          <p:cNvPr id="45" name="スライド番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箇条書き">
    <p:spTree>
      <p:nvGrpSpPr>
        <p:cNvPr id="1" name=""/>
        <p:cNvGrpSpPr/>
        <p:nvPr/>
      </p:nvGrpSpPr>
      <p:grpSpPr>
        <a:xfrm>
          <a:off x="0" y="0"/>
          <a:ext cx="0" cy="0"/>
          <a:chOff x="0" y="0"/>
          <a:chExt cx="0" cy="0"/>
        </a:xfrm>
      </p:grpSpPr>
      <p:sp>
        <p:nvSpPr>
          <p:cNvPr id="52" name="本文レベル1…"/>
          <p:cNvSpPr txBox="1">
            <a:spLocks noGrp="1"/>
          </p:cNvSpPr>
          <p:nvPr>
            <p:ph type="body" idx="1" hasCustomPrompt="1"/>
          </p:nvPr>
        </p:nvSpPr>
        <p:spPr>
          <a:xfrm>
            <a:off x="1219200" y="4013200"/>
            <a:ext cx="21945600" cy="8487148"/>
          </a:xfrm>
          <a:prstGeom prst="rect">
            <a:avLst/>
          </a:prstGeom>
        </p:spPr>
        <p:txBody>
          <a:bodyPr numCol="2" spcCol="2558384"/>
          <a:lstStyle/>
          <a:p>
            <a:r>
              <a:t>スライドの箇条書きテキスト</a:t>
            </a:r>
          </a:p>
          <a:p>
            <a:pPr lvl="1"/>
            <a:endParaRPr/>
          </a:p>
          <a:p>
            <a:pPr lvl="2"/>
            <a:endParaRPr/>
          </a:p>
          <a:p>
            <a:pPr lvl="3"/>
            <a:endParaRPr/>
          </a:p>
          <a:p>
            <a:pPr lvl="4"/>
            <a:endParaRPr/>
          </a:p>
        </p:txBody>
      </p:sp>
      <p:sp>
        <p:nvSpPr>
          <p:cNvPr id="53" name="スライド番号"/>
          <p:cNvSpPr txBox="1">
            <a:spLocks noGrp="1"/>
          </p:cNvSpPr>
          <p:nvPr>
            <p:ph type="sldNum" sz="quarter" idx="2"/>
          </p:nvPr>
        </p:nvSpPr>
        <p:spPr>
          <a:xfrm>
            <a:off x="12001499" y="12700000"/>
            <a:ext cx="388621" cy="42926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タイトル、箇条書き、画像">
    <p:spTree>
      <p:nvGrpSpPr>
        <p:cNvPr id="1" name=""/>
        <p:cNvGrpSpPr/>
        <p:nvPr/>
      </p:nvGrpSpPr>
      <p:grpSpPr>
        <a:xfrm>
          <a:off x="0" y="0"/>
          <a:ext cx="0" cy="0"/>
          <a:chOff x="0" y="0"/>
          <a:chExt cx="0" cy="0"/>
        </a:xfrm>
      </p:grpSpPr>
      <p:sp>
        <p:nvSpPr>
          <p:cNvPr id="60" name="スライドのタイトル"/>
          <p:cNvSpPr txBox="1">
            <a:spLocks noGrp="1"/>
          </p:cNvSpPr>
          <p:nvPr>
            <p:ph type="title" hasCustomPrompt="1"/>
          </p:nvPr>
        </p:nvSpPr>
        <p:spPr>
          <a:xfrm>
            <a:off x="1219200" y="774700"/>
            <a:ext cx="9753600" cy="1600200"/>
          </a:xfrm>
          <a:prstGeom prst="rect">
            <a:avLst/>
          </a:prstGeom>
        </p:spPr>
        <p:txBody>
          <a:bodyPr/>
          <a:lstStyle/>
          <a:p>
            <a:r>
              <a:t>スライドのタイトル</a:t>
            </a:r>
          </a:p>
        </p:txBody>
      </p:sp>
      <p:sp>
        <p:nvSpPr>
          <p:cNvPr id="61" name="イメージ"/>
          <p:cNvSpPr>
            <a:spLocks noGrp="1"/>
          </p:cNvSpPr>
          <p:nvPr>
            <p:ph type="pic" idx="21"/>
          </p:nvPr>
        </p:nvSpPr>
        <p:spPr>
          <a:xfrm>
            <a:off x="12192644" y="718588"/>
            <a:ext cx="10972801" cy="12329624"/>
          </a:xfrm>
          <a:prstGeom prst="rect">
            <a:avLst/>
          </a:prstGeom>
        </p:spPr>
        <p:txBody>
          <a:bodyPr lIns="91439" tIns="45719" rIns="91439" bIns="45719">
            <a:noAutofit/>
          </a:bodyPr>
          <a:lstStyle/>
          <a:p>
            <a:endParaRPr/>
          </a:p>
        </p:txBody>
      </p:sp>
      <p:sp>
        <p:nvSpPr>
          <p:cNvPr id="62" name="スライドのサブタイトル"/>
          <p:cNvSpPr txBox="1">
            <a:spLocks noGrp="1"/>
          </p:cNvSpPr>
          <p:nvPr>
            <p:ph type="body" sz="quarter" idx="22" hasCustomPrompt="1"/>
          </p:nvPr>
        </p:nvSpPr>
        <p:spPr>
          <a:xfrm>
            <a:off x="1219200" y="2387600"/>
            <a:ext cx="9757569" cy="832612"/>
          </a:xfrm>
          <a:prstGeom prst="rect">
            <a:avLst/>
          </a:prstGeom>
        </p:spPr>
        <p:txBody>
          <a:bodyPr/>
          <a:lstStyle>
            <a:lvl1pPr marL="0" indent="0" algn="ctr" defTabSz="825500">
              <a:lnSpc>
                <a:spcPct val="100000"/>
              </a:lnSpc>
              <a:spcBef>
                <a:spcPts val="0"/>
              </a:spcBef>
              <a:buSzTx/>
              <a:buNone/>
              <a:defRPr spc="-44">
                <a:latin typeface="Graphik Semibold"/>
                <a:ea typeface="Graphik Semibold"/>
                <a:cs typeface="Graphik Semibold"/>
                <a:sym typeface="Graphik Semibold"/>
              </a:defRPr>
            </a:lvl1pPr>
          </a:lstStyle>
          <a:p>
            <a:r>
              <a:t>スライドのサブタイトル</a:t>
            </a:r>
          </a:p>
        </p:txBody>
      </p:sp>
      <p:sp>
        <p:nvSpPr>
          <p:cNvPr id="63" name="本文レベル1…"/>
          <p:cNvSpPr txBox="1">
            <a:spLocks noGrp="1"/>
          </p:cNvSpPr>
          <p:nvPr>
            <p:ph type="body" sz="half" idx="1" hasCustomPrompt="1"/>
          </p:nvPr>
        </p:nvSpPr>
        <p:spPr>
          <a:xfrm>
            <a:off x="1219200" y="4023221"/>
            <a:ext cx="9757569" cy="8384679"/>
          </a:xfrm>
          <a:prstGeom prst="rect">
            <a:avLst/>
          </a:prstGeom>
        </p:spPr>
        <p:txBody>
          <a:bodyPr/>
          <a:lstStyle/>
          <a:p>
            <a:r>
              <a:t>スライドの箇条書きテキスト</a:t>
            </a:r>
          </a:p>
          <a:p>
            <a:pPr lvl="1"/>
            <a:endParaRPr/>
          </a:p>
          <a:p>
            <a:pPr lvl="2"/>
            <a:endParaRPr/>
          </a:p>
          <a:p>
            <a:pPr lvl="3"/>
            <a:endParaRPr/>
          </a:p>
          <a:p>
            <a:pPr lvl="4"/>
            <a:endParaRPr/>
          </a:p>
        </p:txBody>
      </p:sp>
      <p:sp>
        <p:nvSpPr>
          <p:cNvPr id="64" name="スライド番号"/>
          <p:cNvSpPr txBox="1">
            <a:spLocks noGrp="1"/>
          </p:cNvSpPr>
          <p:nvPr>
            <p:ph type="sldNum" sz="quarter" idx="2"/>
          </p:nvPr>
        </p:nvSpPr>
        <p:spPr>
          <a:xfrm>
            <a:off x="12004039" y="12700000"/>
            <a:ext cx="388621" cy="42926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セクション">
    <p:spTree>
      <p:nvGrpSpPr>
        <p:cNvPr id="1" name=""/>
        <p:cNvGrpSpPr/>
        <p:nvPr/>
      </p:nvGrpSpPr>
      <p:grpSpPr>
        <a:xfrm>
          <a:off x="0" y="0"/>
          <a:ext cx="0" cy="0"/>
          <a:chOff x="0" y="0"/>
          <a:chExt cx="0" cy="0"/>
        </a:xfrm>
      </p:grpSpPr>
      <p:sp>
        <p:nvSpPr>
          <p:cNvPr id="71" name="セクションタイトル"/>
          <p:cNvSpPr txBox="1">
            <a:spLocks noGrp="1"/>
          </p:cNvSpPr>
          <p:nvPr>
            <p:ph type="title" hasCustomPrompt="1"/>
          </p:nvPr>
        </p:nvSpPr>
        <p:spPr>
          <a:xfrm>
            <a:off x="1219200" y="3242270"/>
            <a:ext cx="21945600" cy="6604001"/>
          </a:xfrm>
          <a:prstGeom prst="rect">
            <a:avLst/>
          </a:prstGeom>
        </p:spPr>
        <p:txBody>
          <a:bodyPr anchor="ctr"/>
          <a:lstStyle>
            <a:lvl1pPr>
              <a:defRPr sz="12800" spc="0"/>
            </a:lvl1pPr>
          </a:lstStyle>
          <a:p>
            <a:r>
              <a:t>セクションタイトル</a:t>
            </a:r>
          </a:p>
        </p:txBody>
      </p:sp>
      <p:sp>
        <p:nvSpPr>
          <p:cNvPr id="72" name="スライド番号"/>
          <p:cNvSpPr txBox="1">
            <a:spLocks noGrp="1"/>
          </p:cNvSpPr>
          <p:nvPr>
            <p:ph type="sldNum" sz="quarter" idx="2"/>
          </p:nvPr>
        </p:nvSpPr>
        <p:spPr>
          <a:xfrm>
            <a:off x="12001499" y="12700000"/>
            <a:ext cx="388621" cy="42926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タイトルのみ">
    <p:spTree>
      <p:nvGrpSpPr>
        <p:cNvPr id="1" name=""/>
        <p:cNvGrpSpPr/>
        <p:nvPr/>
      </p:nvGrpSpPr>
      <p:grpSpPr>
        <a:xfrm>
          <a:off x="0" y="0"/>
          <a:ext cx="0" cy="0"/>
          <a:chOff x="0" y="0"/>
          <a:chExt cx="0" cy="0"/>
        </a:xfrm>
      </p:grpSpPr>
      <p:sp>
        <p:nvSpPr>
          <p:cNvPr id="79" name="スライドのタイトル"/>
          <p:cNvSpPr txBox="1">
            <a:spLocks noGrp="1"/>
          </p:cNvSpPr>
          <p:nvPr>
            <p:ph type="title" hasCustomPrompt="1"/>
          </p:nvPr>
        </p:nvSpPr>
        <p:spPr>
          <a:prstGeom prst="rect">
            <a:avLst/>
          </a:prstGeom>
        </p:spPr>
        <p:txBody>
          <a:bodyPr/>
          <a:lstStyle/>
          <a:p>
            <a:r>
              <a:t>スライドのタイトル</a:t>
            </a:r>
          </a:p>
        </p:txBody>
      </p:sp>
      <p:sp>
        <p:nvSpPr>
          <p:cNvPr id="80" name="スライドのサブタイトル"/>
          <p:cNvSpPr txBox="1">
            <a:spLocks noGrp="1"/>
          </p:cNvSpPr>
          <p:nvPr>
            <p:ph type="body" sz="quarter" idx="21" hasCustomPrompt="1"/>
          </p:nvPr>
        </p:nvSpPr>
        <p:spPr>
          <a:xfrm>
            <a:off x="1219200" y="2384648"/>
            <a:ext cx="21945602" cy="832613"/>
          </a:xfrm>
          <a:prstGeom prst="rect">
            <a:avLst/>
          </a:prstGeom>
        </p:spPr>
        <p:txBody>
          <a:bodyPr/>
          <a:lstStyle>
            <a:lvl1pPr marL="0" indent="0" algn="ctr" defTabSz="825500">
              <a:lnSpc>
                <a:spcPct val="100000"/>
              </a:lnSpc>
              <a:spcBef>
                <a:spcPts val="0"/>
              </a:spcBef>
              <a:buSzTx/>
              <a:buNone/>
              <a:defRPr spc="-44">
                <a:latin typeface="Graphik Semibold"/>
                <a:ea typeface="Graphik Semibold"/>
                <a:cs typeface="Graphik Semibold"/>
                <a:sym typeface="Graphik Semibold"/>
              </a:defRPr>
            </a:lvl1pPr>
          </a:lstStyle>
          <a:p>
            <a:r>
              <a:t>スライドのサブタイトル</a:t>
            </a:r>
          </a:p>
        </p:txBody>
      </p:sp>
      <p:sp>
        <p:nvSpPr>
          <p:cNvPr id="81" name="スライド番号"/>
          <p:cNvSpPr txBox="1">
            <a:spLocks noGrp="1"/>
          </p:cNvSpPr>
          <p:nvPr>
            <p:ph type="sldNum" sz="quarter" idx="2"/>
          </p:nvPr>
        </p:nvSpPr>
        <p:spPr>
          <a:xfrm>
            <a:off x="12001499" y="12700000"/>
            <a:ext cx="388621" cy="42926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議題">
    <p:spTree>
      <p:nvGrpSpPr>
        <p:cNvPr id="1" name=""/>
        <p:cNvGrpSpPr/>
        <p:nvPr/>
      </p:nvGrpSpPr>
      <p:grpSpPr>
        <a:xfrm>
          <a:off x="0" y="0"/>
          <a:ext cx="0" cy="0"/>
          <a:chOff x="0" y="0"/>
          <a:chExt cx="0" cy="0"/>
        </a:xfrm>
      </p:grpSpPr>
      <p:sp>
        <p:nvSpPr>
          <p:cNvPr id="88" name="議題のタイトル"/>
          <p:cNvSpPr txBox="1">
            <a:spLocks noGrp="1"/>
          </p:cNvSpPr>
          <p:nvPr>
            <p:ph type="title" hasCustomPrompt="1"/>
          </p:nvPr>
        </p:nvSpPr>
        <p:spPr>
          <a:prstGeom prst="rect">
            <a:avLst/>
          </a:prstGeom>
        </p:spPr>
        <p:txBody>
          <a:bodyPr/>
          <a:lstStyle/>
          <a:p>
            <a:r>
              <a:t>議題のタイトル</a:t>
            </a:r>
          </a:p>
        </p:txBody>
      </p:sp>
      <p:sp>
        <p:nvSpPr>
          <p:cNvPr id="89" name="本文レベル1…"/>
          <p:cNvSpPr txBox="1">
            <a:spLocks noGrp="1"/>
          </p:cNvSpPr>
          <p:nvPr>
            <p:ph type="body" idx="1" hasCustomPrompt="1"/>
          </p:nvPr>
        </p:nvSpPr>
        <p:spPr>
          <a:xfrm>
            <a:off x="1219200" y="4013200"/>
            <a:ext cx="21945600" cy="8385548"/>
          </a:xfrm>
          <a:prstGeom prst="rect">
            <a:avLst/>
          </a:prstGeom>
        </p:spPr>
        <p:txBody>
          <a:bodyPr/>
          <a:lstStyle>
            <a:lvl1pPr marL="0" indent="0" defTabSz="825500">
              <a:lnSpc>
                <a:spcPct val="100000"/>
              </a:lnSpc>
              <a:buSzTx/>
              <a:buNone/>
              <a:defRPr sz="6800" spc="-136">
                <a:latin typeface="Canela Deck Regular"/>
                <a:ea typeface="Canela Deck Regular"/>
                <a:cs typeface="Canela Deck Regular"/>
                <a:sym typeface="Canela Deck Regular"/>
              </a:defRPr>
            </a:lvl1pPr>
            <a:lvl2pPr marL="0" indent="457200" defTabSz="825500">
              <a:lnSpc>
                <a:spcPct val="100000"/>
              </a:lnSpc>
              <a:buSzTx/>
              <a:buNone/>
              <a:defRPr sz="6800" spc="-136">
                <a:latin typeface="Canela Deck Regular"/>
                <a:ea typeface="Canela Deck Regular"/>
                <a:cs typeface="Canela Deck Regular"/>
                <a:sym typeface="Canela Deck Regular"/>
              </a:defRPr>
            </a:lvl2pPr>
            <a:lvl3pPr marL="0" indent="914400" defTabSz="825500">
              <a:lnSpc>
                <a:spcPct val="100000"/>
              </a:lnSpc>
              <a:buSzTx/>
              <a:buNone/>
              <a:defRPr sz="6800" spc="-136">
                <a:latin typeface="Canela Deck Regular"/>
                <a:ea typeface="Canela Deck Regular"/>
                <a:cs typeface="Canela Deck Regular"/>
                <a:sym typeface="Canela Deck Regular"/>
              </a:defRPr>
            </a:lvl3pPr>
            <a:lvl4pPr marL="0" indent="1371600" defTabSz="825500">
              <a:lnSpc>
                <a:spcPct val="100000"/>
              </a:lnSpc>
              <a:buSzTx/>
              <a:buNone/>
              <a:defRPr sz="6800" spc="-136">
                <a:latin typeface="Canela Deck Regular"/>
                <a:ea typeface="Canela Deck Regular"/>
                <a:cs typeface="Canela Deck Regular"/>
                <a:sym typeface="Canela Deck Regular"/>
              </a:defRPr>
            </a:lvl4pPr>
            <a:lvl5pPr marL="0" indent="1828800" defTabSz="825500">
              <a:lnSpc>
                <a:spcPct val="100000"/>
              </a:lnSpc>
              <a:buSzTx/>
              <a:buNone/>
              <a:defRPr sz="6800" spc="-136">
                <a:latin typeface="Canela Deck Regular"/>
                <a:ea typeface="Canela Deck Regular"/>
                <a:cs typeface="Canela Deck Regular"/>
                <a:sym typeface="Canela Deck Regular"/>
              </a:defRPr>
            </a:lvl5pPr>
          </a:lstStyle>
          <a:p>
            <a:r>
              <a:t>議題のトピック</a:t>
            </a:r>
          </a:p>
          <a:p>
            <a:pPr lvl="1"/>
            <a:endParaRPr/>
          </a:p>
          <a:p>
            <a:pPr lvl="2"/>
            <a:endParaRPr/>
          </a:p>
          <a:p>
            <a:pPr lvl="3"/>
            <a:endParaRPr/>
          </a:p>
          <a:p>
            <a:pPr lvl="4"/>
            <a:endParaRPr/>
          </a:p>
        </p:txBody>
      </p:sp>
      <p:sp>
        <p:nvSpPr>
          <p:cNvPr id="90" name="議題のサブタイトル"/>
          <p:cNvSpPr txBox="1">
            <a:spLocks noGrp="1"/>
          </p:cNvSpPr>
          <p:nvPr>
            <p:ph type="body" sz="quarter" idx="21" hasCustomPrompt="1"/>
          </p:nvPr>
        </p:nvSpPr>
        <p:spPr>
          <a:xfrm>
            <a:off x="1219200" y="2387115"/>
            <a:ext cx="21945602" cy="832613"/>
          </a:xfrm>
          <a:prstGeom prst="rect">
            <a:avLst/>
          </a:prstGeom>
        </p:spPr>
        <p:txBody>
          <a:bodyPr/>
          <a:lstStyle>
            <a:lvl1pPr marL="0" indent="0" algn="ctr" defTabSz="825500">
              <a:lnSpc>
                <a:spcPct val="100000"/>
              </a:lnSpc>
              <a:spcBef>
                <a:spcPts val="0"/>
              </a:spcBef>
              <a:buSzTx/>
              <a:buNone/>
              <a:defRPr spc="-44">
                <a:latin typeface="Graphik Semibold"/>
                <a:ea typeface="Graphik Semibold"/>
                <a:cs typeface="Graphik Semibold"/>
                <a:sym typeface="Graphik Semibold"/>
              </a:defRPr>
            </a:lvl1pPr>
          </a:lstStyle>
          <a:p>
            <a:r>
              <a:t>議題のサブタイトル</a:t>
            </a:r>
          </a:p>
        </p:txBody>
      </p:sp>
      <p:sp>
        <p:nvSpPr>
          <p:cNvPr id="91" name="スライド番号"/>
          <p:cNvSpPr txBox="1">
            <a:spLocks noGrp="1"/>
          </p:cNvSpPr>
          <p:nvPr>
            <p:ph type="sldNum" sz="quarter" idx="2"/>
          </p:nvPr>
        </p:nvSpPr>
        <p:spPr>
          <a:xfrm>
            <a:off x="12001499" y="12700000"/>
            <a:ext cx="388621" cy="429261"/>
          </a:xfrm>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スライドのタイトル"/>
          <p:cNvSpPr txBox="1">
            <a:spLocks noGrp="1"/>
          </p:cNvSpPr>
          <p:nvPr>
            <p:ph type="title" hasCustomPrompt="1"/>
          </p:nvPr>
        </p:nvSpPr>
        <p:spPr>
          <a:xfrm>
            <a:off x="1219200" y="774700"/>
            <a:ext cx="21945600" cy="17272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r>
              <a:t>スライドのタイトル</a:t>
            </a:r>
          </a:p>
        </p:txBody>
      </p:sp>
      <p:sp>
        <p:nvSpPr>
          <p:cNvPr id="3" name="本文レベル1…"/>
          <p:cNvSpPr txBox="1">
            <a:spLocks noGrp="1"/>
          </p:cNvSpPr>
          <p:nvPr>
            <p:ph type="body" idx="1" hasCustomPrompt="1"/>
          </p:nvPr>
        </p:nvSpPr>
        <p:spPr>
          <a:xfrm>
            <a:off x="1219200" y="4013200"/>
            <a:ext cx="21948577" cy="84836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r>
              <a:t>スライドの箇条書きテキスト</a:t>
            </a:r>
          </a:p>
          <a:p>
            <a:pPr lvl="1"/>
            <a:endParaRPr/>
          </a:p>
          <a:p>
            <a:pPr lvl="2"/>
            <a:endParaRPr/>
          </a:p>
          <a:p>
            <a:pPr lvl="3"/>
            <a:endParaRPr/>
          </a:p>
          <a:p>
            <a:pPr lvl="4"/>
            <a:endParaRPr/>
          </a:p>
        </p:txBody>
      </p:sp>
      <p:sp>
        <p:nvSpPr>
          <p:cNvPr id="4" name="スライド番号"/>
          <p:cNvSpPr txBox="1">
            <a:spLocks noGrp="1"/>
          </p:cNvSpPr>
          <p:nvPr>
            <p:ph type="sldNum" sz="quarter" idx="2"/>
          </p:nvPr>
        </p:nvSpPr>
        <p:spPr>
          <a:xfrm>
            <a:off x="11997689" y="12700000"/>
            <a:ext cx="388621" cy="429261"/>
          </a:xfrm>
          <a:prstGeom prst="rect">
            <a:avLst/>
          </a:prstGeom>
          <a:ln w="12700">
            <a:miter lim="400000"/>
          </a:ln>
        </p:spPr>
        <p:txBody>
          <a:bodyPr wrap="none" lIns="50800" tIns="50800" rIns="50800" bIns="50800" anchor="b">
            <a:spAutoFit/>
          </a:bodyPr>
          <a:lstStyle>
            <a:lvl1pPr defTabSz="584200">
              <a:lnSpc>
                <a:spcPct val="100000"/>
              </a:lnSpc>
              <a:defRPr sz="2000">
                <a:solidFill>
                  <a:srgbClr val="5E5E5E"/>
                </a:solidFill>
                <a:latin typeface="Graphik"/>
                <a:ea typeface="Graphik"/>
                <a:cs typeface="Graphik"/>
                <a:sym typeface="Graphik"/>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transition spd="med"/>
  <p:txStyles>
    <p:titleStyle>
      <a:lvl1pPr marL="0" marR="0" indent="0" algn="ctr" defTabSz="2438400" rtl="0" latinLnBrk="0">
        <a:lnSpc>
          <a:spcPct val="80000"/>
        </a:lnSpc>
        <a:spcBef>
          <a:spcPts val="0"/>
        </a:spcBef>
        <a:spcAft>
          <a:spcPts val="0"/>
        </a:spcAft>
        <a:buClrTx/>
        <a:buSzTx/>
        <a:buFontTx/>
        <a:buNone/>
        <a:tabLst/>
        <a:defRPr sz="8400" b="0" i="0" u="none" strike="noStrike" cap="none" spc="-84" baseline="0">
          <a:solidFill>
            <a:srgbClr val="000000"/>
          </a:solidFill>
          <a:uFillTx/>
          <a:latin typeface="+mn-lt"/>
          <a:ea typeface="+mn-ea"/>
          <a:cs typeface="+mn-cs"/>
          <a:sym typeface="Canela Bold"/>
        </a:defRPr>
      </a:lvl1pPr>
      <a:lvl2pPr marL="0" marR="0" indent="457200" algn="ctr" defTabSz="2438400" rtl="0" latinLnBrk="0">
        <a:lnSpc>
          <a:spcPct val="80000"/>
        </a:lnSpc>
        <a:spcBef>
          <a:spcPts val="0"/>
        </a:spcBef>
        <a:spcAft>
          <a:spcPts val="0"/>
        </a:spcAft>
        <a:buClrTx/>
        <a:buSzTx/>
        <a:buFontTx/>
        <a:buNone/>
        <a:tabLst/>
        <a:defRPr sz="8400" b="0" i="0" u="none" strike="noStrike" cap="none" spc="-84" baseline="0">
          <a:solidFill>
            <a:srgbClr val="000000"/>
          </a:solidFill>
          <a:uFillTx/>
          <a:latin typeface="+mn-lt"/>
          <a:ea typeface="+mn-ea"/>
          <a:cs typeface="+mn-cs"/>
          <a:sym typeface="Canela Bold"/>
        </a:defRPr>
      </a:lvl2pPr>
      <a:lvl3pPr marL="0" marR="0" indent="914400" algn="ctr" defTabSz="2438400" rtl="0" latinLnBrk="0">
        <a:lnSpc>
          <a:spcPct val="80000"/>
        </a:lnSpc>
        <a:spcBef>
          <a:spcPts val="0"/>
        </a:spcBef>
        <a:spcAft>
          <a:spcPts val="0"/>
        </a:spcAft>
        <a:buClrTx/>
        <a:buSzTx/>
        <a:buFontTx/>
        <a:buNone/>
        <a:tabLst/>
        <a:defRPr sz="8400" b="0" i="0" u="none" strike="noStrike" cap="none" spc="-84" baseline="0">
          <a:solidFill>
            <a:srgbClr val="000000"/>
          </a:solidFill>
          <a:uFillTx/>
          <a:latin typeface="+mn-lt"/>
          <a:ea typeface="+mn-ea"/>
          <a:cs typeface="+mn-cs"/>
          <a:sym typeface="Canela Bold"/>
        </a:defRPr>
      </a:lvl3pPr>
      <a:lvl4pPr marL="0" marR="0" indent="1371600" algn="ctr" defTabSz="2438400" rtl="0" latinLnBrk="0">
        <a:lnSpc>
          <a:spcPct val="80000"/>
        </a:lnSpc>
        <a:spcBef>
          <a:spcPts val="0"/>
        </a:spcBef>
        <a:spcAft>
          <a:spcPts val="0"/>
        </a:spcAft>
        <a:buClrTx/>
        <a:buSzTx/>
        <a:buFontTx/>
        <a:buNone/>
        <a:tabLst/>
        <a:defRPr sz="8400" b="0" i="0" u="none" strike="noStrike" cap="none" spc="-84" baseline="0">
          <a:solidFill>
            <a:srgbClr val="000000"/>
          </a:solidFill>
          <a:uFillTx/>
          <a:latin typeface="+mn-lt"/>
          <a:ea typeface="+mn-ea"/>
          <a:cs typeface="+mn-cs"/>
          <a:sym typeface="Canela Bold"/>
        </a:defRPr>
      </a:lvl4pPr>
      <a:lvl5pPr marL="0" marR="0" indent="1828800" algn="ctr" defTabSz="2438400" rtl="0" latinLnBrk="0">
        <a:lnSpc>
          <a:spcPct val="80000"/>
        </a:lnSpc>
        <a:spcBef>
          <a:spcPts val="0"/>
        </a:spcBef>
        <a:spcAft>
          <a:spcPts val="0"/>
        </a:spcAft>
        <a:buClrTx/>
        <a:buSzTx/>
        <a:buFontTx/>
        <a:buNone/>
        <a:tabLst/>
        <a:defRPr sz="8400" b="0" i="0" u="none" strike="noStrike" cap="none" spc="-84" baseline="0">
          <a:solidFill>
            <a:srgbClr val="000000"/>
          </a:solidFill>
          <a:uFillTx/>
          <a:latin typeface="+mn-lt"/>
          <a:ea typeface="+mn-ea"/>
          <a:cs typeface="+mn-cs"/>
          <a:sym typeface="Canela Bold"/>
        </a:defRPr>
      </a:lvl5pPr>
      <a:lvl6pPr marL="0" marR="0" indent="2286000" algn="ctr" defTabSz="2438400" rtl="0" latinLnBrk="0">
        <a:lnSpc>
          <a:spcPct val="80000"/>
        </a:lnSpc>
        <a:spcBef>
          <a:spcPts val="0"/>
        </a:spcBef>
        <a:spcAft>
          <a:spcPts val="0"/>
        </a:spcAft>
        <a:buClrTx/>
        <a:buSzTx/>
        <a:buFontTx/>
        <a:buNone/>
        <a:tabLst/>
        <a:defRPr sz="8400" b="0" i="0" u="none" strike="noStrike" cap="none" spc="-84" baseline="0">
          <a:solidFill>
            <a:srgbClr val="000000"/>
          </a:solidFill>
          <a:uFillTx/>
          <a:latin typeface="+mn-lt"/>
          <a:ea typeface="+mn-ea"/>
          <a:cs typeface="+mn-cs"/>
          <a:sym typeface="Canela Bold"/>
        </a:defRPr>
      </a:lvl6pPr>
      <a:lvl7pPr marL="0" marR="0" indent="2743200" algn="ctr" defTabSz="2438400" rtl="0" latinLnBrk="0">
        <a:lnSpc>
          <a:spcPct val="80000"/>
        </a:lnSpc>
        <a:spcBef>
          <a:spcPts val="0"/>
        </a:spcBef>
        <a:spcAft>
          <a:spcPts val="0"/>
        </a:spcAft>
        <a:buClrTx/>
        <a:buSzTx/>
        <a:buFontTx/>
        <a:buNone/>
        <a:tabLst/>
        <a:defRPr sz="8400" b="0" i="0" u="none" strike="noStrike" cap="none" spc="-84" baseline="0">
          <a:solidFill>
            <a:srgbClr val="000000"/>
          </a:solidFill>
          <a:uFillTx/>
          <a:latin typeface="+mn-lt"/>
          <a:ea typeface="+mn-ea"/>
          <a:cs typeface="+mn-cs"/>
          <a:sym typeface="Canela Bold"/>
        </a:defRPr>
      </a:lvl7pPr>
      <a:lvl8pPr marL="0" marR="0" indent="3200400" algn="ctr" defTabSz="2438400" rtl="0" latinLnBrk="0">
        <a:lnSpc>
          <a:spcPct val="80000"/>
        </a:lnSpc>
        <a:spcBef>
          <a:spcPts val="0"/>
        </a:spcBef>
        <a:spcAft>
          <a:spcPts val="0"/>
        </a:spcAft>
        <a:buClrTx/>
        <a:buSzTx/>
        <a:buFontTx/>
        <a:buNone/>
        <a:tabLst/>
        <a:defRPr sz="8400" b="0" i="0" u="none" strike="noStrike" cap="none" spc="-84" baseline="0">
          <a:solidFill>
            <a:srgbClr val="000000"/>
          </a:solidFill>
          <a:uFillTx/>
          <a:latin typeface="+mn-lt"/>
          <a:ea typeface="+mn-ea"/>
          <a:cs typeface="+mn-cs"/>
          <a:sym typeface="Canela Bold"/>
        </a:defRPr>
      </a:lvl8pPr>
      <a:lvl9pPr marL="0" marR="0" indent="3657600" algn="ctr" defTabSz="2438400" rtl="0" latinLnBrk="0">
        <a:lnSpc>
          <a:spcPct val="80000"/>
        </a:lnSpc>
        <a:spcBef>
          <a:spcPts val="0"/>
        </a:spcBef>
        <a:spcAft>
          <a:spcPts val="0"/>
        </a:spcAft>
        <a:buClrTx/>
        <a:buSzTx/>
        <a:buFontTx/>
        <a:buNone/>
        <a:tabLst/>
        <a:defRPr sz="8400" b="0" i="0" u="none" strike="noStrike" cap="none" spc="-84" baseline="0">
          <a:solidFill>
            <a:srgbClr val="000000"/>
          </a:solidFill>
          <a:uFillTx/>
          <a:latin typeface="+mn-lt"/>
          <a:ea typeface="+mn-ea"/>
          <a:cs typeface="+mn-cs"/>
          <a:sym typeface="Canela Bold"/>
        </a:defRPr>
      </a:lvl9pPr>
    </p:titleStyle>
    <p:bodyStyle>
      <a:lvl1pPr marL="546100" marR="0" indent="-546100" algn="l" defTabSz="2438338" rtl="0" latinLnBrk="0">
        <a:lnSpc>
          <a:spcPct val="90000"/>
        </a:lnSpc>
        <a:spcBef>
          <a:spcPts val="2400"/>
        </a:spcBef>
        <a:spcAft>
          <a:spcPts val="0"/>
        </a:spcAft>
        <a:buClrTx/>
        <a:buSzPct val="150000"/>
        <a:buFontTx/>
        <a:buChar char="•"/>
        <a:tabLst/>
        <a:defRPr sz="4400" b="0" i="0" u="none" strike="noStrike" cap="none" spc="0" baseline="0">
          <a:solidFill>
            <a:srgbClr val="000000"/>
          </a:solidFill>
          <a:uFillTx/>
          <a:latin typeface="Canela Text Regular"/>
          <a:ea typeface="Canela Text Regular"/>
          <a:cs typeface="Canela Text Regular"/>
          <a:sym typeface="Canela Text Regular"/>
        </a:defRPr>
      </a:lvl1pPr>
      <a:lvl2pPr marL="1092200" marR="0" indent="-546100" algn="l" defTabSz="2438338" rtl="0" latinLnBrk="0">
        <a:lnSpc>
          <a:spcPct val="90000"/>
        </a:lnSpc>
        <a:spcBef>
          <a:spcPts val="2400"/>
        </a:spcBef>
        <a:spcAft>
          <a:spcPts val="0"/>
        </a:spcAft>
        <a:buClrTx/>
        <a:buSzPct val="150000"/>
        <a:buFontTx/>
        <a:buChar char="•"/>
        <a:tabLst/>
        <a:defRPr sz="4400" b="0" i="0" u="none" strike="noStrike" cap="none" spc="0" baseline="0">
          <a:solidFill>
            <a:srgbClr val="000000"/>
          </a:solidFill>
          <a:uFillTx/>
          <a:latin typeface="Canela Text Regular"/>
          <a:ea typeface="Canela Text Regular"/>
          <a:cs typeface="Canela Text Regular"/>
          <a:sym typeface="Canela Text Regular"/>
        </a:defRPr>
      </a:lvl2pPr>
      <a:lvl3pPr marL="1638300" marR="0" indent="-546100" algn="l" defTabSz="2438338" rtl="0" latinLnBrk="0">
        <a:lnSpc>
          <a:spcPct val="90000"/>
        </a:lnSpc>
        <a:spcBef>
          <a:spcPts val="2400"/>
        </a:spcBef>
        <a:spcAft>
          <a:spcPts val="0"/>
        </a:spcAft>
        <a:buClrTx/>
        <a:buSzPct val="150000"/>
        <a:buFontTx/>
        <a:buChar char="•"/>
        <a:tabLst/>
        <a:defRPr sz="4400" b="0" i="0" u="none" strike="noStrike" cap="none" spc="0" baseline="0">
          <a:solidFill>
            <a:srgbClr val="000000"/>
          </a:solidFill>
          <a:uFillTx/>
          <a:latin typeface="Canela Text Regular"/>
          <a:ea typeface="Canela Text Regular"/>
          <a:cs typeface="Canela Text Regular"/>
          <a:sym typeface="Canela Text Regular"/>
        </a:defRPr>
      </a:lvl3pPr>
      <a:lvl4pPr marL="2184400" marR="0" indent="-546100" algn="l" defTabSz="2438338" rtl="0" latinLnBrk="0">
        <a:lnSpc>
          <a:spcPct val="90000"/>
        </a:lnSpc>
        <a:spcBef>
          <a:spcPts val="2400"/>
        </a:spcBef>
        <a:spcAft>
          <a:spcPts val="0"/>
        </a:spcAft>
        <a:buClrTx/>
        <a:buSzPct val="150000"/>
        <a:buFontTx/>
        <a:buChar char="•"/>
        <a:tabLst/>
        <a:defRPr sz="4400" b="0" i="0" u="none" strike="noStrike" cap="none" spc="0" baseline="0">
          <a:solidFill>
            <a:srgbClr val="000000"/>
          </a:solidFill>
          <a:uFillTx/>
          <a:latin typeface="Canela Text Regular"/>
          <a:ea typeface="Canela Text Regular"/>
          <a:cs typeface="Canela Text Regular"/>
          <a:sym typeface="Canela Text Regular"/>
        </a:defRPr>
      </a:lvl4pPr>
      <a:lvl5pPr marL="2730500" marR="0" indent="-546100" algn="l" defTabSz="2438338" rtl="0" latinLnBrk="0">
        <a:lnSpc>
          <a:spcPct val="90000"/>
        </a:lnSpc>
        <a:spcBef>
          <a:spcPts val="2400"/>
        </a:spcBef>
        <a:spcAft>
          <a:spcPts val="0"/>
        </a:spcAft>
        <a:buClrTx/>
        <a:buSzPct val="150000"/>
        <a:buFontTx/>
        <a:buChar char="•"/>
        <a:tabLst/>
        <a:defRPr sz="4400" b="0" i="0" u="none" strike="noStrike" cap="none" spc="0" baseline="0">
          <a:solidFill>
            <a:srgbClr val="000000"/>
          </a:solidFill>
          <a:uFillTx/>
          <a:latin typeface="Canela Text Regular"/>
          <a:ea typeface="Canela Text Regular"/>
          <a:cs typeface="Canela Text Regular"/>
          <a:sym typeface="Canela Text Regular"/>
        </a:defRPr>
      </a:lvl5pPr>
      <a:lvl6pPr marL="3276600" marR="0" indent="-546100" algn="l" defTabSz="2438338" rtl="0" latinLnBrk="0">
        <a:lnSpc>
          <a:spcPct val="90000"/>
        </a:lnSpc>
        <a:spcBef>
          <a:spcPts val="2400"/>
        </a:spcBef>
        <a:spcAft>
          <a:spcPts val="0"/>
        </a:spcAft>
        <a:buClrTx/>
        <a:buSzPct val="150000"/>
        <a:buFontTx/>
        <a:buChar char="•"/>
        <a:tabLst/>
        <a:defRPr sz="4400" b="0" i="0" u="none" strike="noStrike" cap="none" spc="0" baseline="0">
          <a:solidFill>
            <a:srgbClr val="000000"/>
          </a:solidFill>
          <a:uFillTx/>
          <a:latin typeface="Canela Text Regular"/>
          <a:ea typeface="Canela Text Regular"/>
          <a:cs typeface="Canela Text Regular"/>
          <a:sym typeface="Canela Text Regular"/>
        </a:defRPr>
      </a:lvl6pPr>
      <a:lvl7pPr marL="3822700" marR="0" indent="-546100" algn="l" defTabSz="2438338" rtl="0" latinLnBrk="0">
        <a:lnSpc>
          <a:spcPct val="90000"/>
        </a:lnSpc>
        <a:spcBef>
          <a:spcPts val="2400"/>
        </a:spcBef>
        <a:spcAft>
          <a:spcPts val="0"/>
        </a:spcAft>
        <a:buClrTx/>
        <a:buSzPct val="150000"/>
        <a:buFontTx/>
        <a:buChar char="•"/>
        <a:tabLst/>
        <a:defRPr sz="4400" b="0" i="0" u="none" strike="noStrike" cap="none" spc="0" baseline="0">
          <a:solidFill>
            <a:srgbClr val="000000"/>
          </a:solidFill>
          <a:uFillTx/>
          <a:latin typeface="Canela Text Regular"/>
          <a:ea typeface="Canela Text Regular"/>
          <a:cs typeface="Canela Text Regular"/>
          <a:sym typeface="Canela Text Regular"/>
        </a:defRPr>
      </a:lvl7pPr>
      <a:lvl8pPr marL="4368800" marR="0" indent="-546100" algn="l" defTabSz="2438338" rtl="0" latinLnBrk="0">
        <a:lnSpc>
          <a:spcPct val="90000"/>
        </a:lnSpc>
        <a:spcBef>
          <a:spcPts val="2400"/>
        </a:spcBef>
        <a:spcAft>
          <a:spcPts val="0"/>
        </a:spcAft>
        <a:buClrTx/>
        <a:buSzPct val="150000"/>
        <a:buFontTx/>
        <a:buChar char="•"/>
        <a:tabLst/>
        <a:defRPr sz="4400" b="0" i="0" u="none" strike="noStrike" cap="none" spc="0" baseline="0">
          <a:solidFill>
            <a:srgbClr val="000000"/>
          </a:solidFill>
          <a:uFillTx/>
          <a:latin typeface="Canela Text Regular"/>
          <a:ea typeface="Canela Text Regular"/>
          <a:cs typeface="Canela Text Regular"/>
          <a:sym typeface="Canela Text Regular"/>
        </a:defRPr>
      </a:lvl8pPr>
      <a:lvl9pPr marL="4914900" marR="0" indent="-546100" algn="l" defTabSz="2438338" rtl="0" latinLnBrk="0">
        <a:lnSpc>
          <a:spcPct val="90000"/>
        </a:lnSpc>
        <a:spcBef>
          <a:spcPts val="2400"/>
        </a:spcBef>
        <a:spcAft>
          <a:spcPts val="0"/>
        </a:spcAft>
        <a:buClrTx/>
        <a:buSzPct val="150000"/>
        <a:buFontTx/>
        <a:buChar char="•"/>
        <a:tabLst/>
        <a:defRPr sz="4400" b="0" i="0" u="none" strike="noStrike" cap="none" spc="0" baseline="0">
          <a:solidFill>
            <a:srgbClr val="000000"/>
          </a:solidFill>
          <a:uFillTx/>
          <a:latin typeface="Canela Text Regular"/>
          <a:ea typeface="Canela Text Regular"/>
          <a:cs typeface="Canela Text Regular"/>
          <a:sym typeface="Canela Text Regular"/>
        </a:defRPr>
      </a:lvl9pPr>
    </p:bodyStyle>
    <p:otherStyle>
      <a:lvl1pPr marL="0" marR="0" indent="0" algn="ctr" defTabSz="584200" rtl="0" latinLnBrk="0">
        <a:lnSpc>
          <a:spcPct val="100000"/>
        </a:lnSpc>
        <a:spcBef>
          <a:spcPts val="0"/>
        </a:spcBef>
        <a:spcAft>
          <a:spcPts val="0"/>
        </a:spcAft>
        <a:buClrTx/>
        <a:buSzTx/>
        <a:buFontTx/>
        <a:buNone/>
        <a:tabLst/>
        <a:defRPr sz="2000" b="0" i="0" u="none" strike="noStrike" cap="none" spc="0" baseline="0">
          <a:solidFill>
            <a:schemeClr val="tx1"/>
          </a:solidFill>
          <a:uFillTx/>
          <a:latin typeface="+mn-lt"/>
          <a:ea typeface="+mn-ea"/>
          <a:cs typeface="+mn-cs"/>
          <a:sym typeface="Graphik"/>
        </a:defRPr>
      </a:lvl1pPr>
      <a:lvl2pPr marL="0" marR="0" indent="457200" algn="ctr" defTabSz="584200" rtl="0" latinLnBrk="0">
        <a:lnSpc>
          <a:spcPct val="100000"/>
        </a:lnSpc>
        <a:spcBef>
          <a:spcPts val="0"/>
        </a:spcBef>
        <a:spcAft>
          <a:spcPts val="0"/>
        </a:spcAft>
        <a:buClrTx/>
        <a:buSzTx/>
        <a:buFontTx/>
        <a:buNone/>
        <a:tabLst/>
        <a:defRPr sz="2000" b="0" i="0" u="none" strike="noStrike" cap="none" spc="0" baseline="0">
          <a:solidFill>
            <a:schemeClr val="tx1"/>
          </a:solidFill>
          <a:uFillTx/>
          <a:latin typeface="+mn-lt"/>
          <a:ea typeface="+mn-ea"/>
          <a:cs typeface="+mn-cs"/>
          <a:sym typeface="Graphik"/>
        </a:defRPr>
      </a:lvl2pPr>
      <a:lvl3pPr marL="0" marR="0" indent="914400" algn="ctr" defTabSz="584200" rtl="0" latinLnBrk="0">
        <a:lnSpc>
          <a:spcPct val="100000"/>
        </a:lnSpc>
        <a:spcBef>
          <a:spcPts val="0"/>
        </a:spcBef>
        <a:spcAft>
          <a:spcPts val="0"/>
        </a:spcAft>
        <a:buClrTx/>
        <a:buSzTx/>
        <a:buFontTx/>
        <a:buNone/>
        <a:tabLst/>
        <a:defRPr sz="2000" b="0" i="0" u="none" strike="noStrike" cap="none" spc="0" baseline="0">
          <a:solidFill>
            <a:schemeClr val="tx1"/>
          </a:solidFill>
          <a:uFillTx/>
          <a:latin typeface="+mn-lt"/>
          <a:ea typeface="+mn-ea"/>
          <a:cs typeface="+mn-cs"/>
          <a:sym typeface="Graphik"/>
        </a:defRPr>
      </a:lvl3pPr>
      <a:lvl4pPr marL="0" marR="0" indent="1371600" algn="ctr" defTabSz="584200" rtl="0" latinLnBrk="0">
        <a:lnSpc>
          <a:spcPct val="100000"/>
        </a:lnSpc>
        <a:spcBef>
          <a:spcPts val="0"/>
        </a:spcBef>
        <a:spcAft>
          <a:spcPts val="0"/>
        </a:spcAft>
        <a:buClrTx/>
        <a:buSzTx/>
        <a:buFontTx/>
        <a:buNone/>
        <a:tabLst/>
        <a:defRPr sz="2000" b="0" i="0" u="none" strike="noStrike" cap="none" spc="0" baseline="0">
          <a:solidFill>
            <a:schemeClr val="tx1"/>
          </a:solidFill>
          <a:uFillTx/>
          <a:latin typeface="+mn-lt"/>
          <a:ea typeface="+mn-ea"/>
          <a:cs typeface="+mn-cs"/>
          <a:sym typeface="Graphik"/>
        </a:defRPr>
      </a:lvl4pPr>
      <a:lvl5pPr marL="0" marR="0" indent="1828800" algn="ctr" defTabSz="584200" rtl="0" latinLnBrk="0">
        <a:lnSpc>
          <a:spcPct val="100000"/>
        </a:lnSpc>
        <a:spcBef>
          <a:spcPts val="0"/>
        </a:spcBef>
        <a:spcAft>
          <a:spcPts val="0"/>
        </a:spcAft>
        <a:buClrTx/>
        <a:buSzTx/>
        <a:buFontTx/>
        <a:buNone/>
        <a:tabLst/>
        <a:defRPr sz="2000" b="0" i="0" u="none" strike="noStrike" cap="none" spc="0" baseline="0">
          <a:solidFill>
            <a:schemeClr val="tx1"/>
          </a:solidFill>
          <a:uFillTx/>
          <a:latin typeface="+mn-lt"/>
          <a:ea typeface="+mn-ea"/>
          <a:cs typeface="+mn-cs"/>
          <a:sym typeface="Graphik"/>
        </a:defRPr>
      </a:lvl5pPr>
      <a:lvl6pPr marL="0" marR="0" indent="2286000" algn="ctr" defTabSz="584200" rtl="0" latinLnBrk="0">
        <a:lnSpc>
          <a:spcPct val="100000"/>
        </a:lnSpc>
        <a:spcBef>
          <a:spcPts val="0"/>
        </a:spcBef>
        <a:spcAft>
          <a:spcPts val="0"/>
        </a:spcAft>
        <a:buClrTx/>
        <a:buSzTx/>
        <a:buFontTx/>
        <a:buNone/>
        <a:tabLst/>
        <a:defRPr sz="2000" b="0" i="0" u="none" strike="noStrike" cap="none" spc="0" baseline="0">
          <a:solidFill>
            <a:schemeClr val="tx1"/>
          </a:solidFill>
          <a:uFillTx/>
          <a:latin typeface="+mn-lt"/>
          <a:ea typeface="+mn-ea"/>
          <a:cs typeface="+mn-cs"/>
          <a:sym typeface="Graphik"/>
        </a:defRPr>
      </a:lvl6pPr>
      <a:lvl7pPr marL="0" marR="0" indent="2743200" algn="ctr" defTabSz="584200" rtl="0" latinLnBrk="0">
        <a:lnSpc>
          <a:spcPct val="100000"/>
        </a:lnSpc>
        <a:spcBef>
          <a:spcPts val="0"/>
        </a:spcBef>
        <a:spcAft>
          <a:spcPts val="0"/>
        </a:spcAft>
        <a:buClrTx/>
        <a:buSzTx/>
        <a:buFontTx/>
        <a:buNone/>
        <a:tabLst/>
        <a:defRPr sz="2000" b="0" i="0" u="none" strike="noStrike" cap="none" spc="0" baseline="0">
          <a:solidFill>
            <a:schemeClr val="tx1"/>
          </a:solidFill>
          <a:uFillTx/>
          <a:latin typeface="+mn-lt"/>
          <a:ea typeface="+mn-ea"/>
          <a:cs typeface="+mn-cs"/>
          <a:sym typeface="Graphik"/>
        </a:defRPr>
      </a:lvl7pPr>
      <a:lvl8pPr marL="0" marR="0" indent="3200400" algn="ctr" defTabSz="584200" rtl="0" latinLnBrk="0">
        <a:lnSpc>
          <a:spcPct val="100000"/>
        </a:lnSpc>
        <a:spcBef>
          <a:spcPts val="0"/>
        </a:spcBef>
        <a:spcAft>
          <a:spcPts val="0"/>
        </a:spcAft>
        <a:buClrTx/>
        <a:buSzTx/>
        <a:buFontTx/>
        <a:buNone/>
        <a:tabLst/>
        <a:defRPr sz="2000" b="0" i="0" u="none" strike="noStrike" cap="none" spc="0" baseline="0">
          <a:solidFill>
            <a:schemeClr val="tx1"/>
          </a:solidFill>
          <a:uFillTx/>
          <a:latin typeface="+mn-lt"/>
          <a:ea typeface="+mn-ea"/>
          <a:cs typeface="+mn-cs"/>
          <a:sym typeface="Graphik"/>
        </a:defRPr>
      </a:lvl8pPr>
      <a:lvl9pPr marL="0" marR="0" indent="3657600" algn="ctr" defTabSz="584200" rtl="0" latinLnBrk="0">
        <a:lnSpc>
          <a:spcPct val="100000"/>
        </a:lnSpc>
        <a:spcBef>
          <a:spcPts val="0"/>
        </a:spcBef>
        <a:spcAft>
          <a:spcPts val="0"/>
        </a:spcAft>
        <a:buClrTx/>
        <a:buSzTx/>
        <a:buFontTx/>
        <a:buNone/>
        <a:tabLst/>
        <a:defRPr sz="2000" b="0" i="0" u="none" strike="noStrike" cap="none" spc="0" baseline="0">
          <a:solidFill>
            <a:schemeClr val="tx1"/>
          </a:solidFill>
          <a:uFillTx/>
          <a:latin typeface="+mn-lt"/>
          <a:ea typeface="+mn-ea"/>
          <a:cs typeface="+mn-cs"/>
          <a:sym typeface="Graphik"/>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forms.gle/cgej2DL5PvneRhCp8" TargetMode="Externa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深層学習">
            <a:extLst>
              <a:ext uri="{FF2B5EF4-FFF2-40B4-BE49-F238E27FC236}">
                <a16:creationId xmlns:a16="http://schemas.microsoft.com/office/drawing/2014/main" id="{CE5804D1-64B8-4E69-B892-7F553E0777FE}"/>
              </a:ext>
            </a:extLst>
          </p:cNvPr>
          <p:cNvSpPr txBox="1"/>
          <p:nvPr/>
        </p:nvSpPr>
        <p:spPr>
          <a:xfrm>
            <a:off x="18347083" y="10797879"/>
            <a:ext cx="5642570" cy="234628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8400"/>
            </a:lvl1pPr>
          </a:lstStyle>
          <a:p>
            <a:r>
              <a:rPr lang="ja-JP" altLang="en-US" sz="5400" dirty="0"/>
              <a:t>東京医科歯科大学</a:t>
            </a:r>
            <a:endParaRPr lang="en-US" altLang="ja-JP" sz="5400" dirty="0"/>
          </a:p>
          <a:p>
            <a:r>
              <a:rPr lang="ja-JP" altLang="en-US" sz="5400" dirty="0"/>
              <a:t>統合教育機構</a:t>
            </a:r>
            <a:endParaRPr lang="en-US" altLang="ja-JP" sz="5400" dirty="0"/>
          </a:p>
          <a:p>
            <a:r>
              <a:rPr lang="ja-JP" altLang="en-US" sz="5400" dirty="0"/>
              <a:t>須藤　毅顕</a:t>
            </a:r>
            <a:endParaRPr lang="en-US" sz="5400" dirty="0"/>
          </a:p>
        </p:txBody>
      </p:sp>
      <p:sp>
        <p:nvSpPr>
          <p:cNvPr id="2" name="四角形">
            <a:extLst>
              <a:ext uri="{FF2B5EF4-FFF2-40B4-BE49-F238E27FC236}">
                <a16:creationId xmlns:a16="http://schemas.microsoft.com/office/drawing/2014/main" id="{E7766443-2B58-6767-EFC3-6CD3CB328AC3}"/>
              </a:ext>
            </a:extLst>
          </p:cNvPr>
          <p:cNvSpPr/>
          <p:nvPr/>
        </p:nvSpPr>
        <p:spPr>
          <a:xfrm>
            <a:off x="0" y="1678130"/>
            <a:ext cx="24384000" cy="2615431"/>
          </a:xfrm>
          <a:prstGeom prst="rect">
            <a:avLst/>
          </a:prstGeom>
          <a:solidFill>
            <a:srgbClr val="00000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70" name="深層学習"/>
          <p:cNvSpPr txBox="1"/>
          <p:nvPr/>
        </p:nvSpPr>
        <p:spPr>
          <a:xfrm>
            <a:off x="3996814" y="2352852"/>
            <a:ext cx="17269151" cy="126598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8400"/>
            </a:lvl1pPr>
          </a:lstStyle>
          <a:p>
            <a:r>
              <a:rPr dirty="0" err="1">
                <a:solidFill>
                  <a:schemeClr val="bg1"/>
                </a:solidFill>
              </a:rPr>
              <a:t>深層学習</a:t>
            </a:r>
            <a:r>
              <a:rPr lang="ja-JP" altLang="en-US" dirty="0">
                <a:solidFill>
                  <a:schemeClr val="bg1"/>
                </a:solidFill>
              </a:rPr>
              <a:t>にふれてみよう</a:t>
            </a:r>
            <a:r>
              <a:rPr lang="en-US" altLang="ja-JP" dirty="0">
                <a:solidFill>
                  <a:schemeClr val="bg1"/>
                </a:solidFill>
              </a:rPr>
              <a:t>(</a:t>
            </a:r>
            <a:r>
              <a:rPr lang="ja-JP" altLang="en-US" dirty="0">
                <a:solidFill>
                  <a:schemeClr val="bg1"/>
                </a:solidFill>
              </a:rPr>
              <a:t>縮小版②</a:t>
            </a:r>
            <a:r>
              <a:rPr lang="en-US" altLang="ja-JP" dirty="0">
                <a:solidFill>
                  <a:schemeClr val="bg1"/>
                </a:solidFill>
              </a:rPr>
              <a:t>)</a:t>
            </a:r>
            <a:endParaRPr lang="en-US" dirty="0">
              <a:solidFill>
                <a:schemeClr val="bg1"/>
              </a:solidFill>
            </a:endParaRPr>
          </a:p>
        </p:txBody>
      </p:sp>
      <p:sp>
        <p:nvSpPr>
          <p:cNvPr id="5" name="2021/6/28 17:15~18:00">
            <a:extLst>
              <a:ext uri="{FF2B5EF4-FFF2-40B4-BE49-F238E27FC236}">
                <a16:creationId xmlns:a16="http://schemas.microsoft.com/office/drawing/2014/main" id="{41573B03-77C7-D7C6-F3FF-C4F716369A45}"/>
              </a:ext>
            </a:extLst>
          </p:cNvPr>
          <p:cNvSpPr txBox="1"/>
          <p:nvPr/>
        </p:nvSpPr>
        <p:spPr>
          <a:xfrm>
            <a:off x="17402655" y="275021"/>
            <a:ext cx="6981345" cy="15875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lvl1pPr defTabSz="668655">
              <a:defRPr sz="4698">
                <a:latin typeface="+mn-lt"/>
                <a:ea typeface="+mn-ea"/>
                <a:cs typeface="+mn-cs"/>
                <a:sym typeface="ヒラギノ角ゴ ProN W3"/>
              </a:defRPr>
            </a:lvl1pPr>
          </a:lstStyle>
          <a:p>
            <a:r>
              <a:rPr dirty="0"/>
              <a:t>202</a:t>
            </a:r>
            <a:r>
              <a:rPr lang="en-US" dirty="0"/>
              <a:t>2</a:t>
            </a:r>
            <a:r>
              <a:rPr dirty="0"/>
              <a:t>/</a:t>
            </a:r>
            <a:r>
              <a:rPr lang="en-US" dirty="0"/>
              <a:t>11</a:t>
            </a:r>
            <a:r>
              <a:rPr dirty="0"/>
              <a:t>/</a:t>
            </a:r>
            <a:r>
              <a:rPr lang="en-US" altLang="ja-JP" dirty="0"/>
              <a:t>17</a:t>
            </a:r>
            <a:r>
              <a:rPr dirty="0"/>
              <a:t> 1</a:t>
            </a:r>
            <a:r>
              <a:rPr lang="en-US" altLang="ja-JP" dirty="0"/>
              <a:t>8</a:t>
            </a:r>
            <a:r>
              <a:rPr dirty="0"/>
              <a:t>:</a:t>
            </a:r>
            <a:r>
              <a:rPr lang="en-US" dirty="0"/>
              <a:t>00</a:t>
            </a:r>
            <a:r>
              <a:rPr dirty="0"/>
              <a:t>~1</a:t>
            </a:r>
            <a:r>
              <a:rPr lang="en-US" dirty="0"/>
              <a:t>9</a:t>
            </a:r>
            <a:r>
              <a:rPr dirty="0"/>
              <a:t>:</a:t>
            </a:r>
            <a:r>
              <a:rPr lang="en-US" dirty="0"/>
              <a:t>0</a:t>
            </a:r>
            <a:r>
              <a:rPr dirty="0"/>
              <a:t>0</a:t>
            </a:r>
          </a:p>
        </p:txBody>
      </p:sp>
      <p:sp>
        <p:nvSpPr>
          <p:cNvPr id="6" name="テキスト ボックス 5">
            <a:extLst>
              <a:ext uri="{FF2B5EF4-FFF2-40B4-BE49-F238E27FC236}">
                <a16:creationId xmlns:a16="http://schemas.microsoft.com/office/drawing/2014/main" id="{A940E5DC-0CA2-B5E5-0E4C-9FE09C9000D3}"/>
              </a:ext>
            </a:extLst>
          </p:cNvPr>
          <p:cNvSpPr txBox="1"/>
          <p:nvPr/>
        </p:nvSpPr>
        <p:spPr>
          <a:xfrm>
            <a:off x="1712495" y="9239910"/>
            <a:ext cx="6959065" cy="87818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400" rtl="0" fontAlgn="auto" latinLnBrk="0" hangingPunct="0">
              <a:lnSpc>
                <a:spcPct val="90000"/>
              </a:lnSpc>
              <a:spcBef>
                <a:spcPts val="0"/>
              </a:spcBef>
              <a:spcAft>
                <a:spcPts val="0"/>
              </a:spcAft>
              <a:buClrTx/>
              <a:buSzTx/>
              <a:buFontTx/>
              <a:buNone/>
              <a:tabLst/>
            </a:pPr>
            <a:r>
              <a:rPr kumimoji="0" lang="ja-JP" altLang="en-US" sz="28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本教材を使用した際にはお手数ですが、</a:t>
            </a:r>
            <a:endParaRPr kumimoji="0" lang="en-US" altLang="ja-JP" sz="28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endParaRPr>
          </a:p>
          <a:p>
            <a:pPr marL="0" marR="0" indent="0" algn="ctr" defTabSz="2438400" rtl="0" fontAlgn="auto" latinLnBrk="0" hangingPunct="0">
              <a:lnSpc>
                <a:spcPct val="90000"/>
              </a:lnSpc>
              <a:spcBef>
                <a:spcPts val="0"/>
              </a:spcBef>
              <a:spcAft>
                <a:spcPts val="0"/>
              </a:spcAft>
              <a:buClrTx/>
              <a:buSzTx/>
              <a:buFontTx/>
              <a:buNone/>
              <a:tabLst/>
            </a:pPr>
            <a:r>
              <a:rPr kumimoji="0" lang="ja-JP" altLang="en-US" sz="28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下記アンケートフォームにご協力下さい。</a:t>
            </a:r>
            <a:endParaRPr kumimoji="0" lang="en-US" altLang="ja-JP" sz="28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endParaRPr>
          </a:p>
        </p:txBody>
      </p:sp>
      <p:sp>
        <p:nvSpPr>
          <p:cNvPr id="7" name="テキスト ボックス 6">
            <a:extLst>
              <a:ext uri="{FF2B5EF4-FFF2-40B4-BE49-F238E27FC236}">
                <a16:creationId xmlns:a16="http://schemas.microsoft.com/office/drawing/2014/main" id="{B81127FF-4072-397B-99B7-DD5A0C0D3325}"/>
              </a:ext>
            </a:extLst>
          </p:cNvPr>
          <p:cNvSpPr txBox="1"/>
          <p:nvPr/>
        </p:nvSpPr>
        <p:spPr>
          <a:xfrm>
            <a:off x="2011680" y="10927094"/>
            <a:ext cx="6659880" cy="4247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just" rtl="0" fontAlgn="base"/>
            <a:r>
              <a:rPr lang="en-US" altLang="ja-JP" sz="2400" b="0" i="0" u="sng" strike="noStrike" dirty="0">
                <a:solidFill>
                  <a:srgbClr val="0563C1"/>
                </a:solidFill>
                <a:effectLst/>
                <a:latin typeface="Meiryo UI" panose="020B0604030504040204" pitchFamily="50" charset="-128"/>
                <a:ea typeface="Meiryo UI" panose="020B0604030504040204" pitchFamily="50" charset="-128"/>
                <a:hlinkClick r:id="rId2"/>
              </a:rPr>
              <a:t>https://forms.gle/cgej2DL5PvneRhCp8</a:t>
            </a:r>
            <a:r>
              <a:rPr lang="en-US" altLang="ja-JP" sz="2400" b="0" i="0" dirty="0">
                <a:solidFill>
                  <a:srgbClr val="0563C1"/>
                </a:solidFill>
                <a:effectLst/>
                <a:latin typeface="Meiryo UI" panose="020B0604030504040204" pitchFamily="50" charset="-128"/>
                <a:ea typeface="Meiryo UI" panose="020B0604030504040204" pitchFamily="50" charset="-128"/>
              </a:rPr>
              <a:t> </a:t>
            </a:r>
            <a:endParaRPr lang="en-US" altLang="ja-JP" b="0" i="0" dirty="0">
              <a:solidFill>
                <a:srgbClr val="000000"/>
              </a:solidFill>
              <a:effectLst/>
              <a:latin typeface="Meiryo UI" panose="020B0604030504040204" pitchFamily="50" charset="-128"/>
              <a:ea typeface="Meiryo UI" panose="020B0604030504040204" pitchFamily="50" charset="-128"/>
            </a:endParaRP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四角形">
            <a:extLst>
              <a:ext uri="{FF2B5EF4-FFF2-40B4-BE49-F238E27FC236}">
                <a16:creationId xmlns:a16="http://schemas.microsoft.com/office/drawing/2014/main" id="{FCE8D7A7-32DB-7D4A-7D5D-4A5B8C6D8DBC}"/>
              </a:ext>
            </a:extLst>
          </p:cNvPr>
          <p:cNvSpPr/>
          <p:nvPr/>
        </p:nvSpPr>
        <p:spPr>
          <a:xfrm>
            <a:off x="-1" y="-369715"/>
            <a:ext cx="24384001" cy="1416051"/>
          </a:xfrm>
          <a:prstGeom prst="rect">
            <a:avLst/>
          </a:prstGeom>
          <a:solidFill>
            <a:srgbClr val="00000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5" name="6) ロジスティック回帰でアヤメを分類する">
            <a:extLst>
              <a:ext uri="{FF2B5EF4-FFF2-40B4-BE49-F238E27FC236}">
                <a16:creationId xmlns:a16="http://schemas.microsoft.com/office/drawing/2014/main" id="{84BC6C2A-653A-818C-6436-572149E3DF44}"/>
              </a:ext>
            </a:extLst>
          </p:cNvPr>
          <p:cNvSpPr txBox="1"/>
          <p:nvPr/>
        </p:nvSpPr>
        <p:spPr>
          <a:xfrm>
            <a:off x="9806730" y="-31535"/>
            <a:ext cx="4770537" cy="7396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sz="4600">
                <a:solidFill>
                  <a:srgbClr val="FFFFFF"/>
                </a:solidFill>
              </a:defRPr>
            </a:lvl1pPr>
          </a:lstStyle>
          <a:p>
            <a:r>
              <a:rPr lang="en-US" dirty="0"/>
              <a:t>Pandas</a:t>
            </a:r>
            <a:r>
              <a:rPr lang="ja-JP" altLang="en-US" dirty="0"/>
              <a:t>の基本操作</a:t>
            </a:r>
            <a:endParaRPr dirty="0"/>
          </a:p>
        </p:txBody>
      </p:sp>
      <p:sp>
        <p:nvSpPr>
          <p:cNvPr id="6" name="がく片の長さとがく片の幅でヒオウギアヤメとブルーフラッグを分類したい">
            <a:extLst>
              <a:ext uri="{FF2B5EF4-FFF2-40B4-BE49-F238E27FC236}">
                <a16:creationId xmlns:a16="http://schemas.microsoft.com/office/drawing/2014/main" id="{0F1FB74E-E8EA-86AB-9BFC-80D1B51BE142}"/>
              </a:ext>
            </a:extLst>
          </p:cNvPr>
          <p:cNvSpPr txBox="1"/>
          <p:nvPr/>
        </p:nvSpPr>
        <p:spPr>
          <a:xfrm>
            <a:off x="3077088" y="4046637"/>
            <a:ext cx="16284907" cy="521322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100"/>
            </a:lvl1pPr>
          </a:lstStyle>
          <a:p>
            <a:pPr algn="l"/>
            <a:r>
              <a:rPr lang="ja-JP" altLang="en-US" dirty="0"/>
              <a:t>データフレーム</a:t>
            </a:r>
            <a:r>
              <a:rPr lang="en-US" altLang="ja-JP" dirty="0"/>
              <a:t>[</a:t>
            </a:r>
            <a:r>
              <a:rPr lang="en-US" altLang="ja-JP" dirty="0" err="1"/>
              <a:t>a:b</a:t>
            </a:r>
            <a:r>
              <a:rPr lang="en-US" altLang="ja-JP" dirty="0"/>
              <a:t>]</a:t>
            </a:r>
            <a:r>
              <a:rPr lang="ja-JP" altLang="en-US" dirty="0"/>
              <a:t>で</a:t>
            </a:r>
            <a:r>
              <a:rPr lang="en-US" altLang="ja-JP" dirty="0"/>
              <a:t>a</a:t>
            </a:r>
            <a:r>
              <a:rPr lang="ja-JP" altLang="en-US" dirty="0"/>
              <a:t>行目</a:t>
            </a:r>
            <a:r>
              <a:rPr lang="en-US" altLang="ja-JP" dirty="0"/>
              <a:t>(</a:t>
            </a:r>
            <a:r>
              <a:rPr lang="ja-JP" altLang="en-US" dirty="0"/>
              <a:t>以上</a:t>
            </a:r>
            <a:r>
              <a:rPr lang="en-US" altLang="ja-JP" dirty="0"/>
              <a:t>)</a:t>
            </a:r>
            <a:r>
              <a:rPr lang="ja-JP" altLang="en-US" dirty="0"/>
              <a:t>から</a:t>
            </a:r>
            <a:r>
              <a:rPr lang="en-US" altLang="ja-JP" dirty="0"/>
              <a:t>b</a:t>
            </a:r>
            <a:r>
              <a:rPr lang="ja-JP" altLang="en-US" dirty="0"/>
              <a:t>行目</a:t>
            </a:r>
            <a:r>
              <a:rPr lang="en-US" altLang="ja-JP" dirty="0"/>
              <a:t>(</a:t>
            </a:r>
            <a:r>
              <a:rPr lang="ja-JP" altLang="en-US" dirty="0"/>
              <a:t>未満</a:t>
            </a:r>
            <a:r>
              <a:rPr lang="en-US" altLang="ja-JP" dirty="0"/>
              <a:t>)</a:t>
            </a:r>
            <a:r>
              <a:rPr lang="ja-JP" altLang="en-US" dirty="0"/>
              <a:t>までを取り出す</a:t>
            </a:r>
            <a:endParaRPr lang="en-US" altLang="ja-JP" dirty="0"/>
          </a:p>
          <a:p>
            <a:pPr algn="l"/>
            <a:endParaRPr lang="ja-JP" altLang="en-US" dirty="0"/>
          </a:p>
          <a:p>
            <a:pPr algn="l"/>
            <a:r>
              <a:rPr lang="en-US" altLang="ja-JP" dirty="0"/>
              <a:t>a = iris[0:4]</a:t>
            </a:r>
          </a:p>
          <a:p>
            <a:pPr algn="l"/>
            <a:r>
              <a:rPr lang="en-US" altLang="ja-JP" dirty="0"/>
              <a:t>print(a)</a:t>
            </a:r>
          </a:p>
          <a:p>
            <a:pPr algn="l"/>
            <a:endParaRPr lang="en-US" altLang="ja-JP" dirty="0"/>
          </a:p>
          <a:p>
            <a:pPr algn="l"/>
            <a:r>
              <a:rPr lang="ja-JP" altLang="en-US" dirty="0"/>
              <a:t>データフレーム</a:t>
            </a:r>
            <a:r>
              <a:rPr lang="en-US" altLang="ja-JP" dirty="0"/>
              <a:t>.shape</a:t>
            </a:r>
            <a:r>
              <a:rPr lang="ja-JP" altLang="en-US" dirty="0"/>
              <a:t>で行列</a:t>
            </a:r>
            <a:r>
              <a:rPr lang="en-US" altLang="ja-JP" dirty="0"/>
              <a:t>(2</a:t>
            </a:r>
            <a:r>
              <a:rPr lang="ja-JP" altLang="en-US" dirty="0"/>
              <a:t>次元配列</a:t>
            </a:r>
            <a:r>
              <a:rPr lang="en-US" altLang="ja-JP" dirty="0"/>
              <a:t>)</a:t>
            </a:r>
            <a:r>
              <a:rPr lang="ja-JP" altLang="en-US" dirty="0"/>
              <a:t>の形状を調べることが出来る</a:t>
            </a:r>
            <a:endParaRPr lang="en-US" altLang="ja-JP" dirty="0"/>
          </a:p>
          <a:p>
            <a:pPr algn="l"/>
            <a:endParaRPr lang="ja-JP" altLang="en-US" dirty="0"/>
          </a:p>
          <a:p>
            <a:pPr algn="l"/>
            <a:r>
              <a:rPr lang="en-US" altLang="ja-JP" dirty="0"/>
              <a:t>print(</a:t>
            </a:r>
            <a:r>
              <a:rPr lang="en-US" altLang="ja-JP" dirty="0" err="1"/>
              <a:t>iris.shape</a:t>
            </a:r>
            <a:r>
              <a:rPr lang="en-US" altLang="ja-JP" dirty="0"/>
              <a:t>)</a:t>
            </a:r>
          </a:p>
          <a:p>
            <a:pPr algn="l"/>
            <a:r>
              <a:rPr lang="en-US" altLang="ja-JP" dirty="0"/>
              <a:t>print(</a:t>
            </a:r>
            <a:r>
              <a:rPr lang="en-US" altLang="ja-JP" dirty="0" err="1"/>
              <a:t>a.shape</a:t>
            </a:r>
            <a:r>
              <a:rPr lang="en-US" altLang="ja-JP" dirty="0"/>
              <a:t>)</a:t>
            </a:r>
            <a:endParaRPr dirty="0"/>
          </a:p>
        </p:txBody>
      </p:sp>
      <p:sp>
        <p:nvSpPr>
          <p:cNvPr id="8" name="テキスト ボックス 7">
            <a:extLst>
              <a:ext uri="{FF2B5EF4-FFF2-40B4-BE49-F238E27FC236}">
                <a16:creationId xmlns:a16="http://schemas.microsoft.com/office/drawing/2014/main" id="{17526A66-6E95-2050-269E-F8F14D924D03}"/>
              </a:ext>
            </a:extLst>
          </p:cNvPr>
          <p:cNvSpPr txBox="1"/>
          <p:nvPr/>
        </p:nvSpPr>
        <p:spPr>
          <a:xfrm>
            <a:off x="5123542" y="1867107"/>
            <a:ext cx="12192000" cy="923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ja-JP" altLang="en-US" sz="6000" dirty="0"/>
              <a:t>行の操作</a:t>
            </a:r>
          </a:p>
        </p:txBody>
      </p:sp>
      <p:pic>
        <p:nvPicPr>
          <p:cNvPr id="3" name="図 2">
            <a:extLst>
              <a:ext uri="{FF2B5EF4-FFF2-40B4-BE49-F238E27FC236}">
                <a16:creationId xmlns:a16="http://schemas.microsoft.com/office/drawing/2014/main" id="{FB655862-68CE-EA39-5706-1745F292733A}"/>
              </a:ext>
            </a:extLst>
          </p:cNvPr>
          <p:cNvPicPr>
            <a:picLocks noChangeAspect="1"/>
          </p:cNvPicPr>
          <p:nvPr/>
        </p:nvPicPr>
        <p:blipFill>
          <a:blip r:embed="rId2"/>
          <a:stretch>
            <a:fillRect/>
          </a:stretch>
        </p:blipFill>
        <p:spPr>
          <a:xfrm>
            <a:off x="10912434" y="8211922"/>
            <a:ext cx="10614723" cy="4608273"/>
          </a:xfrm>
          <a:prstGeom prst="rect">
            <a:avLst/>
          </a:prstGeom>
        </p:spPr>
      </p:pic>
      <p:pic>
        <p:nvPicPr>
          <p:cNvPr id="9" name="図 8">
            <a:extLst>
              <a:ext uri="{FF2B5EF4-FFF2-40B4-BE49-F238E27FC236}">
                <a16:creationId xmlns:a16="http://schemas.microsoft.com/office/drawing/2014/main" id="{A6016606-6762-E836-7631-3579DA08C095}"/>
              </a:ext>
            </a:extLst>
          </p:cNvPr>
          <p:cNvPicPr>
            <a:picLocks noChangeAspect="1"/>
          </p:cNvPicPr>
          <p:nvPr/>
        </p:nvPicPr>
        <p:blipFill>
          <a:blip r:embed="rId3"/>
          <a:stretch>
            <a:fillRect/>
          </a:stretch>
        </p:blipFill>
        <p:spPr>
          <a:xfrm>
            <a:off x="3458288" y="10195997"/>
            <a:ext cx="5452754" cy="2441533"/>
          </a:xfrm>
          <a:prstGeom prst="rect">
            <a:avLst/>
          </a:prstGeom>
        </p:spPr>
      </p:pic>
    </p:spTree>
    <p:extLst>
      <p:ext uri="{BB962C8B-B14F-4D97-AF65-F5344CB8AC3E}">
        <p14:creationId xmlns:p14="http://schemas.microsoft.com/office/powerpoint/2010/main" val="1220946145"/>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四角形">
            <a:extLst>
              <a:ext uri="{FF2B5EF4-FFF2-40B4-BE49-F238E27FC236}">
                <a16:creationId xmlns:a16="http://schemas.microsoft.com/office/drawing/2014/main" id="{FCE8D7A7-32DB-7D4A-7D5D-4A5B8C6D8DBC}"/>
              </a:ext>
            </a:extLst>
          </p:cNvPr>
          <p:cNvSpPr/>
          <p:nvPr/>
        </p:nvSpPr>
        <p:spPr>
          <a:xfrm>
            <a:off x="-1" y="-369715"/>
            <a:ext cx="24384001" cy="1416051"/>
          </a:xfrm>
          <a:prstGeom prst="rect">
            <a:avLst/>
          </a:prstGeom>
          <a:solidFill>
            <a:srgbClr val="00000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5" name="6) ロジスティック回帰でアヤメを分類する">
            <a:extLst>
              <a:ext uri="{FF2B5EF4-FFF2-40B4-BE49-F238E27FC236}">
                <a16:creationId xmlns:a16="http://schemas.microsoft.com/office/drawing/2014/main" id="{84BC6C2A-653A-818C-6436-572149E3DF44}"/>
              </a:ext>
            </a:extLst>
          </p:cNvPr>
          <p:cNvSpPr txBox="1"/>
          <p:nvPr/>
        </p:nvSpPr>
        <p:spPr>
          <a:xfrm>
            <a:off x="9806730" y="-31535"/>
            <a:ext cx="4770537" cy="7396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sz="4600">
                <a:solidFill>
                  <a:srgbClr val="FFFFFF"/>
                </a:solidFill>
              </a:defRPr>
            </a:lvl1pPr>
          </a:lstStyle>
          <a:p>
            <a:r>
              <a:rPr lang="en-US" dirty="0"/>
              <a:t>Pandas</a:t>
            </a:r>
            <a:r>
              <a:rPr lang="ja-JP" altLang="en-US" dirty="0"/>
              <a:t>の基本操作</a:t>
            </a:r>
            <a:endParaRPr dirty="0"/>
          </a:p>
        </p:txBody>
      </p:sp>
      <p:sp>
        <p:nvSpPr>
          <p:cNvPr id="6" name="がく片の長さとがく片の幅でヒオウギアヤメとブルーフラッグを分類したい">
            <a:extLst>
              <a:ext uri="{FF2B5EF4-FFF2-40B4-BE49-F238E27FC236}">
                <a16:creationId xmlns:a16="http://schemas.microsoft.com/office/drawing/2014/main" id="{0F1FB74E-E8EA-86AB-9BFC-80D1B51BE142}"/>
              </a:ext>
            </a:extLst>
          </p:cNvPr>
          <p:cNvSpPr txBox="1"/>
          <p:nvPr/>
        </p:nvSpPr>
        <p:spPr>
          <a:xfrm>
            <a:off x="2815831" y="3259285"/>
            <a:ext cx="17382964" cy="748461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100"/>
            </a:lvl1pPr>
          </a:lstStyle>
          <a:p>
            <a:pPr algn="l"/>
            <a:r>
              <a:rPr lang="en-US" altLang="ja-JP" dirty="0"/>
              <a:t>1</a:t>
            </a:r>
            <a:r>
              <a:rPr lang="ja-JP" altLang="en-US" dirty="0"/>
              <a:t>列のみを取り出すにはデータフレーム</a:t>
            </a:r>
            <a:r>
              <a:rPr lang="en-US" altLang="ja-JP" dirty="0"/>
              <a:t>[</a:t>
            </a:r>
            <a:r>
              <a:rPr lang="ja-JP" altLang="en-US" dirty="0"/>
              <a:t>列の名前</a:t>
            </a:r>
            <a:r>
              <a:rPr lang="en-US" altLang="ja-JP" dirty="0"/>
              <a:t>]</a:t>
            </a:r>
            <a:r>
              <a:rPr lang="ja-JP" altLang="en-US" dirty="0"/>
              <a:t>で取り出す</a:t>
            </a:r>
            <a:endParaRPr lang="en-US" altLang="ja-JP" dirty="0"/>
          </a:p>
          <a:p>
            <a:pPr algn="l"/>
            <a:endParaRPr lang="en-US" altLang="ja-JP" dirty="0"/>
          </a:p>
          <a:p>
            <a:pPr algn="l"/>
            <a:r>
              <a:rPr lang="en-US" altLang="ja-JP" dirty="0"/>
              <a:t>b = iris['</a:t>
            </a:r>
            <a:r>
              <a:rPr lang="ja-JP" altLang="en-US" dirty="0"/>
              <a:t>がく片の長さ</a:t>
            </a:r>
            <a:r>
              <a:rPr lang="en-US" altLang="ja-JP" dirty="0"/>
              <a:t>']</a:t>
            </a:r>
          </a:p>
          <a:p>
            <a:pPr algn="l"/>
            <a:r>
              <a:rPr lang="en-US" altLang="ja-JP" dirty="0"/>
              <a:t>print(b)</a:t>
            </a:r>
          </a:p>
          <a:p>
            <a:pPr algn="l"/>
            <a:r>
              <a:rPr lang="en-US" altLang="ja-JP" dirty="0"/>
              <a:t>print(</a:t>
            </a:r>
            <a:r>
              <a:rPr lang="en-US" altLang="ja-JP" dirty="0" err="1"/>
              <a:t>b.shape</a:t>
            </a:r>
            <a:r>
              <a:rPr lang="en-US" altLang="ja-JP" dirty="0"/>
              <a:t>)</a:t>
            </a:r>
          </a:p>
          <a:p>
            <a:pPr algn="l"/>
            <a:endParaRPr lang="en-US" altLang="ja-JP" dirty="0"/>
          </a:p>
          <a:p>
            <a:pPr algn="l"/>
            <a:r>
              <a:rPr lang="en-US" altLang="ja-JP" dirty="0"/>
              <a:t>2</a:t>
            </a:r>
            <a:r>
              <a:rPr lang="ja-JP" altLang="en-US" dirty="0"/>
              <a:t>列以上を取り出すにはデータフレーム</a:t>
            </a:r>
            <a:r>
              <a:rPr lang="en-US" altLang="ja-JP" dirty="0"/>
              <a:t>[['</a:t>
            </a:r>
            <a:r>
              <a:rPr lang="ja-JP" altLang="en-US" dirty="0"/>
              <a:t>列の名前</a:t>
            </a:r>
            <a:r>
              <a:rPr lang="en-US" altLang="ja-JP" dirty="0"/>
              <a:t>','</a:t>
            </a:r>
            <a:r>
              <a:rPr lang="ja-JP" altLang="en-US" dirty="0"/>
              <a:t>列の名前</a:t>
            </a:r>
            <a:r>
              <a:rPr lang="en-US" altLang="ja-JP" dirty="0"/>
              <a:t>']]</a:t>
            </a:r>
            <a:r>
              <a:rPr lang="ja-JP" altLang="en-US" dirty="0"/>
              <a:t>で取り出す</a:t>
            </a:r>
          </a:p>
          <a:p>
            <a:pPr algn="l"/>
            <a:r>
              <a:rPr lang="en-US" altLang="ja-JP" dirty="0"/>
              <a:t>c = iris[['</a:t>
            </a:r>
            <a:r>
              <a:rPr lang="ja-JP" altLang="en-US" dirty="0"/>
              <a:t>がく片の長さ</a:t>
            </a:r>
            <a:r>
              <a:rPr lang="en-US" altLang="ja-JP" dirty="0"/>
              <a:t>','</a:t>
            </a:r>
            <a:r>
              <a:rPr lang="ja-JP" altLang="en-US" dirty="0"/>
              <a:t>がく片の幅</a:t>
            </a:r>
            <a:r>
              <a:rPr lang="en-US" altLang="ja-JP" dirty="0"/>
              <a:t>’]]</a:t>
            </a:r>
          </a:p>
          <a:p>
            <a:pPr algn="l"/>
            <a:endParaRPr lang="en-US" altLang="ja-JP" dirty="0"/>
          </a:p>
          <a:p>
            <a:pPr algn="l"/>
            <a:r>
              <a:rPr lang="en-US" altLang="ja-JP" dirty="0"/>
              <a:t>print(c)</a:t>
            </a:r>
          </a:p>
          <a:p>
            <a:pPr algn="l"/>
            <a:r>
              <a:rPr lang="en-US" altLang="ja-JP" dirty="0"/>
              <a:t>print(</a:t>
            </a:r>
            <a:r>
              <a:rPr lang="en-US" altLang="ja-JP" dirty="0" err="1"/>
              <a:t>c.shape</a:t>
            </a:r>
            <a:r>
              <a:rPr lang="en-US" altLang="ja-JP" dirty="0"/>
              <a:t>)</a:t>
            </a:r>
          </a:p>
          <a:p>
            <a:pPr algn="l"/>
            <a:endParaRPr lang="en-US" altLang="ja-JP" dirty="0"/>
          </a:p>
          <a:p>
            <a:pPr algn="l"/>
            <a:endParaRPr dirty="0"/>
          </a:p>
        </p:txBody>
      </p:sp>
      <p:sp>
        <p:nvSpPr>
          <p:cNvPr id="8" name="テキスト ボックス 7">
            <a:extLst>
              <a:ext uri="{FF2B5EF4-FFF2-40B4-BE49-F238E27FC236}">
                <a16:creationId xmlns:a16="http://schemas.microsoft.com/office/drawing/2014/main" id="{17526A66-6E95-2050-269E-F8F14D924D03}"/>
              </a:ext>
            </a:extLst>
          </p:cNvPr>
          <p:cNvSpPr txBox="1"/>
          <p:nvPr/>
        </p:nvSpPr>
        <p:spPr>
          <a:xfrm>
            <a:off x="5123542" y="1867107"/>
            <a:ext cx="12192000" cy="923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ja-JP" altLang="en-US" sz="6000" dirty="0"/>
              <a:t>列の操作</a:t>
            </a:r>
          </a:p>
        </p:txBody>
      </p:sp>
      <p:pic>
        <p:nvPicPr>
          <p:cNvPr id="7" name="図 6">
            <a:extLst>
              <a:ext uri="{FF2B5EF4-FFF2-40B4-BE49-F238E27FC236}">
                <a16:creationId xmlns:a16="http://schemas.microsoft.com/office/drawing/2014/main" id="{3350C8C6-D07F-DD9E-985C-9FB3E64DB453}"/>
              </a:ext>
            </a:extLst>
          </p:cNvPr>
          <p:cNvPicPr>
            <a:picLocks noChangeAspect="1"/>
          </p:cNvPicPr>
          <p:nvPr/>
        </p:nvPicPr>
        <p:blipFill>
          <a:blip r:embed="rId2"/>
          <a:stretch>
            <a:fillRect/>
          </a:stretch>
        </p:blipFill>
        <p:spPr>
          <a:xfrm>
            <a:off x="9482387" y="8126713"/>
            <a:ext cx="4364241" cy="5234370"/>
          </a:xfrm>
          <a:prstGeom prst="rect">
            <a:avLst/>
          </a:prstGeom>
        </p:spPr>
      </p:pic>
      <p:pic>
        <p:nvPicPr>
          <p:cNvPr id="11" name="図 10">
            <a:extLst>
              <a:ext uri="{FF2B5EF4-FFF2-40B4-BE49-F238E27FC236}">
                <a16:creationId xmlns:a16="http://schemas.microsoft.com/office/drawing/2014/main" id="{F6A3BC91-1C02-A7BD-3C6D-FCFB88EFE155}"/>
              </a:ext>
            </a:extLst>
          </p:cNvPr>
          <p:cNvPicPr>
            <a:picLocks noChangeAspect="1"/>
          </p:cNvPicPr>
          <p:nvPr/>
        </p:nvPicPr>
        <p:blipFill>
          <a:blip r:embed="rId3"/>
          <a:stretch>
            <a:fillRect/>
          </a:stretch>
        </p:blipFill>
        <p:spPr>
          <a:xfrm>
            <a:off x="15828718" y="8451537"/>
            <a:ext cx="4684466" cy="4824873"/>
          </a:xfrm>
          <a:prstGeom prst="rect">
            <a:avLst/>
          </a:prstGeom>
        </p:spPr>
      </p:pic>
    </p:spTree>
    <p:extLst>
      <p:ext uri="{BB962C8B-B14F-4D97-AF65-F5344CB8AC3E}">
        <p14:creationId xmlns:p14="http://schemas.microsoft.com/office/powerpoint/2010/main" val="982851799"/>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四角形">
            <a:extLst>
              <a:ext uri="{FF2B5EF4-FFF2-40B4-BE49-F238E27FC236}">
                <a16:creationId xmlns:a16="http://schemas.microsoft.com/office/drawing/2014/main" id="{FCE8D7A7-32DB-7D4A-7D5D-4A5B8C6D8DBC}"/>
              </a:ext>
            </a:extLst>
          </p:cNvPr>
          <p:cNvSpPr/>
          <p:nvPr/>
        </p:nvSpPr>
        <p:spPr>
          <a:xfrm>
            <a:off x="-1" y="-369715"/>
            <a:ext cx="24384001" cy="1416051"/>
          </a:xfrm>
          <a:prstGeom prst="rect">
            <a:avLst/>
          </a:prstGeom>
          <a:solidFill>
            <a:srgbClr val="00000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5" name="6) ロジスティック回帰でアヤメを分類する">
            <a:extLst>
              <a:ext uri="{FF2B5EF4-FFF2-40B4-BE49-F238E27FC236}">
                <a16:creationId xmlns:a16="http://schemas.microsoft.com/office/drawing/2014/main" id="{84BC6C2A-653A-818C-6436-572149E3DF44}"/>
              </a:ext>
            </a:extLst>
          </p:cNvPr>
          <p:cNvSpPr txBox="1"/>
          <p:nvPr/>
        </p:nvSpPr>
        <p:spPr>
          <a:xfrm>
            <a:off x="9806730" y="-31535"/>
            <a:ext cx="4770537" cy="7396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sz="4600">
                <a:solidFill>
                  <a:srgbClr val="FFFFFF"/>
                </a:solidFill>
              </a:defRPr>
            </a:lvl1pPr>
          </a:lstStyle>
          <a:p>
            <a:r>
              <a:rPr lang="en-US" dirty="0"/>
              <a:t>Pandas</a:t>
            </a:r>
            <a:r>
              <a:rPr lang="ja-JP" altLang="en-US" dirty="0"/>
              <a:t>の基本操作</a:t>
            </a:r>
            <a:endParaRPr dirty="0"/>
          </a:p>
        </p:txBody>
      </p:sp>
      <p:sp>
        <p:nvSpPr>
          <p:cNvPr id="6" name="がく片の長さとがく片の幅でヒオウギアヤメとブルーフラッグを分類したい">
            <a:extLst>
              <a:ext uri="{FF2B5EF4-FFF2-40B4-BE49-F238E27FC236}">
                <a16:creationId xmlns:a16="http://schemas.microsoft.com/office/drawing/2014/main" id="{0F1FB74E-E8EA-86AB-9BFC-80D1B51BE142}"/>
              </a:ext>
            </a:extLst>
          </p:cNvPr>
          <p:cNvSpPr txBox="1"/>
          <p:nvPr/>
        </p:nvSpPr>
        <p:spPr>
          <a:xfrm>
            <a:off x="1567602" y="3348321"/>
            <a:ext cx="19915708" cy="350967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100"/>
            </a:lvl1pPr>
          </a:lstStyle>
          <a:p>
            <a:pPr algn="l"/>
            <a:r>
              <a:rPr lang="ja-JP" altLang="en-US" dirty="0"/>
              <a:t>データフレーム</a:t>
            </a:r>
            <a:r>
              <a:rPr lang="en-US" altLang="ja-JP" dirty="0"/>
              <a:t>[‘</a:t>
            </a:r>
            <a:r>
              <a:rPr lang="ja-JP" altLang="en-US" dirty="0"/>
              <a:t>列の名前</a:t>
            </a:r>
            <a:r>
              <a:rPr lang="en-US" altLang="ja-JP" dirty="0"/>
              <a:t>’]</a:t>
            </a:r>
            <a:r>
              <a:rPr lang="ja-JP" altLang="en-US" dirty="0"/>
              <a:t>だとデータフレームの形</a:t>
            </a:r>
            <a:r>
              <a:rPr lang="en-US" altLang="ja-JP" dirty="0"/>
              <a:t>(2</a:t>
            </a:r>
            <a:r>
              <a:rPr lang="ja-JP" altLang="en-US" dirty="0"/>
              <a:t>次元配列</a:t>
            </a:r>
            <a:r>
              <a:rPr lang="en-US" altLang="ja-JP" dirty="0"/>
              <a:t>)</a:t>
            </a:r>
            <a:r>
              <a:rPr lang="ja-JP" altLang="en-US" dirty="0"/>
              <a:t>ではなくなる</a:t>
            </a:r>
          </a:p>
          <a:p>
            <a:pPr algn="l"/>
            <a:r>
              <a:rPr lang="en-US" altLang="ja-JP" dirty="0"/>
              <a:t>2</a:t>
            </a:r>
            <a:r>
              <a:rPr lang="ja-JP" altLang="en-US" dirty="0"/>
              <a:t>次元配列として取り出すには</a:t>
            </a:r>
            <a:r>
              <a:rPr lang="en-US" altLang="ja-JP" dirty="0"/>
              <a:t>1</a:t>
            </a:r>
            <a:r>
              <a:rPr lang="ja-JP" altLang="en-US" dirty="0"/>
              <a:t>列のみであってもデータフレーム</a:t>
            </a:r>
            <a:r>
              <a:rPr lang="en-US" altLang="ja-JP" dirty="0"/>
              <a:t>[['</a:t>
            </a:r>
            <a:r>
              <a:rPr lang="ja-JP" altLang="en-US" dirty="0"/>
              <a:t>列の名前</a:t>
            </a:r>
            <a:r>
              <a:rPr lang="en-US" altLang="ja-JP" dirty="0"/>
              <a:t>']]</a:t>
            </a:r>
            <a:r>
              <a:rPr lang="ja-JP" altLang="en-US" dirty="0"/>
              <a:t>とする</a:t>
            </a:r>
            <a:endParaRPr lang="en-US" altLang="ja-JP" dirty="0"/>
          </a:p>
          <a:p>
            <a:pPr algn="l"/>
            <a:endParaRPr lang="ja-JP" altLang="en-US" dirty="0"/>
          </a:p>
          <a:p>
            <a:pPr algn="l"/>
            <a:r>
              <a:rPr lang="en-US" altLang="ja-JP" dirty="0"/>
              <a:t>d = iris[['</a:t>
            </a:r>
            <a:r>
              <a:rPr lang="ja-JP" altLang="en-US" dirty="0"/>
              <a:t>がく片の長さ</a:t>
            </a:r>
            <a:r>
              <a:rPr lang="en-US" altLang="ja-JP" dirty="0"/>
              <a:t>']]</a:t>
            </a:r>
          </a:p>
          <a:p>
            <a:pPr algn="l"/>
            <a:r>
              <a:rPr lang="en-US" altLang="ja-JP" dirty="0"/>
              <a:t>print(d)</a:t>
            </a:r>
          </a:p>
          <a:p>
            <a:pPr algn="l"/>
            <a:r>
              <a:rPr lang="en-US" altLang="ja-JP" dirty="0"/>
              <a:t>print(</a:t>
            </a:r>
            <a:r>
              <a:rPr lang="en-US" altLang="ja-JP" dirty="0" err="1"/>
              <a:t>d.shape</a:t>
            </a:r>
            <a:r>
              <a:rPr lang="en-US" altLang="ja-JP" dirty="0"/>
              <a:t>)</a:t>
            </a:r>
            <a:endParaRPr dirty="0"/>
          </a:p>
        </p:txBody>
      </p:sp>
      <p:sp>
        <p:nvSpPr>
          <p:cNvPr id="8" name="テキスト ボックス 7">
            <a:extLst>
              <a:ext uri="{FF2B5EF4-FFF2-40B4-BE49-F238E27FC236}">
                <a16:creationId xmlns:a16="http://schemas.microsoft.com/office/drawing/2014/main" id="{17526A66-6E95-2050-269E-F8F14D924D03}"/>
              </a:ext>
            </a:extLst>
          </p:cNvPr>
          <p:cNvSpPr txBox="1"/>
          <p:nvPr/>
        </p:nvSpPr>
        <p:spPr>
          <a:xfrm>
            <a:off x="5123542" y="1867107"/>
            <a:ext cx="12192000" cy="923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ja-JP" altLang="en-US" sz="6000" dirty="0"/>
              <a:t>列の操作</a:t>
            </a:r>
          </a:p>
        </p:txBody>
      </p:sp>
      <p:pic>
        <p:nvPicPr>
          <p:cNvPr id="3" name="図 2">
            <a:extLst>
              <a:ext uri="{FF2B5EF4-FFF2-40B4-BE49-F238E27FC236}">
                <a16:creationId xmlns:a16="http://schemas.microsoft.com/office/drawing/2014/main" id="{41359EF3-A3AD-4902-AFCB-FC4FC22FB95A}"/>
              </a:ext>
            </a:extLst>
          </p:cNvPr>
          <p:cNvPicPr>
            <a:picLocks noChangeAspect="1"/>
          </p:cNvPicPr>
          <p:nvPr/>
        </p:nvPicPr>
        <p:blipFill>
          <a:blip r:embed="rId2"/>
          <a:stretch>
            <a:fillRect/>
          </a:stretch>
        </p:blipFill>
        <p:spPr>
          <a:xfrm>
            <a:off x="2208943" y="7299370"/>
            <a:ext cx="19966114" cy="5386116"/>
          </a:xfrm>
          <a:prstGeom prst="rect">
            <a:avLst/>
          </a:prstGeom>
        </p:spPr>
      </p:pic>
      <p:sp>
        <p:nvSpPr>
          <p:cNvPr id="9" name="テキスト ボックス 8">
            <a:extLst>
              <a:ext uri="{FF2B5EF4-FFF2-40B4-BE49-F238E27FC236}">
                <a16:creationId xmlns:a16="http://schemas.microsoft.com/office/drawing/2014/main" id="{E51B25FE-5BCD-54B9-5243-9836020B4DB2}"/>
              </a:ext>
            </a:extLst>
          </p:cNvPr>
          <p:cNvSpPr txBox="1"/>
          <p:nvPr/>
        </p:nvSpPr>
        <p:spPr>
          <a:xfrm>
            <a:off x="16976889" y="6105177"/>
            <a:ext cx="6142417" cy="98898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400" rtl="0" fontAlgn="auto" latinLnBrk="0" hangingPunct="0">
              <a:lnSpc>
                <a:spcPct val="90000"/>
              </a:lnSpc>
              <a:spcBef>
                <a:spcPts val="0"/>
              </a:spcBef>
              <a:spcAft>
                <a:spcPts val="0"/>
              </a:spcAft>
              <a:buClrTx/>
              <a:buSzTx/>
              <a:buFontTx/>
              <a:buNone/>
              <a:tabLst/>
            </a:pPr>
            <a:r>
              <a:rPr kumimoji="0" lang="ja-JP" altLang="en-US" sz="32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データフレームを</a:t>
            </a:r>
            <a:r>
              <a:rPr kumimoji="0" lang="en-US" altLang="ja-JP" sz="32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1</a:t>
            </a:r>
            <a:r>
              <a:rPr kumimoji="0" lang="ja-JP" altLang="en-US" sz="32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列だけ</a:t>
            </a:r>
            <a:endParaRPr kumimoji="0" lang="en-US" altLang="ja-JP" sz="32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endParaRPr>
          </a:p>
          <a:p>
            <a:pPr marL="0" marR="0" indent="0" algn="ctr" defTabSz="2438400" rtl="0" fontAlgn="auto" latinLnBrk="0" hangingPunct="0">
              <a:lnSpc>
                <a:spcPct val="90000"/>
              </a:lnSpc>
              <a:spcBef>
                <a:spcPts val="0"/>
              </a:spcBef>
              <a:spcAft>
                <a:spcPts val="0"/>
              </a:spcAft>
              <a:buClrTx/>
              <a:buSzTx/>
              <a:buFontTx/>
              <a:buNone/>
              <a:tabLst/>
            </a:pPr>
            <a:r>
              <a:rPr kumimoji="0" lang="ja-JP" altLang="en-US" sz="32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取り出した型を</a:t>
            </a:r>
            <a:r>
              <a:rPr lang="en-US" altLang="ja-JP" sz="3200" dirty="0"/>
              <a:t>Series</a:t>
            </a:r>
            <a:r>
              <a:rPr lang="ja-JP" altLang="en-US" sz="3200" dirty="0"/>
              <a:t>と言います</a:t>
            </a:r>
            <a:endParaRPr kumimoji="0" lang="ja-JP" altLang="en-US" sz="32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endParaRPr>
          </a:p>
        </p:txBody>
      </p:sp>
    </p:spTree>
    <p:extLst>
      <p:ext uri="{BB962C8B-B14F-4D97-AF65-F5344CB8AC3E}">
        <p14:creationId xmlns:p14="http://schemas.microsoft.com/office/powerpoint/2010/main" val="277919978"/>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8" name="df = iris[0:100]…"/>
          <p:cNvSpPr txBox="1"/>
          <p:nvPr/>
        </p:nvSpPr>
        <p:spPr>
          <a:xfrm>
            <a:off x="1041085" y="4129131"/>
            <a:ext cx="8907888" cy="2761782"/>
          </a:xfrm>
          <a:prstGeom prst="rect">
            <a:avLst/>
          </a:prstGeom>
          <a:ln w="508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3200">
                <a:solidFill>
                  <a:schemeClr val="accent5">
                    <a:hueOff val="-82419"/>
                    <a:satOff val="-9513"/>
                    <a:lumOff val="-16343"/>
                  </a:schemeClr>
                </a:solidFill>
              </a:defRPr>
            </a:pPr>
            <a:r>
              <a:rPr lang="en-US" dirty="0"/>
              <a:t>from </a:t>
            </a:r>
            <a:r>
              <a:rPr lang="en-US" dirty="0" err="1"/>
              <a:t>sklearn.linear_model</a:t>
            </a:r>
            <a:r>
              <a:rPr lang="en-US" dirty="0"/>
              <a:t> import </a:t>
            </a:r>
            <a:r>
              <a:rPr lang="en-US" dirty="0" err="1"/>
              <a:t>LogisticRegression</a:t>
            </a:r>
            <a:endParaRPr lang="en-US" dirty="0"/>
          </a:p>
          <a:p>
            <a:pPr algn="l">
              <a:defRPr sz="3200">
                <a:solidFill>
                  <a:schemeClr val="accent5">
                    <a:hueOff val="-82419"/>
                    <a:satOff val="-9513"/>
                    <a:lumOff val="-16343"/>
                  </a:schemeClr>
                </a:solidFill>
              </a:defRPr>
            </a:pPr>
            <a:r>
              <a:rPr dirty="0" err="1"/>
              <a:t>df</a:t>
            </a:r>
            <a:r>
              <a:rPr dirty="0"/>
              <a:t> = iris[0:100]</a:t>
            </a:r>
          </a:p>
          <a:p>
            <a:pPr algn="l">
              <a:defRPr sz="3200"/>
            </a:pPr>
            <a:r>
              <a:rPr lang="en-US" dirty="0"/>
              <a:t>x</a:t>
            </a:r>
            <a:r>
              <a:rPr dirty="0"/>
              <a:t> = </a:t>
            </a:r>
            <a:r>
              <a:rPr dirty="0" err="1"/>
              <a:t>df</a:t>
            </a:r>
            <a:r>
              <a:rPr dirty="0"/>
              <a:t>[</a:t>
            </a:r>
            <a:r>
              <a:rPr lang="en-US" dirty="0"/>
              <a:t>[</a:t>
            </a:r>
            <a:r>
              <a:rPr dirty="0"/>
              <a:t>'</a:t>
            </a:r>
            <a:r>
              <a:rPr dirty="0" err="1"/>
              <a:t>がく片の長さ</a:t>
            </a:r>
            <a:r>
              <a:rPr dirty="0"/>
              <a:t>']</a:t>
            </a:r>
            <a:r>
              <a:rPr lang="en-US" dirty="0"/>
              <a:t>]</a:t>
            </a:r>
            <a:endParaRPr dirty="0"/>
          </a:p>
          <a:p>
            <a:pPr algn="l">
              <a:defRPr sz="3200"/>
            </a:pPr>
            <a:r>
              <a:rPr dirty="0"/>
              <a:t>y = df[‘</a:t>
            </a:r>
            <a:r>
              <a:rPr dirty="0" err="1"/>
              <a:t>アヤメの種類</a:t>
            </a:r>
            <a:r>
              <a:rPr dirty="0"/>
              <a:t>_</a:t>
            </a:r>
            <a:r>
              <a:rPr lang="ja-JP" altLang="en-US" dirty="0"/>
              <a:t>数字</a:t>
            </a:r>
            <a:r>
              <a:rPr dirty="0"/>
              <a:t>’]</a:t>
            </a:r>
            <a:endParaRPr lang="en-US" dirty="0"/>
          </a:p>
          <a:p>
            <a:pPr algn="l">
              <a:defRPr sz="3200"/>
            </a:pPr>
            <a:r>
              <a:rPr lang="en-US" dirty="0"/>
              <a:t>print(x)</a:t>
            </a:r>
          </a:p>
          <a:p>
            <a:pPr algn="l">
              <a:defRPr sz="3200"/>
            </a:pPr>
            <a:r>
              <a:rPr lang="en-US" dirty="0"/>
              <a:t>print(y)</a:t>
            </a:r>
          </a:p>
        </p:txBody>
      </p:sp>
      <p:sp>
        <p:nvSpPr>
          <p:cNvPr id="519" name="四角形"/>
          <p:cNvSpPr/>
          <p:nvPr/>
        </p:nvSpPr>
        <p:spPr>
          <a:xfrm>
            <a:off x="-1" y="-35887"/>
            <a:ext cx="24384001" cy="1416051"/>
          </a:xfrm>
          <a:prstGeom prst="rect">
            <a:avLst/>
          </a:prstGeom>
          <a:solidFill>
            <a:srgbClr val="00000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522" name="irisの1行目から100行目まで(ヒオウギアヤメとブルーフラッグ)を取り出して、dfという名前の変数に代入"/>
          <p:cNvSpPr txBox="1"/>
          <p:nvPr/>
        </p:nvSpPr>
        <p:spPr>
          <a:xfrm>
            <a:off x="11959031" y="4513116"/>
            <a:ext cx="10666649" cy="254018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algn="l">
              <a:defRPr sz="4200">
                <a:latin typeface="+mn-lt"/>
                <a:ea typeface="+mn-ea"/>
                <a:cs typeface="+mn-cs"/>
                <a:sym typeface="ヒラギノ角ゴ ProN W3"/>
              </a:defRPr>
            </a:lvl1pPr>
          </a:lstStyle>
          <a:p>
            <a:r>
              <a:rPr lang="ja-JP" altLang="en-US" sz="4400" dirty="0"/>
              <a:t>ライブラリの読み込み</a:t>
            </a:r>
            <a:endParaRPr lang="en-US" altLang="ja-JP" sz="4400" dirty="0"/>
          </a:p>
          <a:p>
            <a:r>
              <a:rPr sz="4400" dirty="0"/>
              <a:t>irisの1行目から100行目まで(</a:t>
            </a:r>
            <a:r>
              <a:rPr sz="4400" dirty="0" err="1"/>
              <a:t>ヒオウギ</a:t>
            </a:r>
            <a:endParaRPr lang="en-US" sz="4400" dirty="0"/>
          </a:p>
          <a:p>
            <a:r>
              <a:rPr sz="4400" dirty="0" err="1"/>
              <a:t>アヤメとブルーフラッグ</a:t>
            </a:r>
            <a:r>
              <a:rPr sz="4400" dirty="0"/>
              <a:t>)</a:t>
            </a:r>
            <a:r>
              <a:rPr sz="4400" dirty="0" err="1"/>
              <a:t>を取り出して</a:t>
            </a:r>
            <a:r>
              <a:rPr sz="4400" dirty="0"/>
              <a:t>、</a:t>
            </a:r>
            <a:endParaRPr lang="en-US" sz="4400" dirty="0"/>
          </a:p>
          <a:p>
            <a:r>
              <a:rPr sz="4400" dirty="0" err="1"/>
              <a:t>dfという名前の変数に代入</a:t>
            </a:r>
            <a:endParaRPr sz="4400" dirty="0"/>
          </a:p>
        </p:txBody>
      </p:sp>
      <p:sp>
        <p:nvSpPr>
          <p:cNvPr id="13" name="まず学習に用いる説明変数と目的変数を設定する">
            <a:extLst>
              <a:ext uri="{FF2B5EF4-FFF2-40B4-BE49-F238E27FC236}">
                <a16:creationId xmlns:a16="http://schemas.microsoft.com/office/drawing/2014/main" id="{274432D2-2368-4DB9-8BEC-48280F0D93D6}"/>
              </a:ext>
            </a:extLst>
          </p:cNvPr>
          <p:cNvSpPr txBox="1"/>
          <p:nvPr/>
        </p:nvSpPr>
        <p:spPr>
          <a:xfrm>
            <a:off x="5749999" y="1936257"/>
            <a:ext cx="14215430" cy="71814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000"/>
            </a:lvl1pPr>
          </a:lstStyle>
          <a:p>
            <a:r>
              <a:rPr lang="ja-JP" altLang="en-US" dirty="0"/>
              <a:t>説明変数</a:t>
            </a:r>
            <a:r>
              <a:rPr lang="en-US" altLang="ja-JP" dirty="0"/>
              <a:t>(</a:t>
            </a:r>
            <a:r>
              <a:rPr lang="ja-JP" altLang="en-US" dirty="0"/>
              <a:t>目的を知るために使用する変数</a:t>
            </a:r>
            <a:r>
              <a:rPr lang="en-US" altLang="ja-JP" dirty="0"/>
              <a:t>)</a:t>
            </a:r>
            <a:r>
              <a:rPr lang="ja-JP" altLang="en-US" dirty="0"/>
              <a:t>：がく片の長さ→ｘ</a:t>
            </a:r>
            <a:endParaRPr dirty="0"/>
          </a:p>
        </p:txBody>
      </p:sp>
      <p:sp>
        <p:nvSpPr>
          <p:cNvPr id="14" name="まず学習に用いる説明変数と目的変数を設定する">
            <a:extLst>
              <a:ext uri="{FF2B5EF4-FFF2-40B4-BE49-F238E27FC236}">
                <a16:creationId xmlns:a16="http://schemas.microsoft.com/office/drawing/2014/main" id="{8EBEA54A-EDA8-4269-B0FF-8F365FFDCB9A}"/>
              </a:ext>
            </a:extLst>
          </p:cNvPr>
          <p:cNvSpPr txBox="1"/>
          <p:nvPr/>
        </p:nvSpPr>
        <p:spPr>
          <a:xfrm>
            <a:off x="5184138" y="2789579"/>
            <a:ext cx="14781291" cy="71814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000"/>
            </a:lvl1pPr>
          </a:lstStyle>
          <a:p>
            <a:r>
              <a:rPr lang="ja-JP" altLang="en-US" dirty="0"/>
              <a:t>目的変数</a:t>
            </a:r>
            <a:r>
              <a:rPr lang="en-US" altLang="ja-JP" dirty="0"/>
              <a:t>(</a:t>
            </a:r>
            <a:r>
              <a:rPr lang="ja-JP" altLang="en-US" dirty="0"/>
              <a:t>目的</a:t>
            </a:r>
            <a:r>
              <a:rPr lang="en-US" altLang="ja-JP" dirty="0"/>
              <a:t>(</a:t>
            </a:r>
            <a:r>
              <a:rPr lang="ja-JP" altLang="en-US" dirty="0"/>
              <a:t>分類や予測</a:t>
            </a:r>
            <a:r>
              <a:rPr lang="en-US" altLang="ja-JP" dirty="0"/>
              <a:t>)</a:t>
            </a:r>
            <a:r>
              <a:rPr lang="ja-JP" altLang="en-US" dirty="0"/>
              <a:t>となる変数</a:t>
            </a:r>
            <a:r>
              <a:rPr lang="en-US" altLang="ja-JP" dirty="0"/>
              <a:t>)</a:t>
            </a:r>
            <a:r>
              <a:rPr lang="ja-JP" altLang="en-US" dirty="0"/>
              <a:t>：アヤメの種類</a:t>
            </a:r>
            <a:r>
              <a:rPr lang="en-US" altLang="ja-JP" dirty="0"/>
              <a:t>_</a:t>
            </a:r>
            <a:r>
              <a:rPr lang="ja-JP" altLang="en-US" dirty="0"/>
              <a:t>数字→ｙ</a:t>
            </a:r>
            <a:endParaRPr lang="en-US" altLang="ja-JP" dirty="0"/>
          </a:p>
        </p:txBody>
      </p:sp>
      <p:sp>
        <p:nvSpPr>
          <p:cNvPr id="15" name="6) ロジスティック回帰でアヤメを分類する">
            <a:extLst>
              <a:ext uri="{FF2B5EF4-FFF2-40B4-BE49-F238E27FC236}">
                <a16:creationId xmlns:a16="http://schemas.microsoft.com/office/drawing/2014/main" id="{5BDF3E5C-81F6-4F9B-8A30-91B761C40CC4}"/>
              </a:ext>
            </a:extLst>
          </p:cNvPr>
          <p:cNvSpPr txBox="1"/>
          <p:nvPr/>
        </p:nvSpPr>
        <p:spPr>
          <a:xfrm>
            <a:off x="5862009" y="305561"/>
            <a:ext cx="12194044" cy="7396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sz="4600">
                <a:solidFill>
                  <a:srgbClr val="FFFFFF"/>
                </a:solidFill>
              </a:defRPr>
            </a:lvl1pPr>
          </a:lstStyle>
          <a:p>
            <a:r>
              <a:rPr lang="ja-JP" altLang="en-US" dirty="0"/>
              <a:t>学習に用いる説明変数と目的変数を設定する</a:t>
            </a:r>
            <a:endParaRPr dirty="0"/>
          </a:p>
        </p:txBody>
      </p:sp>
      <p:sp>
        <p:nvSpPr>
          <p:cNvPr id="2" name="スライド番号プレースホルダー 1">
            <a:extLst>
              <a:ext uri="{FF2B5EF4-FFF2-40B4-BE49-F238E27FC236}">
                <a16:creationId xmlns:a16="http://schemas.microsoft.com/office/drawing/2014/main" id="{D947E70C-CFFD-21D3-5D82-17B756FE8356}"/>
              </a:ext>
            </a:extLst>
          </p:cNvPr>
          <p:cNvSpPr>
            <a:spLocks noGrp="1"/>
          </p:cNvSpPr>
          <p:nvPr>
            <p:ph type="sldNum" sz="quarter" idx="2"/>
          </p:nvPr>
        </p:nvSpPr>
        <p:spPr/>
        <p:txBody>
          <a:bodyPr/>
          <a:lstStyle/>
          <a:p>
            <a:fld id="{86CB4B4D-7CA3-9044-876B-883B54F8677D}" type="slidenum">
              <a:rPr lang="en-US" altLang="ja-JP" smtClean="0"/>
              <a:t>13</a:t>
            </a:fld>
            <a:endParaRPr lang="ja-JP" altLang="en-US"/>
          </a:p>
        </p:txBody>
      </p:sp>
    </p:spTree>
    <p:extLst>
      <p:ext uri="{BB962C8B-B14F-4D97-AF65-F5344CB8AC3E}">
        <p14:creationId xmlns:p14="http://schemas.microsoft.com/office/powerpoint/2010/main" val="2577322677"/>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8" name="df = iris[0:100]…"/>
          <p:cNvSpPr txBox="1"/>
          <p:nvPr/>
        </p:nvSpPr>
        <p:spPr>
          <a:xfrm>
            <a:off x="730194" y="4462050"/>
            <a:ext cx="8907888" cy="2761782"/>
          </a:xfrm>
          <a:prstGeom prst="rect">
            <a:avLst/>
          </a:prstGeom>
          <a:ln w="508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3200">
                <a:solidFill>
                  <a:schemeClr val="accent5">
                    <a:hueOff val="-82419"/>
                    <a:satOff val="-9513"/>
                    <a:lumOff val="-16343"/>
                  </a:schemeClr>
                </a:solidFill>
              </a:defRPr>
            </a:pPr>
            <a:r>
              <a:rPr lang="en-US" altLang="ja-JP" dirty="0">
                <a:solidFill>
                  <a:schemeClr val="tx1"/>
                </a:solidFill>
              </a:rPr>
              <a:t>from </a:t>
            </a:r>
            <a:r>
              <a:rPr lang="en-US" altLang="ja-JP" dirty="0" err="1">
                <a:solidFill>
                  <a:schemeClr val="tx1"/>
                </a:solidFill>
              </a:rPr>
              <a:t>sklearn.linear_model</a:t>
            </a:r>
            <a:r>
              <a:rPr lang="en-US" altLang="ja-JP" dirty="0">
                <a:solidFill>
                  <a:schemeClr val="tx1"/>
                </a:solidFill>
              </a:rPr>
              <a:t> import </a:t>
            </a:r>
            <a:r>
              <a:rPr lang="en-US" altLang="ja-JP" dirty="0" err="1">
                <a:solidFill>
                  <a:schemeClr val="tx1"/>
                </a:solidFill>
              </a:rPr>
              <a:t>LogisticRegression</a:t>
            </a:r>
            <a:endParaRPr lang="en-US" altLang="ja-JP" dirty="0">
              <a:solidFill>
                <a:schemeClr val="tx1"/>
              </a:solidFill>
            </a:endParaRPr>
          </a:p>
          <a:p>
            <a:pPr algn="l">
              <a:defRPr sz="3200">
                <a:solidFill>
                  <a:schemeClr val="accent5">
                    <a:hueOff val="-82419"/>
                    <a:satOff val="-9513"/>
                    <a:lumOff val="-16343"/>
                  </a:schemeClr>
                </a:solidFill>
              </a:defRPr>
            </a:pPr>
            <a:r>
              <a:rPr dirty="0" err="1">
                <a:solidFill>
                  <a:schemeClr val="tx1"/>
                </a:solidFill>
              </a:rPr>
              <a:t>df</a:t>
            </a:r>
            <a:r>
              <a:rPr dirty="0">
                <a:solidFill>
                  <a:schemeClr val="tx1"/>
                </a:solidFill>
              </a:rPr>
              <a:t> = iris[0:100]</a:t>
            </a:r>
          </a:p>
          <a:p>
            <a:pPr algn="l">
              <a:defRPr sz="3200"/>
            </a:pPr>
            <a:r>
              <a:rPr lang="en-US" dirty="0">
                <a:solidFill>
                  <a:srgbClr val="FF0000"/>
                </a:solidFill>
              </a:rPr>
              <a:t>x</a:t>
            </a:r>
            <a:r>
              <a:rPr dirty="0">
                <a:solidFill>
                  <a:srgbClr val="FF0000"/>
                </a:solidFill>
              </a:rPr>
              <a:t> = </a:t>
            </a:r>
            <a:r>
              <a:rPr dirty="0" err="1">
                <a:solidFill>
                  <a:srgbClr val="FF0000"/>
                </a:solidFill>
              </a:rPr>
              <a:t>df</a:t>
            </a:r>
            <a:r>
              <a:rPr dirty="0">
                <a:solidFill>
                  <a:srgbClr val="FF0000"/>
                </a:solidFill>
              </a:rPr>
              <a:t>[</a:t>
            </a:r>
            <a:r>
              <a:rPr lang="en-US" dirty="0">
                <a:solidFill>
                  <a:srgbClr val="FF0000"/>
                </a:solidFill>
              </a:rPr>
              <a:t>[</a:t>
            </a:r>
            <a:r>
              <a:rPr dirty="0">
                <a:solidFill>
                  <a:srgbClr val="FF0000"/>
                </a:solidFill>
              </a:rPr>
              <a:t>'</a:t>
            </a:r>
            <a:r>
              <a:rPr dirty="0" err="1">
                <a:solidFill>
                  <a:srgbClr val="FF0000"/>
                </a:solidFill>
              </a:rPr>
              <a:t>がく片の長さ</a:t>
            </a:r>
            <a:r>
              <a:rPr dirty="0">
                <a:solidFill>
                  <a:srgbClr val="FF0000"/>
                </a:solidFill>
              </a:rPr>
              <a:t>']</a:t>
            </a:r>
            <a:r>
              <a:rPr lang="en-US" dirty="0">
                <a:solidFill>
                  <a:srgbClr val="FF0000"/>
                </a:solidFill>
              </a:rPr>
              <a:t>]</a:t>
            </a:r>
            <a:endParaRPr dirty="0">
              <a:solidFill>
                <a:srgbClr val="FF0000"/>
              </a:solidFill>
            </a:endParaRPr>
          </a:p>
          <a:p>
            <a:pPr algn="l">
              <a:defRPr sz="3200"/>
            </a:pPr>
            <a:r>
              <a:rPr dirty="0">
                <a:solidFill>
                  <a:srgbClr val="FF0000"/>
                </a:solidFill>
              </a:rPr>
              <a:t>y = df[‘</a:t>
            </a:r>
            <a:r>
              <a:rPr dirty="0" err="1">
                <a:solidFill>
                  <a:srgbClr val="FF0000"/>
                </a:solidFill>
              </a:rPr>
              <a:t>アヤメの種類</a:t>
            </a:r>
            <a:r>
              <a:rPr dirty="0">
                <a:solidFill>
                  <a:srgbClr val="FF0000"/>
                </a:solidFill>
              </a:rPr>
              <a:t>_</a:t>
            </a:r>
            <a:r>
              <a:rPr lang="ja-JP" altLang="en-US" dirty="0">
                <a:solidFill>
                  <a:srgbClr val="FF0000"/>
                </a:solidFill>
              </a:rPr>
              <a:t>数字</a:t>
            </a:r>
            <a:r>
              <a:rPr dirty="0">
                <a:solidFill>
                  <a:srgbClr val="FF0000"/>
                </a:solidFill>
              </a:rPr>
              <a:t>’]</a:t>
            </a:r>
            <a:endParaRPr lang="en-US" dirty="0">
              <a:solidFill>
                <a:srgbClr val="FF0000"/>
              </a:solidFill>
            </a:endParaRPr>
          </a:p>
          <a:p>
            <a:pPr algn="l">
              <a:defRPr sz="3200"/>
            </a:pPr>
            <a:r>
              <a:rPr lang="en-US" dirty="0">
                <a:solidFill>
                  <a:srgbClr val="FF0000"/>
                </a:solidFill>
              </a:rPr>
              <a:t>print(x)</a:t>
            </a:r>
          </a:p>
          <a:p>
            <a:pPr algn="l">
              <a:defRPr sz="3200"/>
            </a:pPr>
            <a:r>
              <a:rPr lang="en-US" dirty="0">
                <a:solidFill>
                  <a:srgbClr val="FF0000"/>
                </a:solidFill>
              </a:rPr>
              <a:t>print(y)</a:t>
            </a:r>
          </a:p>
        </p:txBody>
      </p:sp>
      <p:sp>
        <p:nvSpPr>
          <p:cNvPr id="519" name="四角形"/>
          <p:cNvSpPr/>
          <p:nvPr/>
        </p:nvSpPr>
        <p:spPr>
          <a:xfrm>
            <a:off x="-1" y="-35887"/>
            <a:ext cx="24384001" cy="1416051"/>
          </a:xfrm>
          <a:prstGeom prst="rect">
            <a:avLst/>
          </a:prstGeom>
          <a:solidFill>
            <a:srgbClr val="00000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3" name="まず学習に用いる説明変数と目的変数を設定する">
            <a:extLst>
              <a:ext uri="{FF2B5EF4-FFF2-40B4-BE49-F238E27FC236}">
                <a16:creationId xmlns:a16="http://schemas.microsoft.com/office/drawing/2014/main" id="{274432D2-2368-4DB9-8BEC-48280F0D93D6}"/>
              </a:ext>
            </a:extLst>
          </p:cNvPr>
          <p:cNvSpPr txBox="1"/>
          <p:nvPr/>
        </p:nvSpPr>
        <p:spPr>
          <a:xfrm>
            <a:off x="5749999" y="1941363"/>
            <a:ext cx="14215430" cy="71814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000"/>
            </a:lvl1pPr>
          </a:lstStyle>
          <a:p>
            <a:r>
              <a:rPr lang="ja-JP" altLang="en-US" dirty="0"/>
              <a:t>説明変数</a:t>
            </a:r>
            <a:r>
              <a:rPr lang="en-US" altLang="ja-JP" dirty="0"/>
              <a:t>(</a:t>
            </a:r>
            <a:r>
              <a:rPr lang="ja-JP" altLang="en-US" dirty="0"/>
              <a:t>目的を知るために使用する変数</a:t>
            </a:r>
            <a:r>
              <a:rPr lang="en-US" altLang="ja-JP" dirty="0"/>
              <a:t>)</a:t>
            </a:r>
            <a:r>
              <a:rPr lang="ja-JP" altLang="en-US" dirty="0"/>
              <a:t>：がく片の長さ→ｘ</a:t>
            </a:r>
            <a:endParaRPr dirty="0"/>
          </a:p>
        </p:txBody>
      </p:sp>
      <p:sp>
        <p:nvSpPr>
          <p:cNvPr id="14" name="まず学習に用いる説明変数と目的変数を設定する">
            <a:extLst>
              <a:ext uri="{FF2B5EF4-FFF2-40B4-BE49-F238E27FC236}">
                <a16:creationId xmlns:a16="http://schemas.microsoft.com/office/drawing/2014/main" id="{8EBEA54A-EDA8-4269-B0FF-8F365FFDCB9A}"/>
              </a:ext>
            </a:extLst>
          </p:cNvPr>
          <p:cNvSpPr txBox="1"/>
          <p:nvPr/>
        </p:nvSpPr>
        <p:spPr>
          <a:xfrm>
            <a:off x="5184138" y="3004727"/>
            <a:ext cx="14781291" cy="71814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000"/>
            </a:lvl1pPr>
          </a:lstStyle>
          <a:p>
            <a:r>
              <a:rPr lang="ja-JP" altLang="en-US" dirty="0"/>
              <a:t>目的変数</a:t>
            </a:r>
            <a:r>
              <a:rPr lang="en-US" altLang="ja-JP" dirty="0"/>
              <a:t>(</a:t>
            </a:r>
            <a:r>
              <a:rPr lang="ja-JP" altLang="en-US" dirty="0"/>
              <a:t>目的</a:t>
            </a:r>
            <a:r>
              <a:rPr lang="en-US" altLang="ja-JP" dirty="0"/>
              <a:t>(</a:t>
            </a:r>
            <a:r>
              <a:rPr lang="ja-JP" altLang="en-US" dirty="0"/>
              <a:t>分類や予測</a:t>
            </a:r>
            <a:r>
              <a:rPr lang="en-US" altLang="ja-JP" dirty="0"/>
              <a:t>)</a:t>
            </a:r>
            <a:r>
              <a:rPr lang="ja-JP" altLang="en-US" dirty="0"/>
              <a:t>となる変数</a:t>
            </a:r>
            <a:r>
              <a:rPr lang="en-US" altLang="ja-JP" dirty="0"/>
              <a:t>)</a:t>
            </a:r>
            <a:r>
              <a:rPr lang="ja-JP" altLang="en-US" dirty="0"/>
              <a:t>：アヤメの種類</a:t>
            </a:r>
            <a:r>
              <a:rPr lang="en-US" altLang="ja-JP" dirty="0"/>
              <a:t>_</a:t>
            </a:r>
            <a:r>
              <a:rPr lang="ja-JP" altLang="en-US" dirty="0"/>
              <a:t>数字→ｙ</a:t>
            </a:r>
            <a:endParaRPr lang="en-US" altLang="ja-JP" dirty="0"/>
          </a:p>
        </p:txBody>
      </p:sp>
      <p:sp>
        <p:nvSpPr>
          <p:cNvPr id="15" name="6) ロジスティック回帰でアヤメを分類する">
            <a:extLst>
              <a:ext uri="{FF2B5EF4-FFF2-40B4-BE49-F238E27FC236}">
                <a16:creationId xmlns:a16="http://schemas.microsoft.com/office/drawing/2014/main" id="{5BDF3E5C-81F6-4F9B-8A30-91B761C40CC4}"/>
              </a:ext>
            </a:extLst>
          </p:cNvPr>
          <p:cNvSpPr txBox="1"/>
          <p:nvPr/>
        </p:nvSpPr>
        <p:spPr>
          <a:xfrm>
            <a:off x="5862009" y="300855"/>
            <a:ext cx="12194044" cy="7396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sz="4600">
                <a:solidFill>
                  <a:srgbClr val="FFFFFF"/>
                </a:solidFill>
              </a:defRPr>
            </a:lvl1pPr>
          </a:lstStyle>
          <a:p>
            <a:r>
              <a:rPr lang="ja-JP" altLang="en-US" dirty="0"/>
              <a:t>学習に用いる説明変数と目的変数を設定する</a:t>
            </a:r>
            <a:endParaRPr dirty="0"/>
          </a:p>
        </p:txBody>
      </p:sp>
      <p:sp>
        <p:nvSpPr>
          <p:cNvPr id="9" name="今回はxがsetosaのがく片の長さ、yがあやめの種類_数値なので…">
            <a:extLst>
              <a:ext uri="{FF2B5EF4-FFF2-40B4-BE49-F238E27FC236}">
                <a16:creationId xmlns:a16="http://schemas.microsoft.com/office/drawing/2014/main" id="{5F242310-85A0-4989-90AE-8386948C562E}"/>
              </a:ext>
            </a:extLst>
          </p:cNvPr>
          <p:cNvSpPr txBox="1"/>
          <p:nvPr/>
        </p:nvSpPr>
        <p:spPr>
          <a:xfrm>
            <a:off x="10522874" y="4656998"/>
            <a:ext cx="11387733" cy="193078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3800">
                <a:latin typeface="+mn-lt"/>
                <a:ea typeface="+mn-ea"/>
                <a:cs typeface="+mn-cs"/>
                <a:sym typeface="ヒラギノ角ゴ ProN W3"/>
              </a:defRPr>
            </a:pPr>
            <a:r>
              <a:rPr sz="4400" dirty="0"/>
              <a:t>x</a:t>
            </a:r>
            <a:r>
              <a:rPr lang="ja-JP" altLang="en-US" sz="4400" dirty="0"/>
              <a:t>に</a:t>
            </a:r>
            <a:r>
              <a:rPr lang="en-US" sz="4400" dirty="0"/>
              <a:t>"</a:t>
            </a:r>
            <a:r>
              <a:rPr sz="4400" dirty="0" err="1"/>
              <a:t>がく片の長さ</a:t>
            </a:r>
            <a:r>
              <a:rPr lang="en-US" sz="4400" dirty="0"/>
              <a:t>"</a:t>
            </a:r>
            <a:r>
              <a:rPr sz="4400" dirty="0"/>
              <a:t>、y</a:t>
            </a:r>
            <a:r>
              <a:rPr lang="ja-JP" altLang="en-US" sz="4400" dirty="0"/>
              <a:t>に</a:t>
            </a:r>
            <a:r>
              <a:rPr lang="en-US" sz="4400" dirty="0"/>
              <a:t>"</a:t>
            </a:r>
            <a:r>
              <a:rPr lang="ja-JP" altLang="en-US" sz="4400" dirty="0"/>
              <a:t>アヤメ</a:t>
            </a:r>
            <a:r>
              <a:rPr sz="4400" dirty="0" err="1"/>
              <a:t>の種類</a:t>
            </a:r>
            <a:r>
              <a:rPr sz="4400" dirty="0"/>
              <a:t>_</a:t>
            </a:r>
            <a:r>
              <a:rPr lang="ja-JP" altLang="en-US" sz="4400" dirty="0"/>
              <a:t>数字</a:t>
            </a:r>
            <a:r>
              <a:rPr lang="en-US" altLang="ja-JP" sz="4400" dirty="0"/>
              <a:t>”</a:t>
            </a:r>
          </a:p>
          <a:p>
            <a:pPr algn="l">
              <a:defRPr sz="3800">
                <a:latin typeface="+mn-lt"/>
                <a:ea typeface="+mn-ea"/>
                <a:cs typeface="+mn-cs"/>
                <a:sym typeface="ヒラギノ角ゴ ProN W3"/>
              </a:defRPr>
            </a:pPr>
            <a:r>
              <a:rPr lang="ja-JP" altLang="en-US" sz="4400" dirty="0"/>
              <a:t>の列の内容を代入</a:t>
            </a:r>
            <a:endParaRPr lang="en-US" altLang="ja-JP" sz="4400" dirty="0"/>
          </a:p>
          <a:p>
            <a:pPr algn="l">
              <a:defRPr sz="3800">
                <a:latin typeface="+mn-lt"/>
                <a:ea typeface="+mn-ea"/>
                <a:cs typeface="+mn-cs"/>
                <a:sym typeface="ヒラギノ角ゴ ProN W3"/>
              </a:defRPr>
            </a:pPr>
            <a:r>
              <a:rPr lang="en-US" altLang="ja-JP" sz="4400" dirty="0"/>
              <a:t>x</a:t>
            </a:r>
            <a:r>
              <a:rPr lang="ja-JP" altLang="en-US" sz="4400" dirty="0"/>
              <a:t>は</a:t>
            </a:r>
            <a:r>
              <a:rPr lang="en-US" altLang="ja-JP" sz="4400" dirty="0"/>
              <a:t>2</a:t>
            </a:r>
            <a:r>
              <a:rPr lang="ja-JP" altLang="en-US" sz="4400" dirty="0"/>
              <a:t>次元配列</a:t>
            </a:r>
            <a:r>
              <a:rPr lang="en-US" altLang="ja-JP" sz="4400" dirty="0"/>
              <a:t>(</a:t>
            </a:r>
            <a:r>
              <a:rPr lang="ja-JP" altLang="en-US" sz="4400" dirty="0"/>
              <a:t>線形回帰と同様</a:t>
            </a:r>
            <a:r>
              <a:rPr lang="en-US" altLang="ja-JP" sz="4400" dirty="0"/>
              <a:t>)</a:t>
            </a:r>
          </a:p>
        </p:txBody>
      </p:sp>
      <p:sp>
        <p:nvSpPr>
          <p:cNvPr id="2" name="スライド番号プレースホルダー 1">
            <a:extLst>
              <a:ext uri="{FF2B5EF4-FFF2-40B4-BE49-F238E27FC236}">
                <a16:creationId xmlns:a16="http://schemas.microsoft.com/office/drawing/2014/main" id="{8D415DDB-CE9C-3A57-8C83-638994A08737}"/>
              </a:ext>
            </a:extLst>
          </p:cNvPr>
          <p:cNvSpPr>
            <a:spLocks noGrp="1"/>
          </p:cNvSpPr>
          <p:nvPr>
            <p:ph type="sldNum" sz="quarter" idx="2"/>
          </p:nvPr>
        </p:nvSpPr>
        <p:spPr/>
        <p:txBody>
          <a:bodyPr/>
          <a:lstStyle/>
          <a:p>
            <a:fld id="{86CB4B4D-7CA3-9044-876B-883B54F8677D}" type="slidenum">
              <a:rPr lang="en-US" altLang="ja-JP" smtClean="0"/>
              <a:t>14</a:t>
            </a:fld>
            <a:endParaRPr lang="ja-JP" altLang="en-US"/>
          </a:p>
        </p:txBody>
      </p:sp>
    </p:spTree>
    <p:extLst>
      <p:ext uri="{BB962C8B-B14F-4D97-AF65-F5344CB8AC3E}">
        <p14:creationId xmlns:p14="http://schemas.microsoft.com/office/powerpoint/2010/main" val="1557478810"/>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9" name="四角形"/>
          <p:cNvSpPr/>
          <p:nvPr/>
        </p:nvSpPr>
        <p:spPr>
          <a:xfrm>
            <a:off x="-1" y="-35887"/>
            <a:ext cx="24384001" cy="1416051"/>
          </a:xfrm>
          <a:prstGeom prst="rect">
            <a:avLst/>
          </a:prstGeom>
          <a:solidFill>
            <a:srgbClr val="00000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3" name="まず学習に用いる説明変数と目的変数を設定する">
            <a:extLst>
              <a:ext uri="{FF2B5EF4-FFF2-40B4-BE49-F238E27FC236}">
                <a16:creationId xmlns:a16="http://schemas.microsoft.com/office/drawing/2014/main" id="{274432D2-2368-4DB9-8BEC-48280F0D93D6}"/>
              </a:ext>
            </a:extLst>
          </p:cNvPr>
          <p:cNvSpPr txBox="1"/>
          <p:nvPr/>
        </p:nvSpPr>
        <p:spPr>
          <a:xfrm>
            <a:off x="5749999" y="1953472"/>
            <a:ext cx="14215430" cy="71814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000"/>
            </a:lvl1pPr>
          </a:lstStyle>
          <a:p>
            <a:r>
              <a:rPr lang="ja-JP" altLang="en-US" dirty="0"/>
              <a:t>説明変数</a:t>
            </a:r>
            <a:r>
              <a:rPr lang="en-US" altLang="ja-JP" dirty="0"/>
              <a:t>(</a:t>
            </a:r>
            <a:r>
              <a:rPr lang="ja-JP" altLang="en-US" dirty="0"/>
              <a:t>目的を知るために使用する変数</a:t>
            </a:r>
            <a:r>
              <a:rPr lang="en-US" altLang="ja-JP" dirty="0"/>
              <a:t>)</a:t>
            </a:r>
            <a:r>
              <a:rPr lang="ja-JP" altLang="en-US" dirty="0"/>
              <a:t>：がく片の長さ→ｘ</a:t>
            </a:r>
            <a:endParaRPr dirty="0"/>
          </a:p>
        </p:txBody>
      </p:sp>
      <p:sp>
        <p:nvSpPr>
          <p:cNvPr id="14" name="まず学習に用いる説明変数と目的変数を設定する">
            <a:extLst>
              <a:ext uri="{FF2B5EF4-FFF2-40B4-BE49-F238E27FC236}">
                <a16:creationId xmlns:a16="http://schemas.microsoft.com/office/drawing/2014/main" id="{8EBEA54A-EDA8-4269-B0FF-8F365FFDCB9A}"/>
              </a:ext>
            </a:extLst>
          </p:cNvPr>
          <p:cNvSpPr txBox="1"/>
          <p:nvPr/>
        </p:nvSpPr>
        <p:spPr>
          <a:xfrm>
            <a:off x="5184138" y="3004727"/>
            <a:ext cx="14781291" cy="71814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000"/>
            </a:lvl1pPr>
          </a:lstStyle>
          <a:p>
            <a:r>
              <a:rPr lang="ja-JP" altLang="en-US" dirty="0"/>
              <a:t>目的変数</a:t>
            </a:r>
            <a:r>
              <a:rPr lang="en-US" altLang="ja-JP" dirty="0"/>
              <a:t>(</a:t>
            </a:r>
            <a:r>
              <a:rPr lang="ja-JP" altLang="en-US" dirty="0"/>
              <a:t>目的</a:t>
            </a:r>
            <a:r>
              <a:rPr lang="en-US" altLang="ja-JP" dirty="0"/>
              <a:t>(</a:t>
            </a:r>
            <a:r>
              <a:rPr lang="ja-JP" altLang="en-US" dirty="0"/>
              <a:t>分類や予測</a:t>
            </a:r>
            <a:r>
              <a:rPr lang="en-US" altLang="ja-JP" dirty="0"/>
              <a:t>)</a:t>
            </a:r>
            <a:r>
              <a:rPr lang="ja-JP" altLang="en-US" dirty="0"/>
              <a:t>となる変数</a:t>
            </a:r>
            <a:r>
              <a:rPr lang="en-US" altLang="ja-JP" dirty="0"/>
              <a:t>)</a:t>
            </a:r>
            <a:r>
              <a:rPr lang="ja-JP" altLang="en-US" dirty="0"/>
              <a:t>：アヤメの種類</a:t>
            </a:r>
            <a:r>
              <a:rPr lang="en-US" altLang="ja-JP" dirty="0"/>
              <a:t>_</a:t>
            </a:r>
            <a:r>
              <a:rPr lang="ja-JP" altLang="en-US" dirty="0"/>
              <a:t>数字→ｙ</a:t>
            </a:r>
            <a:endParaRPr lang="en-US" altLang="ja-JP" dirty="0"/>
          </a:p>
        </p:txBody>
      </p:sp>
      <p:sp>
        <p:nvSpPr>
          <p:cNvPr id="15" name="6) ロジスティック回帰でアヤメを分類する">
            <a:extLst>
              <a:ext uri="{FF2B5EF4-FFF2-40B4-BE49-F238E27FC236}">
                <a16:creationId xmlns:a16="http://schemas.microsoft.com/office/drawing/2014/main" id="{5BDF3E5C-81F6-4F9B-8A30-91B761C40CC4}"/>
              </a:ext>
            </a:extLst>
          </p:cNvPr>
          <p:cNvSpPr txBox="1"/>
          <p:nvPr/>
        </p:nvSpPr>
        <p:spPr>
          <a:xfrm>
            <a:off x="5862009" y="302293"/>
            <a:ext cx="12194044" cy="7396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sz="4600">
                <a:solidFill>
                  <a:srgbClr val="FFFFFF"/>
                </a:solidFill>
              </a:defRPr>
            </a:lvl1pPr>
          </a:lstStyle>
          <a:p>
            <a:r>
              <a:rPr lang="ja-JP" altLang="en-US" dirty="0"/>
              <a:t>学習に用いる説明変数と目的変数を設定する</a:t>
            </a:r>
            <a:endParaRPr dirty="0"/>
          </a:p>
        </p:txBody>
      </p:sp>
      <p:sp>
        <p:nvSpPr>
          <p:cNvPr id="2" name="スライド番号プレースホルダー 1">
            <a:extLst>
              <a:ext uri="{FF2B5EF4-FFF2-40B4-BE49-F238E27FC236}">
                <a16:creationId xmlns:a16="http://schemas.microsoft.com/office/drawing/2014/main" id="{9596887F-EF59-04FA-44C1-F667A50FD939}"/>
              </a:ext>
            </a:extLst>
          </p:cNvPr>
          <p:cNvSpPr>
            <a:spLocks noGrp="1"/>
          </p:cNvSpPr>
          <p:nvPr>
            <p:ph type="sldNum" sz="quarter" idx="2"/>
          </p:nvPr>
        </p:nvSpPr>
        <p:spPr/>
        <p:txBody>
          <a:bodyPr/>
          <a:lstStyle/>
          <a:p>
            <a:fld id="{86CB4B4D-7CA3-9044-876B-883B54F8677D}" type="slidenum">
              <a:rPr lang="en-US" altLang="ja-JP" smtClean="0"/>
              <a:t>15</a:t>
            </a:fld>
            <a:endParaRPr lang="ja-JP" altLang="en-US"/>
          </a:p>
        </p:txBody>
      </p:sp>
      <p:pic>
        <p:nvPicPr>
          <p:cNvPr id="4" name="図 3">
            <a:extLst>
              <a:ext uri="{FF2B5EF4-FFF2-40B4-BE49-F238E27FC236}">
                <a16:creationId xmlns:a16="http://schemas.microsoft.com/office/drawing/2014/main" id="{A7F0ED68-BFF2-AE96-DB8B-04D757E935F8}"/>
              </a:ext>
            </a:extLst>
          </p:cNvPr>
          <p:cNvPicPr>
            <a:picLocks noChangeAspect="1"/>
          </p:cNvPicPr>
          <p:nvPr/>
        </p:nvPicPr>
        <p:blipFill>
          <a:blip r:embed="rId2"/>
          <a:stretch>
            <a:fillRect/>
          </a:stretch>
        </p:blipFill>
        <p:spPr>
          <a:xfrm>
            <a:off x="12574783" y="7722365"/>
            <a:ext cx="8709591" cy="5264621"/>
          </a:xfrm>
          <a:prstGeom prst="rect">
            <a:avLst/>
          </a:prstGeom>
        </p:spPr>
      </p:pic>
      <p:pic>
        <p:nvPicPr>
          <p:cNvPr id="6" name="図 5">
            <a:extLst>
              <a:ext uri="{FF2B5EF4-FFF2-40B4-BE49-F238E27FC236}">
                <a16:creationId xmlns:a16="http://schemas.microsoft.com/office/drawing/2014/main" id="{8947F52B-3149-DCA2-ECDE-FF55AC09C0D6}"/>
              </a:ext>
            </a:extLst>
          </p:cNvPr>
          <p:cNvPicPr>
            <a:picLocks noChangeAspect="1"/>
          </p:cNvPicPr>
          <p:nvPr/>
        </p:nvPicPr>
        <p:blipFill>
          <a:blip r:embed="rId3"/>
          <a:stretch>
            <a:fillRect/>
          </a:stretch>
        </p:blipFill>
        <p:spPr>
          <a:xfrm>
            <a:off x="3587940" y="7710146"/>
            <a:ext cx="5109236" cy="5370854"/>
          </a:xfrm>
          <a:prstGeom prst="rect">
            <a:avLst/>
          </a:prstGeom>
        </p:spPr>
      </p:pic>
      <p:sp>
        <p:nvSpPr>
          <p:cNvPr id="7" name="今回はxがsetosaのがく片の長さ、yがあやめの種類_数値なので…">
            <a:extLst>
              <a:ext uri="{FF2B5EF4-FFF2-40B4-BE49-F238E27FC236}">
                <a16:creationId xmlns:a16="http://schemas.microsoft.com/office/drawing/2014/main" id="{28912A07-4C99-9F7B-FD67-7443DE988780}"/>
              </a:ext>
            </a:extLst>
          </p:cNvPr>
          <p:cNvSpPr txBox="1"/>
          <p:nvPr/>
        </p:nvSpPr>
        <p:spPr>
          <a:xfrm>
            <a:off x="10522874" y="4656998"/>
            <a:ext cx="11387733" cy="193078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3800">
                <a:latin typeface="+mn-lt"/>
                <a:ea typeface="+mn-ea"/>
                <a:cs typeface="+mn-cs"/>
                <a:sym typeface="ヒラギノ角ゴ ProN W3"/>
              </a:defRPr>
            </a:pPr>
            <a:r>
              <a:rPr sz="4400" dirty="0"/>
              <a:t>x</a:t>
            </a:r>
            <a:r>
              <a:rPr lang="ja-JP" altLang="en-US" sz="4400" dirty="0"/>
              <a:t>に</a:t>
            </a:r>
            <a:r>
              <a:rPr lang="en-US" sz="4400" dirty="0"/>
              <a:t>"</a:t>
            </a:r>
            <a:r>
              <a:rPr sz="4400" dirty="0" err="1"/>
              <a:t>がく片の長さ</a:t>
            </a:r>
            <a:r>
              <a:rPr lang="en-US" sz="4400" dirty="0"/>
              <a:t>"</a:t>
            </a:r>
            <a:r>
              <a:rPr sz="4400" dirty="0"/>
              <a:t>、y</a:t>
            </a:r>
            <a:r>
              <a:rPr lang="ja-JP" altLang="en-US" sz="4400" dirty="0"/>
              <a:t>に</a:t>
            </a:r>
            <a:r>
              <a:rPr lang="en-US" sz="4400" dirty="0"/>
              <a:t>"</a:t>
            </a:r>
            <a:r>
              <a:rPr lang="ja-JP" altLang="en-US" sz="4400" dirty="0"/>
              <a:t>アヤメ</a:t>
            </a:r>
            <a:r>
              <a:rPr sz="4400" dirty="0" err="1"/>
              <a:t>の種類</a:t>
            </a:r>
            <a:r>
              <a:rPr sz="4400" dirty="0"/>
              <a:t>_</a:t>
            </a:r>
            <a:r>
              <a:rPr lang="ja-JP" altLang="en-US" sz="4400" dirty="0"/>
              <a:t>数字</a:t>
            </a:r>
            <a:r>
              <a:rPr lang="en-US" altLang="ja-JP" sz="4400" dirty="0"/>
              <a:t>”</a:t>
            </a:r>
          </a:p>
          <a:p>
            <a:pPr algn="l">
              <a:defRPr sz="3800">
                <a:latin typeface="+mn-lt"/>
                <a:ea typeface="+mn-ea"/>
                <a:cs typeface="+mn-cs"/>
                <a:sym typeface="ヒラギノ角ゴ ProN W3"/>
              </a:defRPr>
            </a:pPr>
            <a:r>
              <a:rPr lang="ja-JP" altLang="en-US" sz="4400" dirty="0"/>
              <a:t>の列の内容を代入</a:t>
            </a:r>
            <a:endParaRPr lang="en-US" altLang="ja-JP" sz="4400" dirty="0"/>
          </a:p>
          <a:p>
            <a:pPr algn="l">
              <a:defRPr sz="3800">
                <a:latin typeface="+mn-lt"/>
                <a:ea typeface="+mn-ea"/>
                <a:cs typeface="+mn-cs"/>
                <a:sym typeface="ヒラギノ角ゴ ProN W3"/>
              </a:defRPr>
            </a:pPr>
            <a:r>
              <a:rPr lang="en-US" altLang="ja-JP" sz="4400" dirty="0"/>
              <a:t>x</a:t>
            </a:r>
            <a:r>
              <a:rPr lang="ja-JP" altLang="en-US" sz="4400" dirty="0"/>
              <a:t>は</a:t>
            </a:r>
            <a:r>
              <a:rPr lang="en-US" altLang="ja-JP" sz="4400" dirty="0"/>
              <a:t>2</a:t>
            </a:r>
            <a:r>
              <a:rPr lang="ja-JP" altLang="en-US" sz="4400" dirty="0"/>
              <a:t>次元配列</a:t>
            </a:r>
            <a:r>
              <a:rPr lang="en-US" altLang="ja-JP" sz="4400" dirty="0"/>
              <a:t>(</a:t>
            </a:r>
            <a:r>
              <a:rPr lang="ja-JP" altLang="en-US" sz="4400" dirty="0"/>
              <a:t>線形回帰と同様</a:t>
            </a:r>
            <a:r>
              <a:rPr lang="en-US" altLang="ja-JP" sz="4400" dirty="0"/>
              <a:t>)</a:t>
            </a:r>
          </a:p>
        </p:txBody>
      </p:sp>
      <p:sp>
        <p:nvSpPr>
          <p:cNvPr id="8" name="df = iris[0:100]…">
            <a:extLst>
              <a:ext uri="{FF2B5EF4-FFF2-40B4-BE49-F238E27FC236}">
                <a16:creationId xmlns:a16="http://schemas.microsoft.com/office/drawing/2014/main" id="{3DB939A5-F6CC-A0D4-F8AC-3C689E8CD655}"/>
              </a:ext>
            </a:extLst>
          </p:cNvPr>
          <p:cNvSpPr txBox="1"/>
          <p:nvPr/>
        </p:nvSpPr>
        <p:spPr>
          <a:xfrm>
            <a:off x="730194" y="4462050"/>
            <a:ext cx="8907888" cy="2761782"/>
          </a:xfrm>
          <a:prstGeom prst="rect">
            <a:avLst/>
          </a:prstGeom>
          <a:ln w="508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3200">
                <a:solidFill>
                  <a:schemeClr val="accent5">
                    <a:hueOff val="-82419"/>
                    <a:satOff val="-9513"/>
                    <a:lumOff val="-16343"/>
                  </a:schemeClr>
                </a:solidFill>
              </a:defRPr>
            </a:pPr>
            <a:r>
              <a:rPr lang="en-US" altLang="ja-JP" dirty="0"/>
              <a:t>from </a:t>
            </a:r>
            <a:r>
              <a:rPr lang="en-US" altLang="ja-JP" dirty="0" err="1"/>
              <a:t>sklearn.linear_model</a:t>
            </a:r>
            <a:r>
              <a:rPr lang="en-US" altLang="ja-JP" dirty="0"/>
              <a:t> import </a:t>
            </a:r>
            <a:r>
              <a:rPr lang="en-US" altLang="ja-JP" dirty="0" err="1"/>
              <a:t>LogisticRegression</a:t>
            </a:r>
            <a:endParaRPr lang="en-US" altLang="ja-JP" dirty="0"/>
          </a:p>
          <a:p>
            <a:pPr algn="l">
              <a:defRPr sz="3200">
                <a:solidFill>
                  <a:schemeClr val="accent5">
                    <a:hueOff val="-82419"/>
                    <a:satOff val="-9513"/>
                    <a:lumOff val="-16343"/>
                  </a:schemeClr>
                </a:solidFill>
              </a:defRPr>
            </a:pPr>
            <a:r>
              <a:rPr dirty="0" err="1">
                <a:solidFill>
                  <a:schemeClr val="tx1"/>
                </a:solidFill>
              </a:rPr>
              <a:t>df</a:t>
            </a:r>
            <a:r>
              <a:rPr dirty="0">
                <a:solidFill>
                  <a:schemeClr val="tx1"/>
                </a:solidFill>
              </a:rPr>
              <a:t> = iris[0:100]</a:t>
            </a:r>
          </a:p>
          <a:p>
            <a:pPr algn="l">
              <a:defRPr sz="3200"/>
            </a:pPr>
            <a:r>
              <a:rPr lang="en-US" dirty="0">
                <a:solidFill>
                  <a:srgbClr val="FF0000"/>
                </a:solidFill>
              </a:rPr>
              <a:t>x</a:t>
            </a:r>
            <a:r>
              <a:rPr dirty="0">
                <a:solidFill>
                  <a:srgbClr val="FF0000"/>
                </a:solidFill>
              </a:rPr>
              <a:t> = </a:t>
            </a:r>
            <a:r>
              <a:rPr dirty="0" err="1">
                <a:solidFill>
                  <a:srgbClr val="FF0000"/>
                </a:solidFill>
              </a:rPr>
              <a:t>df</a:t>
            </a:r>
            <a:r>
              <a:rPr dirty="0">
                <a:solidFill>
                  <a:srgbClr val="FF0000"/>
                </a:solidFill>
              </a:rPr>
              <a:t>[</a:t>
            </a:r>
            <a:r>
              <a:rPr lang="en-US" dirty="0">
                <a:solidFill>
                  <a:srgbClr val="FF0000"/>
                </a:solidFill>
              </a:rPr>
              <a:t>[</a:t>
            </a:r>
            <a:r>
              <a:rPr dirty="0">
                <a:solidFill>
                  <a:srgbClr val="FF0000"/>
                </a:solidFill>
              </a:rPr>
              <a:t>'</a:t>
            </a:r>
            <a:r>
              <a:rPr dirty="0" err="1">
                <a:solidFill>
                  <a:srgbClr val="FF0000"/>
                </a:solidFill>
              </a:rPr>
              <a:t>がく片の長さ</a:t>
            </a:r>
            <a:r>
              <a:rPr dirty="0">
                <a:solidFill>
                  <a:srgbClr val="FF0000"/>
                </a:solidFill>
              </a:rPr>
              <a:t>']</a:t>
            </a:r>
            <a:r>
              <a:rPr lang="en-US" dirty="0">
                <a:solidFill>
                  <a:srgbClr val="FF0000"/>
                </a:solidFill>
              </a:rPr>
              <a:t>]</a:t>
            </a:r>
            <a:endParaRPr dirty="0">
              <a:solidFill>
                <a:srgbClr val="FF0000"/>
              </a:solidFill>
            </a:endParaRPr>
          </a:p>
          <a:p>
            <a:pPr algn="l">
              <a:defRPr sz="3200"/>
            </a:pPr>
            <a:r>
              <a:rPr dirty="0">
                <a:solidFill>
                  <a:srgbClr val="FF0000"/>
                </a:solidFill>
              </a:rPr>
              <a:t>y = df[‘</a:t>
            </a:r>
            <a:r>
              <a:rPr dirty="0" err="1">
                <a:solidFill>
                  <a:srgbClr val="FF0000"/>
                </a:solidFill>
              </a:rPr>
              <a:t>アヤメの種類</a:t>
            </a:r>
            <a:r>
              <a:rPr dirty="0">
                <a:solidFill>
                  <a:srgbClr val="FF0000"/>
                </a:solidFill>
              </a:rPr>
              <a:t>_</a:t>
            </a:r>
            <a:r>
              <a:rPr lang="ja-JP" altLang="en-US" dirty="0">
                <a:solidFill>
                  <a:srgbClr val="FF0000"/>
                </a:solidFill>
              </a:rPr>
              <a:t>数字</a:t>
            </a:r>
            <a:r>
              <a:rPr dirty="0">
                <a:solidFill>
                  <a:srgbClr val="FF0000"/>
                </a:solidFill>
              </a:rPr>
              <a:t>’]</a:t>
            </a:r>
            <a:endParaRPr lang="en-US" dirty="0">
              <a:solidFill>
                <a:srgbClr val="FF0000"/>
              </a:solidFill>
            </a:endParaRPr>
          </a:p>
          <a:p>
            <a:pPr algn="l">
              <a:defRPr sz="3200"/>
            </a:pPr>
            <a:r>
              <a:rPr lang="en-US" dirty="0">
                <a:solidFill>
                  <a:srgbClr val="FF0000"/>
                </a:solidFill>
              </a:rPr>
              <a:t>print(x)</a:t>
            </a:r>
          </a:p>
          <a:p>
            <a:pPr algn="l">
              <a:defRPr sz="3200"/>
            </a:pPr>
            <a:r>
              <a:rPr lang="en-US" dirty="0">
                <a:solidFill>
                  <a:srgbClr val="FF0000"/>
                </a:solidFill>
              </a:rPr>
              <a:t>print(y)</a:t>
            </a:r>
          </a:p>
        </p:txBody>
      </p:sp>
    </p:spTree>
    <p:extLst>
      <p:ext uri="{BB962C8B-B14F-4D97-AF65-F5344CB8AC3E}">
        <p14:creationId xmlns:p14="http://schemas.microsoft.com/office/powerpoint/2010/main" val="484557075"/>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1" name="四角形"/>
          <p:cNvSpPr/>
          <p:nvPr/>
        </p:nvSpPr>
        <p:spPr>
          <a:xfrm>
            <a:off x="-1" y="-35887"/>
            <a:ext cx="24384001" cy="1416051"/>
          </a:xfrm>
          <a:prstGeom prst="rect">
            <a:avLst/>
          </a:prstGeom>
          <a:solidFill>
            <a:srgbClr val="00000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2" name="このxを２次元配列に変換する必要がある">
            <a:extLst>
              <a:ext uri="{FF2B5EF4-FFF2-40B4-BE49-F238E27FC236}">
                <a16:creationId xmlns:a16="http://schemas.microsoft.com/office/drawing/2014/main" id="{2FA6A98D-AAF8-48C9-BA75-FE84644D57FE}"/>
              </a:ext>
            </a:extLst>
          </p:cNvPr>
          <p:cNvSpPr txBox="1"/>
          <p:nvPr/>
        </p:nvSpPr>
        <p:spPr>
          <a:xfrm>
            <a:off x="4750505" y="2173372"/>
            <a:ext cx="13880403" cy="222163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sz="5100">
                <a:latin typeface="+mn-lt"/>
                <a:ea typeface="+mn-ea"/>
                <a:cs typeface="+mn-cs"/>
                <a:sym typeface="ヒラギノ角ゴ ProN W3"/>
              </a:defRPr>
            </a:lvl1pPr>
          </a:lstStyle>
          <a:p>
            <a:r>
              <a:rPr lang="en-US" altLang="ja-JP" dirty="0"/>
              <a:t>x(</a:t>
            </a:r>
            <a:r>
              <a:rPr lang="en-US" altLang="ja-JP" dirty="0" err="1"/>
              <a:t>DataFrame</a:t>
            </a:r>
            <a:r>
              <a:rPr lang="en-US" altLang="ja-JP" dirty="0"/>
              <a:t>)</a:t>
            </a:r>
            <a:r>
              <a:rPr lang="ja-JP" altLang="en-US" dirty="0"/>
              <a:t>と</a:t>
            </a:r>
            <a:r>
              <a:rPr lang="en-US" altLang="ja-JP" dirty="0"/>
              <a:t>y(Series)</a:t>
            </a:r>
            <a:r>
              <a:rPr lang="ja-JP" altLang="en-US" dirty="0"/>
              <a:t>を</a:t>
            </a:r>
            <a:r>
              <a:rPr lang="en-US" altLang="ja-JP" dirty="0" err="1"/>
              <a:t>numpy</a:t>
            </a:r>
            <a:r>
              <a:rPr lang="ja-JP" altLang="en-US" dirty="0"/>
              <a:t>配列に変換する </a:t>
            </a:r>
            <a:endParaRPr lang="en-US" altLang="ja-JP" dirty="0"/>
          </a:p>
          <a:p>
            <a:endParaRPr lang="en-US" altLang="ja-JP" dirty="0"/>
          </a:p>
          <a:p>
            <a:pPr algn="ctr"/>
            <a:r>
              <a:rPr lang="ja-JP" altLang="en-US" dirty="0"/>
              <a:t>変数名 </a:t>
            </a:r>
            <a:r>
              <a:rPr lang="en-US" altLang="ja-JP" dirty="0"/>
              <a:t>= </a:t>
            </a:r>
            <a:r>
              <a:rPr lang="ja-JP" altLang="en-US" dirty="0"/>
              <a:t>データフレーム</a:t>
            </a:r>
            <a:r>
              <a:rPr lang="en-US" altLang="ja-JP" dirty="0"/>
              <a:t>.</a:t>
            </a:r>
            <a:r>
              <a:rPr lang="en-US" altLang="ja-JP" dirty="0" err="1"/>
              <a:t>to_numpy</a:t>
            </a:r>
            <a:r>
              <a:rPr lang="en-US" altLang="ja-JP" dirty="0"/>
              <a:t>()</a:t>
            </a:r>
            <a:endParaRPr dirty="0"/>
          </a:p>
        </p:txBody>
      </p:sp>
      <p:sp>
        <p:nvSpPr>
          <p:cNvPr id="7" name="6) ロジスティック回帰でアヤメを分類する">
            <a:extLst>
              <a:ext uri="{FF2B5EF4-FFF2-40B4-BE49-F238E27FC236}">
                <a16:creationId xmlns:a16="http://schemas.microsoft.com/office/drawing/2014/main" id="{374EE235-7243-4839-AF6A-940B6FEA4F99}"/>
              </a:ext>
            </a:extLst>
          </p:cNvPr>
          <p:cNvSpPr txBox="1"/>
          <p:nvPr/>
        </p:nvSpPr>
        <p:spPr>
          <a:xfrm>
            <a:off x="5862009" y="302293"/>
            <a:ext cx="12194044" cy="7396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sz="4600">
                <a:solidFill>
                  <a:srgbClr val="FFFFFF"/>
                </a:solidFill>
              </a:defRPr>
            </a:lvl1pPr>
          </a:lstStyle>
          <a:p>
            <a:r>
              <a:rPr lang="ja-JP" altLang="en-US" dirty="0"/>
              <a:t>学習に用いる説明変数と目的変数を設定する</a:t>
            </a:r>
            <a:endParaRPr dirty="0"/>
          </a:p>
        </p:txBody>
      </p:sp>
      <p:sp>
        <p:nvSpPr>
          <p:cNvPr id="2" name="スライド番号プレースホルダー 1">
            <a:extLst>
              <a:ext uri="{FF2B5EF4-FFF2-40B4-BE49-F238E27FC236}">
                <a16:creationId xmlns:a16="http://schemas.microsoft.com/office/drawing/2014/main" id="{3C5FF0E1-5F7E-B0CA-98C8-0199BBF07E2A}"/>
              </a:ext>
            </a:extLst>
          </p:cNvPr>
          <p:cNvSpPr>
            <a:spLocks noGrp="1"/>
          </p:cNvSpPr>
          <p:nvPr>
            <p:ph type="sldNum" sz="quarter" idx="2"/>
          </p:nvPr>
        </p:nvSpPr>
        <p:spPr/>
        <p:txBody>
          <a:bodyPr/>
          <a:lstStyle/>
          <a:p>
            <a:fld id="{86CB4B4D-7CA3-9044-876B-883B54F8677D}" type="slidenum">
              <a:rPr lang="en-US" altLang="ja-JP" smtClean="0"/>
              <a:t>16</a:t>
            </a:fld>
            <a:endParaRPr lang="ja-JP" altLang="en-US"/>
          </a:p>
        </p:txBody>
      </p:sp>
      <p:sp>
        <p:nvSpPr>
          <p:cNvPr id="5" name="テキスト ボックス 4">
            <a:extLst>
              <a:ext uri="{FF2B5EF4-FFF2-40B4-BE49-F238E27FC236}">
                <a16:creationId xmlns:a16="http://schemas.microsoft.com/office/drawing/2014/main" id="{EBF56032-60CF-28E6-05C6-EE3EFCF730F7}"/>
              </a:ext>
            </a:extLst>
          </p:cNvPr>
          <p:cNvSpPr txBox="1"/>
          <p:nvPr/>
        </p:nvSpPr>
        <p:spPr>
          <a:xfrm>
            <a:off x="5370575" y="5436072"/>
            <a:ext cx="12194274" cy="14219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ja-JP" altLang="en-US" sz="4800" dirty="0"/>
              <a:t>x2 = x.to_numpy()</a:t>
            </a:r>
          </a:p>
          <a:p>
            <a:pPr algn="l"/>
            <a:r>
              <a:rPr lang="ja-JP" altLang="en-US" sz="4800" dirty="0"/>
              <a:t>y2 = y.to_numpy()</a:t>
            </a:r>
          </a:p>
        </p:txBody>
      </p:sp>
      <p:pic>
        <p:nvPicPr>
          <p:cNvPr id="8" name="図 7">
            <a:extLst>
              <a:ext uri="{FF2B5EF4-FFF2-40B4-BE49-F238E27FC236}">
                <a16:creationId xmlns:a16="http://schemas.microsoft.com/office/drawing/2014/main" id="{E8B95318-8FE6-FC3C-7537-8CFD803CC223}"/>
              </a:ext>
            </a:extLst>
          </p:cNvPr>
          <p:cNvPicPr>
            <a:picLocks noChangeAspect="1"/>
          </p:cNvPicPr>
          <p:nvPr/>
        </p:nvPicPr>
        <p:blipFill>
          <a:blip r:embed="rId2"/>
          <a:stretch>
            <a:fillRect/>
          </a:stretch>
        </p:blipFill>
        <p:spPr>
          <a:xfrm>
            <a:off x="4000338" y="7564401"/>
            <a:ext cx="15336930" cy="1609859"/>
          </a:xfrm>
          <a:prstGeom prst="rect">
            <a:avLst/>
          </a:prstGeom>
        </p:spPr>
      </p:pic>
    </p:spTree>
    <p:extLst>
      <p:ext uri="{BB962C8B-B14F-4D97-AF65-F5344CB8AC3E}">
        <p14:creationId xmlns:p14="http://schemas.microsoft.com/office/powerpoint/2010/main" val="4233601304"/>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1" name="四角形"/>
          <p:cNvSpPr/>
          <p:nvPr/>
        </p:nvSpPr>
        <p:spPr>
          <a:xfrm>
            <a:off x="-1" y="-35887"/>
            <a:ext cx="24384001" cy="1416051"/>
          </a:xfrm>
          <a:prstGeom prst="rect">
            <a:avLst/>
          </a:prstGeom>
          <a:solidFill>
            <a:srgbClr val="00000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2" name="このxを２次元配列に変換する必要がある">
            <a:extLst>
              <a:ext uri="{FF2B5EF4-FFF2-40B4-BE49-F238E27FC236}">
                <a16:creationId xmlns:a16="http://schemas.microsoft.com/office/drawing/2014/main" id="{2FA6A98D-AAF8-48C9-BA75-FE84644D57FE}"/>
              </a:ext>
            </a:extLst>
          </p:cNvPr>
          <p:cNvSpPr txBox="1"/>
          <p:nvPr/>
        </p:nvSpPr>
        <p:spPr>
          <a:xfrm>
            <a:off x="4750505" y="2173372"/>
            <a:ext cx="13880403" cy="222163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sz="5100">
                <a:latin typeface="+mn-lt"/>
                <a:ea typeface="+mn-ea"/>
                <a:cs typeface="+mn-cs"/>
                <a:sym typeface="ヒラギノ角ゴ ProN W3"/>
              </a:defRPr>
            </a:lvl1pPr>
          </a:lstStyle>
          <a:p>
            <a:r>
              <a:rPr lang="en-US" altLang="ja-JP" dirty="0"/>
              <a:t>x(</a:t>
            </a:r>
            <a:r>
              <a:rPr lang="en-US" altLang="ja-JP" dirty="0" err="1"/>
              <a:t>DataFrame</a:t>
            </a:r>
            <a:r>
              <a:rPr lang="en-US" altLang="ja-JP" dirty="0"/>
              <a:t>)</a:t>
            </a:r>
            <a:r>
              <a:rPr lang="ja-JP" altLang="en-US" dirty="0"/>
              <a:t>と</a:t>
            </a:r>
            <a:r>
              <a:rPr lang="en-US" altLang="ja-JP" dirty="0"/>
              <a:t>y(Series)</a:t>
            </a:r>
            <a:r>
              <a:rPr lang="ja-JP" altLang="en-US" dirty="0"/>
              <a:t>を</a:t>
            </a:r>
            <a:r>
              <a:rPr lang="en-US" altLang="ja-JP" dirty="0" err="1"/>
              <a:t>numpy</a:t>
            </a:r>
            <a:r>
              <a:rPr lang="ja-JP" altLang="en-US" dirty="0"/>
              <a:t>配列に変換する </a:t>
            </a:r>
            <a:endParaRPr lang="en-US" altLang="ja-JP" dirty="0"/>
          </a:p>
          <a:p>
            <a:endParaRPr lang="en-US" altLang="ja-JP" dirty="0"/>
          </a:p>
          <a:p>
            <a:pPr algn="ctr"/>
            <a:r>
              <a:rPr lang="ja-JP" altLang="en-US" dirty="0"/>
              <a:t>変数名 </a:t>
            </a:r>
            <a:r>
              <a:rPr lang="en-US" altLang="ja-JP" dirty="0"/>
              <a:t>= </a:t>
            </a:r>
            <a:r>
              <a:rPr lang="ja-JP" altLang="en-US" dirty="0"/>
              <a:t>データフレーム</a:t>
            </a:r>
            <a:r>
              <a:rPr lang="en-US" altLang="ja-JP" dirty="0"/>
              <a:t>.</a:t>
            </a:r>
            <a:r>
              <a:rPr lang="en-US" altLang="ja-JP" dirty="0" err="1"/>
              <a:t>to_numpy</a:t>
            </a:r>
            <a:r>
              <a:rPr lang="en-US" altLang="ja-JP" dirty="0"/>
              <a:t>()</a:t>
            </a:r>
            <a:endParaRPr dirty="0"/>
          </a:p>
        </p:txBody>
      </p:sp>
      <p:sp>
        <p:nvSpPr>
          <p:cNvPr id="7" name="6) ロジスティック回帰でアヤメを分類する">
            <a:extLst>
              <a:ext uri="{FF2B5EF4-FFF2-40B4-BE49-F238E27FC236}">
                <a16:creationId xmlns:a16="http://schemas.microsoft.com/office/drawing/2014/main" id="{374EE235-7243-4839-AF6A-940B6FEA4F99}"/>
              </a:ext>
            </a:extLst>
          </p:cNvPr>
          <p:cNvSpPr txBox="1"/>
          <p:nvPr/>
        </p:nvSpPr>
        <p:spPr>
          <a:xfrm>
            <a:off x="5862009" y="302293"/>
            <a:ext cx="12194044" cy="7396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sz="4600">
                <a:solidFill>
                  <a:srgbClr val="FFFFFF"/>
                </a:solidFill>
              </a:defRPr>
            </a:lvl1pPr>
          </a:lstStyle>
          <a:p>
            <a:r>
              <a:rPr lang="ja-JP" altLang="en-US" dirty="0"/>
              <a:t>学習に用いる説明変数と目的変数を設定する</a:t>
            </a:r>
            <a:endParaRPr dirty="0"/>
          </a:p>
        </p:txBody>
      </p:sp>
      <p:sp>
        <p:nvSpPr>
          <p:cNvPr id="2" name="スライド番号プレースホルダー 1">
            <a:extLst>
              <a:ext uri="{FF2B5EF4-FFF2-40B4-BE49-F238E27FC236}">
                <a16:creationId xmlns:a16="http://schemas.microsoft.com/office/drawing/2014/main" id="{3C5FF0E1-5F7E-B0CA-98C8-0199BBF07E2A}"/>
              </a:ext>
            </a:extLst>
          </p:cNvPr>
          <p:cNvSpPr>
            <a:spLocks noGrp="1"/>
          </p:cNvSpPr>
          <p:nvPr>
            <p:ph type="sldNum" sz="quarter" idx="2"/>
          </p:nvPr>
        </p:nvSpPr>
        <p:spPr/>
        <p:txBody>
          <a:bodyPr/>
          <a:lstStyle/>
          <a:p>
            <a:fld id="{86CB4B4D-7CA3-9044-876B-883B54F8677D}" type="slidenum">
              <a:rPr lang="en-US" altLang="ja-JP" smtClean="0"/>
              <a:t>17</a:t>
            </a:fld>
            <a:endParaRPr lang="ja-JP" altLang="en-US"/>
          </a:p>
        </p:txBody>
      </p:sp>
      <p:sp>
        <p:nvSpPr>
          <p:cNvPr id="5" name="テキスト ボックス 4">
            <a:extLst>
              <a:ext uri="{FF2B5EF4-FFF2-40B4-BE49-F238E27FC236}">
                <a16:creationId xmlns:a16="http://schemas.microsoft.com/office/drawing/2014/main" id="{EBF56032-60CF-28E6-05C6-EE3EFCF730F7}"/>
              </a:ext>
            </a:extLst>
          </p:cNvPr>
          <p:cNvSpPr txBox="1"/>
          <p:nvPr/>
        </p:nvSpPr>
        <p:spPr>
          <a:xfrm>
            <a:off x="5370575" y="5436072"/>
            <a:ext cx="12194274" cy="14219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ja-JP" altLang="en-US" sz="4800" dirty="0"/>
              <a:t>x2 = x.to_numpy()</a:t>
            </a:r>
          </a:p>
          <a:p>
            <a:pPr algn="l"/>
            <a:r>
              <a:rPr lang="ja-JP" altLang="en-US" sz="4800" dirty="0"/>
              <a:t>y2 = y.to_numpy()</a:t>
            </a:r>
          </a:p>
        </p:txBody>
      </p:sp>
      <p:pic>
        <p:nvPicPr>
          <p:cNvPr id="8" name="図 7">
            <a:extLst>
              <a:ext uri="{FF2B5EF4-FFF2-40B4-BE49-F238E27FC236}">
                <a16:creationId xmlns:a16="http://schemas.microsoft.com/office/drawing/2014/main" id="{E8B95318-8FE6-FC3C-7537-8CFD803CC223}"/>
              </a:ext>
            </a:extLst>
          </p:cNvPr>
          <p:cNvPicPr>
            <a:picLocks noChangeAspect="1"/>
          </p:cNvPicPr>
          <p:nvPr/>
        </p:nvPicPr>
        <p:blipFill>
          <a:blip r:embed="rId2"/>
          <a:stretch>
            <a:fillRect/>
          </a:stretch>
        </p:blipFill>
        <p:spPr>
          <a:xfrm>
            <a:off x="4000338" y="7564401"/>
            <a:ext cx="15336930" cy="1609859"/>
          </a:xfrm>
          <a:prstGeom prst="rect">
            <a:avLst/>
          </a:prstGeom>
        </p:spPr>
      </p:pic>
      <p:sp>
        <p:nvSpPr>
          <p:cNvPr id="3" name="矢印: 下 2">
            <a:extLst>
              <a:ext uri="{FF2B5EF4-FFF2-40B4-BE49-F238E27FC236}">
                <a16:creationId xmlns:a16="http://schemas.microsoft.com/office/drawing/2014/main" id="{4D63DB88-4CDD-E51F-B3EA-57E026D7B9DA}"/>
              </a:ext>
            </a:extLst>
          </p:cNvPr>
          <p:cNvSpPr/>
          <p:nvPr/>
        </p:nvSpPr>
        <p:spPr>
          <a:xfrm>
            <a:off x="11334095" y="9504035"/>
            <a:ext cx="1078174" cy="1080401"/>
          </a:xfrm>
          <a:prstGeom prst="downArrow">
            <a:avLst/>
          </a:prstGeom>
          <a:solidFill>
            <a:srgbClr val="00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pic>
        <p:nvPicPr>
          <p:cNvPr id="6" name="図 5">
            <a:extLst>
              <a:ext uri="{FF2B5EF4-FFF2-40B4-BE49-F238E27FC236}">
                <a16:creationId xmlns:a16="http://schemas.microsoft.com/office/drawing/2014/main" id="{568F17C8-39D9-D3DA-7D52-D5532198A317}"/>
              </a:ext>
            </a:extLst>
          </p:cNvPr>
          <p:cNvPicPr>
            <a:picLocks noChangeAspect="1"/>
          </p:cNvPicPr>
          <p:nvPr/>
        </p:nvPicPr>
        <p:blipFill rotWithShape="1">
          <a:blip r:embed="rId3"/>
          <a:srcRect b="66707"/>
          <a:stretch/>
        </p:blipFill>
        <p:spPr>
          <a:xfrm>
            <a:off x="4000338" y="11266349"/>
            <a:ext cx="11667292" cy="811919"/>
          </a:xfrm>
          <a:prstGeom prst="rect">
            <a:avLst/>
          </a:prstGeom>
        </p:spPr>
      </p:pic>
      <p:pic>
        <p:nvPicPr>
          <p:cNvPr id="10" name="図 9">
            <a:extLst>
              <a:ext uri="{FF2B5EF4-FFF2-40B4-BE49-F238E27FC236}">
                <a16:creationId xmlns:a16="http://schemas.microsoft.com/office/drawing/2014/main" id="{B77DF84D-2600-9BA6-57B6-7BA8238A1BF5}"/>
              </a:ext>
            </a:extLst>
          </p:cNvPr>
          <p:cNvPicPr>
            <a:picLocks noChangeAspect="1"/>
          </p:cNvPicPr>
          <p:nvPr/>
        </p:nvPicPr>
        <p:blipFill rotWithShape="1">
          <a:blip r:embed="rId3"/>
          <a:srcRect t="66707"/>
          <a:stretch/>
        </p:blipFill>
        <p:spPr>
          <a:xfrm>
            <a:off x="4000338" y="12078268"/>
            <a:ext cx="11667292" cy="811919"/>
          </a:xfrm>
          <a:prstGeom prst="rect">
            <a:avLst/>
          </a:prstGeom>
        </p:spPr>
      </p:pic>
      <p:sp>
        <p:nvSpPr>
          <p:cNvPr id="11" name="テキスト ボックス 10">
            <a:extLst>
              <a:ext uri="{FF2B5EF4-FFF2-40B4-BE49-F238E27FC236}">
                <a16:creationId xmlns:a16="http://schemas.microsoft.com/office/drawing/2014/main" id="{0D448DEC-79C4-8C82-4558-F24579EB6760}"/>
              </a:ext>
            </a:extLst>
          </p:cNvPr>
          <p:cNvSpPr txBox="1"/>
          <p:nvPr/>
        </p:nvSpPr>
        <p:spPr>
          <a:xfrm>
            <a:off x="16151629" y="10928019"/>
            <a:ext cx="7454132" cy="23083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ja-JP" altLang="en-US" sz="4000" dirty="0"/>
              <a:t>データフレームでも学習出来ますが予測の際に警告が出ないようにするために変換してます</a:t>
            </a:r>
            <a:endParaRPr lang="en-US" altLang="ja-JP" sz="4000" dirty="0"/>
          </a:p>
          <a:p>
            <a:pPr algn="l"/>
            <a:endParaRPr lang="ja-JP" altLang="en-US" sz="4000" dirty="0"/>
          </a:p>
        </p:txBody>
      </p:sp>
    </p:spTree>
    <p:extLst>
      <p:ext uri="{BB962C8B-B14F-4D97-AF65-F5344CB8AC3E}">
        <p14:creationId xmlns:p14="http://schemas.microsoft.com/office/powerpoint/2010/main" val="1205513415"/>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lf = LogisticRegression()…">
            <a:extLst>
              <a:ext uri="{FF2B5EF4-FFF2-40B4-BE49-F238E27FC236}">
                <a16:creationId xmlns:a16="http://schemas.microsoft.com/office/drawing/2014/main" id="{52D4D369-112E-4B84-B944-358BE518CC89}"/>
              </a:ext>
            </a:extLst>
          </p:cNvPr>
          <p:cNvSpPr txBox="1"/>
          <p:nvPr/>
        </p:nvSpPr>
        <p:spPr>
          <a:xfrm>
            <a:off x="7719888" y="4604562"/>
            <a:ext cx="8478283" cy="4506875"/>
          </a:xfrm>
          <a:prstGeom prst="rect">
            <a:avLst/>
          </a:prstGeom>
          <a:ln w="12700">
            <a:solidFill>
              <a:schemeClr val="tx1"/>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800">
                <a:solidFill>
                  <a:schemeClr val="accent5">
                    <a:hueOff val="-82419"/>
                    <a:satOff val="-9513"/>
                    <a:lumOff val="-16343"/>
                  </a:schemeClr>
                </a:solidFill>
              </a:defRPr>
            </a:pPr>
            <a:r>
              <a:rPr lang="en-US" sz="5400" dirty="0"/>
              <a:t>model2</a:t>
            </a:r>
            <a:r>
              <a:rPr sz="5400" dirty="0"/>
              <a:t> = </a:t>
            </a:r>
            <a:r>
              <a:rPr sz="5400" dirty="0" err="1"/>
              <a:t>LogisticRegression</a:t>
            </a:r>
            <a:r>
              <a:rPr sz="5400" dirty="0"/>
              <a:t>()</a:t>
            </a:r>
          </a:p>
          <a:p>
            <a:pPr algn="l">
              <a:defRPr sz="4800">
                <a:solidFill>
                  <a:schemeClr val="accent5">
                    <a:hueOff val="-82419"/>
                    <a:satOff val="-9513"/>
                    <a:lumOff val="-16343"/>
                  </a:schemeClr>
                </a:solidFill>
              </a:defRPr>
            </a:pPr>
            <a:r>
              <a:rPr lang="en-US" sz="5400" dirty="0"/>
              <a:t>model2</a:t>
            </a:r>
            <a:r>
              <a:rPr sz="5400" dirty="0"/>
              <a:t>.fit(</a:t>
            </a:r>
            <a:r>
              <a:rPr lang="en-US" sz="5400" dirty="0"/>
              <a:t>x2</a:t>
            </a:r>
            <a:r>
              <a:rPr sz="5400" dirty="0"/>
              <a:t>, y</a:t>
            </a:r>
            <a:r>
              <a:rPr lang="en-US" sz="5400" dirty="0"/>
              <a:t>2</a:t>
            </a:r>
            <a:r>
              <a:rPr sz="5400" dirty="0"/>
              <a:t>)</a:t>
            </a:r>
            <a:endParaRPr lang="en-US" sz="5400" dirty="0"/>
          </a:p>
          <a:p>
            <a:pPr algn="l">
              <a:defRPr sz="4800">
                <a:solidFill>
                  <a:schemeClr val="accent5">
                    <a:hueOff val="-82419"/>
                    <a:satOff val="-9513"/>
                    <a:lumOff val="-16343"/>
                  </a:schemeClr>
                </a:solidFill>
              </a:defRPr>
            </a:pPr>
            <a:endParaRPr lang="en-US" sz="5400" dirty="0"/>
          </a:p>
          <a:p>
            <a:pPr algn="l">
              <a:defRPr sz="2500">
                <a:solidFill>
                  <a:schemeClr val="accent5">
                    <a:hueOff val="-82419"/>
                    <a:satOff val="-9513"/>
                    <a:lumOff val="-16343"/>
                  </a:schemeClr>
                </a:solidFill>
              </a:defRPr>
            </a:pPr>
            <a:r>
              <a:rPr lang="fr-FR" altLang="ja-JP" sz="5400" dirty="0"/>
              <a:t>print(model2.coef_)</a:t>
            </a:r>
          </a:p>
          <a:p>
            <a:pPr algn="l">
              <a:defRPr sz="2500">
                <a:solidFill>
                  <a:schemeClr val="accent5">
                    <a:hueOff val="-82419"/>
                    <a:satOff val="-9513"/>
                    <a:lumOff val="-16343"/>
                  </a:schemeClr>
                </a:solidFill>
              </a:defRPr>
            </a:pPr>
            <a:r>
              <a:rPr lang="fr-FR" altLang="ja-JP" sz="5400" dirty="0"/>
              <a:t>print(model2.intercept_)</a:t>
            </a:r>
          </a:p>
          <a:p>
            <a:pPr algn="l">
              <a:defRPr sz="4800">
                <a:solidFill>
                  <a:schemeClr val="accent5">
                    <a:hueOff val="-82419"/>
                    <a:satOff val="-9513"/>
                    <a:lumOff val="-16343"/>
                  </a:schemeClr>
                </a:solidFill>
              </a:defRPr>
            </a:pPr>
            <a:endParaRPr dirty="0"/>
          </a:p>
        </p:txBody>
      </p:sp>
      <p:sp>
        <p:nvSpPr>
          <p:cNvPr id="3" name="四角形">
            <a:extLst>
              <a:ext uri="{FF2B5EF4-FFF2-40B4-BE49-F238E27FC236}">
                <a16:creationId xmlns:a16="http://schemas.microsoft.com/office/drawing/2014/main" id="{4DFD30EE-C189-42C7-97E4-AD26DC67118A}"/>
              </a:ext>
            </a:extLst>
          </p:cNvPr>
          <p:cNvSpPr/>
          <p:nvPr/>
        </p:nvSpPr>
        <p:spPr>
          <a:xfrm>
            <a:off x="-1" y="-35887"/>
            <a:ext cx="24384001" cy="1416051"/>
          </a:xfrm>
          <a:prstGeom prst="rect">
            <a:avLst/>
          </a:prstGeom>
          <a:solidFill>
            <a:srgbClr val="00000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4" name="6) ヒオウギアヤメのがく片の長さとがく片の幅で線形回帰">
            <a:extLst>
              <a:ext uri="{FF2B5EF4-FFF2-40B4-BE49-F238E27FC236}">
                <a16:creationId xmlns:a16="http://schemas.microsoft.com/office/drawing/2014/main" id="{7F4A941E-E28B-4846-85AF-0FD6CCBDB02D}"/>
              </a:ext>
            </a:extLst>
          </p:cNvPr>
          <p:cNvSpPr txBox="1"/>
          <p:nvPr/>
        </p:nvSpPr>
        <p:spPr>
          <a:xfrm>
            <a:off x="3206223" y="302293"/>
            <a:ext cx="18412092" cy="7396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sz="4600">
                <a:solidFill>
                  <a:srgbClr val="FFFFFF"/>
                </a:solidFill>
              </a:defRPr>
            </a:lvl1pPr>
          </a:lstStyle>
          <a:p>
            <a:r>
              <a:rPr dirty="0" err="1"/>
              <a:t>ヒオウギアヤメのがく片の長さとがく片の幅で</a:t>
            </a:r>
            <a:r>
              <a:rPr lang="ja-JP" altLang="en-US" dirty="0"/>
              <a:t>ロジスティック</a:t>
            </a:r>
            <a:r>
              <a:rPr dirty="0" err="1"/>
              <a:t>回帰</a:t>
            </a:r>
            <a:endParaRPr dirty="0"/>
          </a:p>
        </p:txBody>
      </p:sp>
      <p:sp>
        <p:nvSpPr>
          <p:cNvPr id="5" name="次の２行も実行してみよう">
            <a:extLst>
              <a:ext uri="{FF2B5EF4-FFF2-40B4-BE49-F238E27FC236}">
                <a16:creationId xmlns:a16="http://schemas.microsoft.com/office/drawing/2014/main" id="{6A108BDF-8796-4599-B85F-72321E5B9DCA}"/>
              </a:ext>
            </a:extLst>
          </p:cNvPr>
          <p:cNvSpPr txBox="1"/>
          <p:nvPr/>
        </p:nvSpPr>
        <p:spPr>
          <a:xfrm>
            <a:off x="8894089" y="2005235"/>
            <a:ext cx="6129883" cy="7535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sz="4700">
                <a:latin typeface="+mn-lt"/>
                <a:ea typeface="+mn-ea"/>
                <a:cs typeface="+mn-cs"/>
                <a:sym typeface="ヒラギノ角ゴ ProN W3"/>
              </a:defRPr>
            </a:lvl1pPr>
          </a:lstStyle>
          <a:p>
            <a:r>
              <a:rPr lang="ja-JP" altLang="en-US" dirty="0"/>
              <a:t>学習は線形回帰と同様</a:t>
            </a:r>
            <a:endParaRPr dirty="0"/>
          </a:p>
        </p:txBody>
      </p:sp>
      <p:sp>
        <p:nvSpPr>
          <p:cNvPr id="6" name="スライド番号プレースホルダー 5">
            <a:extLst>
              <a:ext uri="{FF2B5EF4-FFF2-40B4-BE49-F238E27FC236}">
                <a16:creationId xmlns:a16="http://schemas.microsoft.com/office/drawing/2014/main" id="{B2DFB1B1-2785-60F9-3054-6F28FDE74B16}"/>
              </a:ext>
            </a:extLst>
          </p:cNvPr>
          <p:cNvSpPr>
            <a:spLocks noGrp="1"/>
          </p:cNvSpPr>
          <p:nvPr>
            <p:ph type="sldNum" sz="quarter" idx="2"/>
          </p:nvPr>
        </p:nvSpPr>
        <p:spPr/>
        <p:txBody>
          <a:bodyPr/>
          <a:lstStyle/>
          <a:p>
            <a:fld id="{86CB4B4D-7CA3-9044-876B-883B54F8677D}" type="slidenum">
              <a:rPr lang="en-US" altLang="ja-JP" smtClean="0"/>
              <a:t>18</a:t>
            </a:fld>
            <a:endParaRPr lang="ja-JP" altLang="en-US"/>
          </a:p>
        </p:txBody>
      </p:sp>
    </p:spTree>
    <p:extLst>
      <p:ext uri="{BB962C8B-B14F-4D97-AF65-F5344CB8AC3E}">
        <p14:creationId xmlns:p14="http://schemas.microsoft.com/office/powerpoint/2010/main" val="971725739"/>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 name="四角形"/>
          <p:cNvSpPr/>
          <p:nvPr/>
        </p:nvSpPr>
        <p:spPr>
          <a:xfrm>
            <a:off x="-1" y="-35887"/>
            <a:ext cx="24384001" cy="1416051"/>
          </a:xfrm>
          <a:prstGeom prst="rect">
            <a:avLst/>
          </a:prstGeom>
          <a:solidFill>
            <a:srgbClr val="00000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667" name="学習モデルを作ったのでpredictで予測する"/>
          <p:cNvSpPr txBox="1"/>
          <p:nvPr/>
        </p:nvSpPr>
        <p:spPr>
          <a:xfrm>
            <a:off x="6847787" y="1829947"/>
            <a:ext cx="10688423" cy="635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200"/>
            </a:lvl1pPr>
          </a:lstStyle>
          <a:p>
            <a:r>
              <a:rPr dirty="0" err="1"/>
              <a:t>学習モデルを作ったのでpredictで予測する</a:t>
            </a:r>
            <a:endParaRPr dirty="0"/>
          </a:p>
        </p:txBody>
      </p:sp>
      <p:sp>
        <p:nvSpPr>
          <p:cNvPr id="670" name="In"/>
          <p:cNvSpPr txBox="1"/>
          <p:nvPr/>
        </p:nvSpPr>
        <p:spPr>
          <a:xfrm>
            <a:off x="1179613" y="3778668"/>
            <a:ext cx="568224" cy="5778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700"/>
            </a:lvl1pPr>
          </a:lstStyle>
          <a:p>
            <a:r>
              <a:t>In</a:t>
            </a:r>
          </a:p>
        </p:txBody>
      </p:sp>
      <p:sp>
        <p:nvSpPr>
          <p:cNvPr id="671" name="Out"/>
          <p:cNvSpPr txBox="1"/>
          <p:nvPr/>
        </p:nvSpPr>
        <p:spPr>
          <a:xfrm>
            <a:off x="949597" y="8065283"/>
            <a:ext cx="1028256" cy="5778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700"/>
            </a:lvl1pPr>
          </a:lstStyle>
          <a:p>
            <a:r>
              <a:t>Out</a:t>
            </a:r>
          </a:p>
        </p:txBody>
      </p:sp>
      <p:sp>
        <p:nvSpPr>
          <p:cNvPr id="676" name="整数だが順にブルーフラッグ、ブルーフラッグ、ヒオウギアヤメと予測された"/>
          <p:cNvSpPr txBox="1"/>
          <p:nvPr/>
        </p:nvSpPr>
        <p:spPr>
          <a:xfrm>
            <a:off x="3111794" y="12276939"/>
            <a:ext cx="18160421" cy="74892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200"/>
            </a:lvl1pPr>
          </a:lstStyle>
          <a:p>
            <a:r>
              <a:rPr lang="ja-JP" altLang="en-US" dirty="0"/>
              <a:t>ヒオウギアヤメ</a:t>
            </a:r>
            <a:r>
              <a:rPr lang="en-US" altLang="ja-JP" dirty="0"/>
              <a:t>(=0)</a:t>
            </a:r>
            <a:r>
              <a:rPr dirty="0"/>
              <a:t>、</a:t>
            </a:r>
            <a:r>
              <a:rPr lang="ja-JP" altLang="en-US" dirty="0"/>
              <a:t>ヒオウギアヤメ</a:t>
            </a:r>
            <a:r>
              <a:rPr lang="en-US" altLang="ja-JP" dirty="0"/>
              <a:t>(=0)</a:t>
            </a:r>
            <a:r>
              <a:rPr dirty="0"/>
              <a:t>、</a:t>
            </a:r>
            <a:r>
              <a:rPr lang="ja-JP" altLang="en-US" dirty="0"/>
              <a:t>ブルーフラッグ</a:t>
            </a:r>
            <a:r>
              <a:rPr lang="en-US" altLang="ja-JP" dirty="0"/>
              <a:t>(=1)</a:t>
            </a:r>
            <a:r>
              <a:rPr dirty="0" err="1"/>
              <a:t>と予測された</a:t>
            </a:r>
            <a:endParaRPr dirty="0"/>
          </a:p>
        </p:txBody>
      </p:sp>
      <p:sp>
        <p:nvSpPr>
          <p:cNvPr id="14" name="ではがく片の長さが4.5, 5, 7,0の時のブルーフラッグの確率は？">
            <a:extLst>
              <a:ext uri="{FF2B5EF4-FFF2-40B4-BE49-F238E27FC236}">
                <a16:creationId xmlns:a16="http://schemas.microsoft.com/office/drawing/2014/main" id="{4452007F-F298-404A-BC42-CC6D9B16FB85}"/>
              </a:ext>
            </a:extLst>
          </p:cNvPr>
          <p:cNvSpPr txBox="1"/>
          <p:nvPr/>
        </p:nvSpPr>
        <p:spPr>
          <a:xfrm>
            <a:off x="6758620" y="2616040"/>
            <a:ext cx="10866757" cy="6842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200"/>
            </a:lvl1pPr>
          </a:lstStyle>
          <a:p>
            <a:r>
              <a:rPr dirty="0"/>
              <a:t>がく片の長さが4.5, 5, 7,0の時の</a:t>
            </a:r>
            <a:r>
              <a:rPr lang="ja-JP" altLang="en-US" dirty="0"/>
              <a:t>予測結果</a:t>
            </a:r>
            <a:r>
              <a:rPr dirty="0"/>
              <a:t>は？</a:t>
            </a:r>
          </a:p>
        </p:txBody>
      </p:sp>
      <p:sp>
        <p:nvSpPr>
          <p:cNvPr id="2" name="スライド番号プレースホルダー 1">
            <a:extLst>
              <a:ext uri="{FF2B5EF4-FFF2-40B4-BE49-F238E27FC236}">
                <a16:creationId xmlns:a16="http://schemas.microsoft.com/office/drawing/2014/main" id="{1E07BEB2-BA00-4A6B-4CF1-C4250AF2247D}"/>
              </a:ext>
            </a:extLst>
          </p:cNvPr>
          <p:cNvSpPr>
            <a:spLocks noGrp="1"/>
          </p:cNvSpPr>
          <p:nvPr>
            <p:ph type="sldNum" sz="quarter" idx="2"/>
          </p:nvPr>
        </p:nvSpPr>
        <p:spPr/>
        <p:txBody>
          <a:bodyPr/>
          <a:lstStyle/>
          <a:p>
            <a:fld id="{86CB4B4D-7CA3-9044-876B-883B54F8677D}" type="slidenum">
              <a:rPr lang="en-US" altLang="ja-JP" smtClean="0"/>
              <a:t>19</a:t>
            </a:fld>
            <a:endParaRPr lang="ja-JP" altLang="en-US"/>
          </a:p>
        </p:txBody>
      </p:sp>
      <p:sp>
        <p:nvSpPr>
          <p:cNvPr id="3" name="check = clf.predict.proba([[4.5]])…">
            <a:extLst>
              <a:ext uri="{FF2B5EF4-FFF2-40B4-BE49-F238E27FC236}">
                <a16:creationId xmlns:a16="http://schemas.microsoft.com/office/drawing/2014/main" id="{BFE390E1-D6D2-9948-7F9E-06AAE278E139}"/>
              </a:ext>
            </a:extLst>
          </p:cNvPr>
          <p:cNvSpPr txBox="1"/>
          <p:nvPr/>
        </p:nvSpPr>
        <p:spPr>
          <a:xfrm>
            <a:off x="2179706" y="3879964"/>
            <a:ext cx="10005944" cy="2761782"/>
          </a:xfrm>
          <a:prstGeom prst="rect">
            <a:avLst/>
          </a:prstGeom>
          <a:ln w="254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r>
              <a:rPr lang="en-US" sz="3200" dirty="0"/>
              <a:t>test4 = [[4.5],[5.0],[7.0]]</a:t>
            </a:r>
          </a:p>
          <a:p>
            <a:pPr algn="l"/>
            <a:r>
              <a:rPr lang="en-US" sz="3200" dirty="0"/>
              <a:t>result4 = model2.predict(test4)</a:t>
            </a:r>
          </a:p>
          <a:p>
            <a:pPr algn="l"/>
            <a:r>
              <a:rPr lang="en-US" sz="3200" dirty="0"/>
              <a:t>print(result4)</a:t>
            </a:r>
          </a:p>
          <a:p>
            <a:pPr algn="l"/>
            <a:r>
              <a:rPr lang="en-US" sz="3200" dirty="0"/>
              <a:t>print("</a:t>
            </a:r>
            <a:r>
              <a:rPr lang="ja-JP" altLang="en-US" sz="3200" dirty="0"/>
              <a:t>がく片の長さが</a:t>
            </a:r>
            <a:r>
              <a:rPr lang="en-US" altLang="ja-JP" sz="3200" dirty="0"/>
              <a:t>4.5</a:t>
            </a:r>
            <a:r>
              <a:rPr lang="ja-JP" altLang="en-US" sz="3200" dirty="0"/>
              <a:t>の時の予測結果は</a:t>
            </a:r>
            <a:r>
              <a:rPr lang="en-US" altLang="ja-JP" sz="3200" dirty="0"/>
              <a:t>:",</a:t>
            </a:r>
            <a:r>
              <a:rPr lang="en-US" sz="3200" dirty="0"/>
              <a:t>result4[0])</a:t>
            </a:r>
          </a:p>
          <a:p>
            <a:pPr algn="l"/>
            <a:r>
              <a:rPr lang="en-US" sz="3200" dirty="0"/>
              <a:t>print("</a:t>
            </a:r>
            <a:r>
              <a:rPr lang="ja-JP" altLang="en-US" sz="3200" dirty="0"/>
              <a:t>がく片の長さが</a:t>
            </a:r>
            <a:r>
              <a:rPr lang="en-US" altLang="ja-JP" sz="3200" dirty="0"/>
              <a:t>5.0</a:t>
            </a:r>
            <a:r>
              <a:rPr lang="ja-JP" altLang="en-US" sz="3200" dirty="0"/>
              <a:t>の時の予測結果は</a:t>
            </a:r>
            <a:r>
              <a:rPr lang="en-US" altLang="ja-JP" sz="3200" dirty="0"/>
              <a:t>:",</a:t>
            </a:r>
            <a:r>
              <a:rPr lang="en-US" sz="3200" dirty="0"/>
              <a:t>result4[1])</a:t>
            </a:r>
          </a:p>
          <a:p>
            <a:pPr algn="l"/>
            <a:r>
              <a:rPr lang="en-US" sz="3200" dirty="0"/>
              <a:t>print("</a:t>
            </a:r>
            <a:r>
              <a:rPr lang="ja-JP" altLang="en-US" sz="3200" dirty="0"/>
              <a:t>がく片の長さが</a:t>
            </a:r>
            <a:r>
              <a:rPr lang="en-US" altLang="ja-JP" sz="3200" dirty="0"/>
              <a:t>7.0</a:t>
            </a:r>
            <a:r>
              <a:rPr lang="ja-JP" altLang="en-US" sz="3200" dirty="0"/>
              <a:t>の時の予測結果は</a:t>
            </a:r>
            <a:r>
              <a:rPr lang="en-US" altLang="ja-JP" sz="3200" dirty="0"/>
              <a:t>:",</a:t>
            </a:r>
            <a:r>
              <a:rPr lang="en-US" sz="3200" dirty="0"/>
              <a:t>result4[2])</a:t>
            </a:r>
            <a:endParaRPr sz="3200" dirty="0"/>
          </a:p>
        </p:txBody>
      </p:sp>
      <p:sp>
        <p:nvSpPr>
          <p:cNvPr id="7" name="ロジスティック回帰分析">
            <a:extLst>
              <a:ext uri="{FF2B5EF4-FFF2-40B4-BE49-F238E27FC236}">
                <a16:creationId xmlns:a16="http://schemas.microsoft.com/office/drawing/2014/main" id="{FB2F7075-8C04-FBE6-19A5-D4AF78BB4307}"/>
              </a:ext>
            </a:extLst>
          </p:cNvPr>
          <p:cNvSpPr txBox="1"/>
          <p:nvPr/>
        </p:nvSpPr>
        <p:spPr>
          <a:xfrm>
            <a:off x="7631724" y="302293"/>
            <a:ext cx="8654613" cy="7396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sz="4600">
                <a:solidFill>
                  <a:srgbClr val="FFFFFF"/>
                </a:solidFill>
              </a:defRPr>
            </a:lvl1pPr>
          </a:lstStyle>
          <a:p>
            <a:pPr algn="ctr"/>
            <a:r>
              <a:rPr lang="ja-JP" altLang="en-US" dirty="0"/>
              <a:t>作った学習モデルで分類をする</a:t>
            </a:r>
            <a:endParaRPr dirty="0"/>
          </a:p>
        </p:txBody>
      </p:sp>
    </p:spTree>
    <p:extLst>
      <p:ext uri="{BB962C8B-B14F-4D97-AF65-F5344CB8AC3E}">
        <p14:creationId xmlns:p14="http://schemas.microsoft.com/office/powerpoint/2010/main" val="4255165856"/>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 name="四角形"/>
          <p:cNvSpPr/>
          <p:nvPr/>
        </p:nvSpPr>
        <p:spPr>
          <a:xfrm>
            <a:off x="-1" y="-35887"/>
            <a:ext cx="24384001" cy="1416051"/>
          </a:xfrm>
          <a:prstGeom prst="rect">
            <a:avLst/>
          </a:prstGeom>
          <a:solidFill>
            <a:srgbClr val="00000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269" name="線形回帰で88歳の歯周病の歯の本数を予測する"/>
          <p:cNvSpPr txBox="1"/>
          <p:nvPr/>
        </p:nvSpPr>
        <p:spPr>
          <a:xfrm>
            <a:off x="8958209" y="296226"/>
            <a:ext cx="6001643" cy="7396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sz="4600">
                <a:solidFill>
                  <a:srgbClr val="FFFFFF"/>
                </a:solidFill>
              </a:defRPr>
            </a:lvl1pPr>
          </a:lstStyle>
          <a:p>
            <a:r>
              <a:rPr lang="ja-JP" altLang="en-US" dirty="0"/>
              <a:t>前回の</a:t>
            </a:r>
            <a:r>
              <a:rPr dirty="0" err="1"/>
              <a:t>線形回帰</a:t>
            </a:r>
            <a:r>
              <a:rPr lang="ja-JP" altLang="en-US" dirty="0"/>
              <a:t>の復習</a:t>
            </a:r>
            <a:endParaRPr dirty="0"/>
          </a:p>
        </p:txBody>
      </p:sp>
      <p:sp>
        <p:nvSpPr>
          <p:cNvPr id="270" name="①学習モデルの選択(今回は線形回帰)…"/>
          <p:cNvSpPr txBox="1"/>
          <p:nvPr/>
        </p:nvSpPr>
        <p:spPr>
          <a:xfrm>
            <a:off x="4753720" y="3582157"/>
            <a:ext cx="15317097" cy="7581563"/>
          </a:xfrm>
          <a:prstGeom prst="rect">
            <a:avLst/>
          </a:prstGeom>
          <a:ln w="254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l">
              <a:defRPr sz="4500"/>
            </a:pPr>
            <a:r>
              <a:rPr dirty="0"/>
              <a:t>①</a:t>
            </a:r>
            <a:r>
              <a:rPr dirty="0" err="1"/>
              <a:t>学習モデルの選択</a:t>
            </a:r>
            <a:r>
              <a:rPr dirty="0"/>
              <a:t>(</a:t>
            </a:r>
            <a:r>
              <a:rPr dirty="0" err="1"/>
              <a:t>今回は線形回帰</a:t>
            </a:r>
            <a:r>
              <a:rPr dirty="0"/>
              <a:t>)</a:t>
            </a:r>
          </a:p>
          <a:p>
            <a:pPr algn="l">
              <a:defRPr sz="4500"/>
            </a:pPr>
            <a:r>
              <a:rPr dirty="0"/>
              <a:t>(</a:t>
            </a:r>
            <a:r>
              <a:rPr dirty="0" err="1"/>
              <a:t>モデル名</a:t>
            </a:r>
            <a:r>
              <a:rPr dirty="0"/>
              <a:t>) = </a:t>
            </a:r>
            <a:r>
              <a:rPr dirty="0" err="1">
                <a:solidFill>
                  <a:schemeClr val="accent5">
                    <a:hueOff val="-82419"/>
                    <a:satOff val="-9513"/>
                    <a:lumOff val="-16343"/>
                  </a:schemeClr>
                </a:solidFill>
              </a:rPr>
              <a:t>LinearRegression</a:t>
            </a:r>
            <a:r>
              <a:rPr dirty="0"/>
              <a:t>()</a:t>
            </a:r>
          </a:p>
          <a:p>
            <a:pPr algn="l">
              <a:defRPr sz="4500"/>
            </a:pPr>
            <a:endParaRPr dirty="0"/>
          </a:p>
          <a:p>
            <a:pPr algn="l">
              <a:defRPr sz="4500"/>
            </a:pPr>
            <a:r>
              <a:rPr dirty="0"/>
              <a:t>②</a:t>
            </a:r>
            <a:r>
              <a:rPr dirty="0" err="1"/>
              <a:t>データを入れて学習させる</a:t>
            </a:r>
            <a:endParaRPr dirty="0"/>
          </a:p>
          <a:p>
            <a:pPr algn="l">
              <a:defRPr sz="4500"/>
            </a:pPr>
            <a:r>
              <a:rPr dirty="0"/>
              <a:t>(</a:t>
            </a:r>
            <a:r>
              <a:rPr dirty="0" err="1"/>
              <a:t>モデル名</a:t>
            </a:r>
            <a:r>
              <a:rPr dirty="0"/>
              <a:t>).</a:t>
            </a:r>
            <a:r>
              <a:rPr dirty="0">
                <a:solidFill>
                  <a:schemeClr val="accent5">
                    <a:hueOff val="-82419"/>
                    <a:satOff val="-9513"/>
                    <a:lumOff val="-16343"/>
                  </a:schemeClr>
                </a:solidFill>
              </a:rPr>
              <a:t>fit</a:t>
            </a:r>
            <a:r>
              <a:rPr dirty="0"/>
              <a:t>(</a:t>
            </a:r>
            <a:r>
              <a:rPr dirty="0" err="1"/>
              <a:t>説明変数,目的変数</a:t>
            </a:r>
            <a:r>
              <a:rPr dirty="0"/>
              <a:t>)</a:t>
            </a:r>
          </a:p>
          <a:p>
            <a:pPr algn="l">
              <a:defRPr sz="4500"/>
            </a:pPr>
            <a:endParaRPr dirty="0"/>
          </a:p>
          <a:p>
            <a:pPr algn="l">
              <a:defRPr sz="4500"/>
            </a:pPr>
            <a:r>
              <a:rPr dirty="0"/>
              <a:t>③</a:t>
            </a:r>
            <a:r>
              <a:rPr dirty="0" err="1"/>
              <a:t>傾き</a:t>
            </a:r>
            <a:r>
              <a:rPr dirty="0"/>
              <a:t>(</a:t>
            </a:r>
            <a:r>
              <a:rPr dirty="0" err="1"/>
              <a:t>偏回帰係数</a:t>
            </a:r>
            <a:r>
              <a:rPr dirty="0"/>
              <a:t>)</a:t>
            </a:r>
            <a:r>
              <a:rPr dirty="0" err="1"/>
              <a:t>と切片</a:t>
            </a:r>
            <a:r>
              <a:rPr dirty="0"/>
              <a:t>(</a:t>
            </a:r>
            <a:r>
              <a:rPr dirty="0" err="1"/>
              <a:t>定数項</a:t>
            </a:r>
            <a:r>
              <a:rPr dirty="0"/>
              <a:t>)</a:t>
            </a:r>
            <a:r>
              <a:rPr dirty="0" err="1"/>
              <a:t>を求める</a:t>
            </a:r>
            <a:endParaRPr dirty="0"/>
          </a:p>
          <a:p>
            <a:pPr algn="l">
              <a:defRPr sz="4500"/>
            </a:pPr>
            <a:r>
              <a:rPr dirty="0"/>
              <a:t>(</a:t>
            </a:r>
            <a:r>
              <a:rPr dirty="0" err="1"/>
              <a:t>モデル名</a:t>
            </a:r>
            <a:r>
              <a:rPr dirty="0"/>
              <a:t>).</a:t>
            </a:r>
            <a:r>
              <a:rPr dirty="0" err="1">
                <a:solidFill>
                  <a:schemeClr val="accent5">
                    <a:hueOff val="-82419"/>
                    <a:satOff val="-9513"/>
                    <a:lumOff val="-16343"/>
                  </a:schemeClr>
                </a:solidFill>
              </a:rPr>
              <a:t>coef</a:t>
            </a:r>
            <a:r>
              <a:rPr dirty="0">
                <a:solidFill>
                  <a:schemeClr val="accent5">
                    <a:hueOff val="-82419"/>
                    <a:satOff val="-9513"/>
                    <a:lumOff val="-16343"/>
                  </a:schemeClr>
                </a:solidFill>
              </a:rPr>
              <a:t>_</a:t>
            </a:r>
            <a:r>
              <a:rPr dirty="0"/>
              <a:t>             #傾き</a:t>
            </a:r>
          </a:p>
          <a:p>
            <a:pPr algn="l">
              <a:defRPr sz="4500"/>
            </a:pPr>
            <a:r>
              <a:rPr dirty="0"/>
              <a:t>(</a:t>
            </a:r>
            <a:r>
              <a:rPr dirty="0" err="1"/>
              <a:t>モデル名</a:t>
            </a:r>
            <a:r>
              <a:rPr dirty="0"/>
              <a:t>).</a:t>
            </a:r>
            <a:r>
              <a:rPr dirty="0">
                <a:solidFill>
                  <a:schemeClr val="accent5">
                    <a:hueOff val="-82419"/>
                    <a:satOff val="-9513"/>
                    <a:lumOff val="-16343"/>
                  </a:schemeClr>
                </a:solidFill>
              </a:rPr>
              <a:t>intercept_ </a:t>
            </a:r>
            <a:r>
              <a:rPr dirty="0"/>
              <a:t>     #切片</a:t>
            </a:r>
          </a:p>
          <a:p>
            <a:pPr algn="l">
              <a:defRPr sz="4500"/>
            </a:pPr>
            <a:endParaRPr dirty="0"/>
          </a:p>
          <a:p>
            <a:pPr algn="l">
              <a:defRPr sz="4500"/>
            </a:pPr>
            <a:r>
              <a:rPr dirty="0"/>
              <a:t>④</a:t>
            </a:r>
            <a:r>
              <a:rPr dirty="0" err="1"/>
              <a:t>予測を行う</a:t>
            </a:r>
            <a:endParaRPr dirty="0"/>
          </a:p>
          <a:p>
            <a:pPr algn="l">
              <a:defRPr sz="4500"/>
            </a:pPr>
            <a:r>
              <a:rPr dirty="0"/>
              <a:t>(</a:t>
            </a:r>
            <a:r>
              <a:rPr dirty="0" err="1"/>
              <a:t>モデル名</a:t>
            </a:r>
            <a:r>
              <a:rPr dirty="0"/>
              <a:t>).</a:t>
            </a:r>
            <a:r>
              <a:rPr dirty="0">
                <a:solidFill>
                  <a:schemeClr val="accent5">
                    <a:hueOff val="-82419"/>
                    <a:satOff val="-9513"/>
                    <a:lumOff val="-16343"/>
                  </a:schemeClr>
                </a:solidFill>
              </a:rPr>
              <a:t>predict</a:t>
            </a:r>
            <a:r>
              <a:rPr dirty="0"/>
              <a:t>(</a:t>
            </a:r>
            <a:r>
              <a:rPr dirty="0" err="1"/>
              <a:t>新たな説明変数</a:t>
            </a:r>
            <a:r>
              <a:rPr dirty="0"/>
              <a:t>) </a:t>
            </a:r>
          </a:p>
        </p:txBody>
      </p:sp>
      <p:sp>
        <p:nvSpPr>
          <p:cNvPr id="271" name="scikit-learnを用いた機械学習の書き方"/>
          <p:cNvSpPr txBox="1"/>
          <p:nvPr/>
        </p:nvSpPr>
        <p:spPr>
          <a:xfrm>
            <a:off x="6545040" y="1823556"/>
            <a:ext cx="11293920" cy="7302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900"/>
            </a:lvl1pPr>
          </a:lstStyle>
          <a:p>
            <a:r>
              <a:t>scikit-learnを用いた機械学習の書き方</a:t>
            </a:r>
          </a:p>
        </p:txBody>
      </p:sp>
      <p:sp>
        <p:nvSpPr>
          <p:cNvPr id="2" name="スライド番号プレースホルダー 1">
            <a:extLst>
              <a:ext uri="{FF2B5EF4-FFF2-40B4-BE49-F238E27FC236}">
                <a16:creationId xmlns:a16="http://schemas.microsoft.com/office/drawing/2014/main" id="{CB382A5F-5E09-A82E-B53C-08544B8BC0CC}"/>
              </a:ext>
            </a:extLst>
          </p:cNvPr>
          <p:cNvSpPr>
            <a:spLocks noGrp="1"/>
          </p:cNvSpPr>
          <p:nvPr>
            <p:ph type="sldNum" sz="quarter" idx="2"/>
          </p:nvPr>
        </p:nvSpPr>
        <p:spPr/>
        <p:txBody>
          <a:bodyPr/>
          <a:lstStyle/>
          <a:p>
            <a:fld id="{86CB4B4D-7CA3-9044-876B-883B54F8677D}" type="slidenum">
              <a:rPr lang="en-US" altLang="ja-JP" smtClean="0"/>
              <a:t>2</a:t>
            </a:fld>
            <a:endParaRPr lang="ja-JP" altLang="en-US"/>
          </a:p>
        </p:txBody>
      </p:sp>
      <p:sp>
        <p:nvSpPr>
          <p:cNvPr id="3" name="scikit-learnを用いた機械学習の書き方">
            <a:extLst>
              <a:ext uri="{FF2B5EF4-FFF2-40B4-BE49-F238E27FC236}">
                <a16:creationId xmlns:a16="http://schemas.microsoft.com/office/drawing/2014/main" id="{0E3C989D-FA4E-97E4-3BFD-FAD384D92011}"/>
              </a:ext>
            </a:extLst>
          </p:cNvPr>
          <p:cNvSpPr txBox="1"/>
          <p:nvPr/>
        </p:nvSpPr>
        <p:spPr>
          <a:xfrm>
            <a:off x="8292160" y="12192070"/>
            <a:ext cx="7333739" cy="7812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900"/>
            </a:lvl1pPr>
          </a:lstStyle>
          <a:p>
            <a:r>
              <a:rPr lang="ja-JP" altLang="en-US" dirty="0"/>
              <a:t>線形回帰は機械学習の</a:t>
            </a:r>
            <a:r>
              <a:rPr lang="en-US" altLang="ja-JP" dirty="0"/>
              <a:t>1</a:t>
            </a:r>
            <a:r>
              <a:rPr lang="ja-JP" altLang="en-US" dirty="0"/>
              <a:t>種</a:t>
            </a:r>
            <a:endParaRPr dirty="0"/>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 name="四角形"/>
          <p:cNvSpPr/>
          <p:nvPr/>
        </p:nvSpPr>
        <p:spPr>
          <a:xfrm>
            <a:off x="-1" y="-35887"/>
            <a:ext cx="24384001" cy="1416051"/>
          </a:xfrm>
          <a:prstGeom prst="rect">
            <a:avLst/>
          </a:prstGeom>
          <a:solidFill>
            <a:srgbClr val="00000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667" name="学習モデルを作ったのでpredictで予測する"/>
          <p:cNvSpPr txBox="1"/>
          <p:nvPr/>
        </p:nvSpPr>
        <p:spPr>
          <a:xfrm>
            <a:off x="6847787" y="1829947"/>
            <a:ext cx="10688423" cy="635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200"/>
            </a:lvl1pPr>
          </a:lstStyle>
          <a:p>
            <a:r>
              <a:rPr dirty="0" err="1"/>
              <a:t>学習モデルを作ったのでpredictで予測する</a:t>
            </a:r>
            <a:endParaRPr dirty="0"/>
          </a:p>
        </p:txBody>
      </p:sp>
      <p:sp>
        <p:nvSpPr>
          <p:cNvPr id="670" name="In"/>
          <p:cNvSpPr txBox="1"/>
          <p:nvPr/>
        </p:nvSpPr>
        <p:spPr>
          <a:xfrm>
            <a:off x="1179613" y="3778668"/>
            <a:ext cx="568224" cy="5778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700"/>
            </a:lvl1pPr>
          </a:lstStyle>
          <a:p>
            <a:r>
              <a:t>In</a:t>
            </a:r>
          </a:p>
        </p:txBody>
      </p:sp>
      <p:sp>
        <p:nvSpPr>
          <p:cNvPr id="671" name="Out"/>
          <p:cNvSpPr txBox="1"/>
          <p:nvPr/>
        </p:nvSpPr>
        <p:spPr>
          <a:xfrm>
            <a:off x="949597" y="8065283"/>
            <a:ext cx="1028256" cy="5778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700"/>
            </a:lvl1pPr>
          </a:lstStyle>
          <a:p>
            <a:r>
              <a:t>Out</a:t>
            </a:r>
          </a:p>
        </p:txBody>
      </p:sp>
      <p:sp>
        <p:nvSpPr>
          <p:cNvPr id="676" name="整数だが順にブルーフラッグ、ブルーフラッグ、ヒオウギアヤメと予測された"/>
          <p:cNvSpPr txBox="1"/>
          <p:nvPr/>
        </p:nvSpPr>
        <p:spPr>
          <a:xfrm>
            <a:off x="3111794" y="12276939"/>
            <a:ext cx="18160421" cy="74892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200"/>
            </a:lvl1pPr>
          </a:lstStyle>
          <a:p>
            <a:r>
              <a:rPr lang="ja-JP" altLang="en-US" dirty="0"/>
              <a:t>ヒオウギアヤメ</a:t>
            </a:r>
            <a:r>
              <a:rPr lang="en-US" altLang="ja-JP" dirty="0"/>
              <a:t>(=0)</a:t>
            </a:r>
            <a:r>
              <a:rPr dirty="0"/>
              <a:t>、</a:t>
            </a:r>
            <a:r>
              <a:rPr lang="ja-JP" altLang="en-US" dirty="0"/>
              <a:t>ヒオウギアヤメ</a:t>
            </a:r>
            <a:r>
              <a:rPr lang="en-US" altLang="ja-JP" dirty="0"/>
              <a:t>(=0)</a:t>
            </a:r>
            <a:r>
              <a:rPr dirty="0"/>
              <a:t>、</a:t>
            </a:r>
            <a:r>
              <a:rPr lang="ja-JP" altLang="en-US" dirty="0"/>
              <a:t>ブルーフラッグ</a:t>
            </a:r>
            <a:r>
              <a:rPr lang="en-US" altLang="ja-JP" dirty="0"/>
              <a:t>(=1)</a:t>
            </a:r>
            <a:r>
              <a:rPr dirty="0" err="1"/>
              <a:t>と予測された</a:t>
            </a:r>
            <a:endParaRPr dirty="0"/>
          </a:p>
        </p:txBody>
      </p:sp>
      <p:sp>
        <p:nvSpPr>
          <p:cNvPr id="14" name="ではがく片の長さが4.5, 5, 7,0の時のブルーフラッグの確率は？">
            <a:extLst>
              <a:ext uri="{FF2B5EF4-FFF2-40B4-BE49-F238E27FC236}">
                <a16:creationId xmlns:a16="http://schemas.microsoft.com/office/drawing/2014/main" id="{4452007F-F298-404A-BC42-CC6D9B16FB85}"/>
              </a:ext>
            </a:extLst>
          </p:cNvPr>
          <p:cNvSpPr txBox="1"/>
          <p:nvPr/>
        </p:nvSpPr>
        <p:spPr>
          <a:xfrm>
            <a:off x="6758619" y="2616040"/>
            <a:ext cx="10866757" cy="6842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200"/>
            </a:lvl1pPr>
          </a:lstStyle>
          <a:p>
            <a:r>
              <a:rPr dirty="0"/>
              <a:t>がく片の長さが4.5, 5, 7,0の時の</a:t>
            </a:r>
            <a:r>
              <a:rPr lang="ja-JP" altLang="en-US" dirty="0"/>
              <a:t>予測結果</a:t>
            </a:r>
            <a:r>
              <a:rPr dirty="0"/>
              <a:t>は？</a:t>
            </a:r>
          </a:p>
        </p:txBody>
      </p:sp>
      <p:sp>
        <p:nvSpPr>
          <p:cNvPr id="2" name="スライド番号プレースホルダー 1">
            <a:extLst>
              <a:ext uri="{FF2B5EF4-FFF2-40B4-BE49-F238E27FC236}">
                <a16:creationId xmlns:a16="http://schemas.microsoft.com/office/drawing/2014/main" id="{1E07BEB2-BA00-4A6B-4CF1-C4250AF2247D}"/>
              </a:ext>
            </a:extLst>
          </p:cNvPr>
          <p:cNvSpPr>
            <a:spLocks noGrp="1"/>
          </p:cNvSpPr>
          <p:nvPr>
            <p:ph type="sldNum" sz="quarter" idx="2"/>
          </p:nvPr>
        </p:nvSpPr>
        <p:spPr/>
        <p:txBody>
          <a:bodyPr/>
          <a:lstStyle/>
          <a:p>
            <a:fld id="{86CB4B4D-7CA3-9044-876B-883B54F8677D}" type="slidenum">
              <a:rPr lang="en-US" altLang="ja-JP" smtClean="0"/>
              <a:t>20</a:t>
            </a:fld>
            <a:endParaRPr lang="ja-JP" altLang="en-US"/>
          </a:p>
        </p:txBody>
      </p:sp>
      <p:sp>
        <p:nvSpPr>
          <p:cNvPr id="7" name="check = clf.predict.proba([[4.5]])…">
            <a:extLst>
              <a:ext uri="{FF2B5EF4-FFF2-40B4-BE49-F238E27FC236}">
                <a16:creationId xmlns:a16="http://schemas.microsoft.com/office/drawing/2014/main" id="{7CF0E2EA-23B2-7059-3EA6-D36454885963}"/>
              </a:ext>
            </a:extLst>
          </p:cNvPr>
          <p:cNvSpPr txBox="1"/>
          <p:nvPr/>
        </p:nvSpPr>
        <p:spPr>
          <a:xfrm>
            <a:off x="2179706" y="8115365"/>
            <a:ext cx="10005944" cy="3648178"/>
          </a:xfrm>
          <a:prstGeom prst="rect">
            <a:avLst/>
          </a:prstGeom>
          <a:ln w="254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r>
              <a:rPr lang="en-US" altLang="ja-JP" sz="3200" dirty="0"/>
              <a:t>print("</a:t>
            </a:r>
            <a:r>
              <a:rPr lang="ja-JP" altLang="en-US" sz="3200" dirty="0"/>
              <a:t>がく片の長さが</a:t>
            </a:r>
            <a:r>
              <a:rPr lang="en-US" altLang="ja-JP" sz="3200" dirty="0"/>
              <a:t>4.5</a:t>
            </a:r>
            <a:r>
              <a:rPr lang="ja-JP" altLang="en-US" sz="3200" dirty="0"/>
              <a:t>の時の予測結果は</a:t>
            </a:r>
            <a:r>
              <a:rPr lang="en-US" altLang="ja-JP" sz="3200" dirty="0"/>
              <a:t>:",result4[0])</a:t>
            </a:r>
          </a:p>
          <a:p>
            <a:pPr algn="l"/>
            <a:r>
              <a:rPr lang="ja-JP" altLang="en-US" sz="3200" dirty="0"/>
              <a:t>がく片の長さが</a:t>
            </a:r>
            <a:r>
              <a:rPr lang="en-US" altLang="ja-JP" sz="3200" dirty="0"/>
              <a:t>4.5</a:t>
            </a:r>
            <a:r>
              <a:rPr lang="ja-JP" altLang="en-US" sz="3200" dirty="0"/>
              <a:t>の時の予測結果は</a:t>
            </a:r>
            <a:r>
              <a:rPr lang="en-US" altLang="ja-JP" sz="3200" dirty="0"/>
              <a:t>: 0</a:t>
            </a:r>
          </a:p>
          <a:p>
            <a:pPr algn="l"/>
            <a:endParaRPr lang="en-US" altLang="ja-JP" sz="3200" dirty="0"/>
          </a:p>
          <a:p>
            <a:pPr algn="l"/>
            <a:r>
              <a:rPr lang="en-US" altLang="ja-JP" sz="3200" dirty="0"/>
              <a:t>print("</a:t>
            </a:r>
            <a:r>
              <a:rPr lang="ja-JP" altLang="en-US" sz="3200" dirty="0"/>
              <a:t>がく片の長さが</a:t>
            </a:r>
            <a:r>
              <a:rPr lang="en-US" altLang="ja-JP" sz="3200" dirty="0"/>
              <a:t>5.0</a:t>
            </a:r>
            <a:r>
              <a:rPr lang="ja-JP" altLang="en-US" sz="3200" dirty="0"/>
              <a:t>の時の予測結果は</a:t>
            </a:r>
            <a:r>
              <a:rPr lang="en-US" altLang="ja-JP" sz="3200" dirty="0"/>
              <a:t>:",result4[1])</a:t>
            </a:r>
          </a:p>
          <a:p>
            <a:pPr algn="l"/>
            <a:r>
              <a:rPr lang="ja-JP" altLang="en-US" sz="3200" dirty="0"/>
              <a:t>がく片の長さが</a:t>
            </a:r>
            <a:r>
              <a:rPr lang="en-US" altLang="ja-JP" sz="3200" dirty="0"/>
              <a:t>5.0</a:t>
            </a:r>
            <a:r>
              <a:rPr lang="ja-JP" altLang="en-US" sz="3200" dirty="0"/>
              <a:t>の時の予測結果は</a:t>
            </a:r>
            <a:r>
              <a:rPr lang="en-US" altLang="ja-JP" sz="3200" dirty="0"/>
              <a:t>: 0</a:t>
            </a:r>
          </a:p>
          <a:p>
            <a:pPr algn="l"/>
            <a:endParaRPr lang="en-US" altLang="ja-JP" sz="3200" dirty="0"/>
          </a:p>
          <a:p>
            <a:pPr algn="l"/>
            <a:r>
              <a:rPr lang="en-US" altLang="ja-JP" sz="3200" dirty="0"/>
              <a:t>print("</a:t>
            </a:r>
            <a:r>
              <a:rPr lang="ja-JP" altLang="en-US" sz="3200" dirty="0"/>
              <a:t>がく片の長さが</a:t>
            </a:r>
            <a:r>
              <a:rPr lang="en-US" altLang="ja-JP" sz="3200" dirty="0"/>
              <a:t>7.0</a:t>
            </a:r>
            <a:r>
              <a:rPr lang="ja-JP" altLang="en-US" sz="3200" dirty="0"/>
              <a:t>の時の予測結果は</a:t>
            </a:r>
            <a:r>
              <a:rPr lang="en-US" altLang="ja-JP" sz="3200" dirty="0"/>
              <a:t>:",result4[2])</a:t>
            </a:r>
          </a:p>
          <a:p>
            <a:pPr algn="l"/>
            <a:r>
              <a:rPr lang="ja-JP" altLang="en-US" sz="3200" dirty="0"/>
              <a:t>がく片の長さが</a:t>
            </a:r>
            <a:r>
              <a:rPr lang="en-US" altLang="ja-JP" sz="3200" dirty="0"/>
              <a:t>7.0</a:t>
            </a:r>
            <a:r>
              <a:rPr lang="ja-JP" altLang="en-US" sz="3200" dirty="0"/>
              <a:t>の時の予測結果は</a:t>
            </a:r>
            <a:r>
              <a:rPr lang="en-US" altLang="ja-JP" sz="3200" dirty="0"/>
              <a:t>: 1</a:t>
            </a:r>
            <a:endParaRPr sz="3200" dirty="0"/>
          </a:p>
        </p:txBody>
      </p:sp>
      <p:sp>
        <p:nvSpPr>
          <p:cNvPr id="8" name="check = clf.predict.proba([[4.5]])…">
            <a:extLst>
              <a:ext uri="{FF2B5EF4-FFF2-40B4-BE49-F238E27FC236}">
                <a16:creationId xmlns:a16="http://schemas.microsoft.com/office/drawing/2014/main" id="{B4EF450A-F235-66F5-3A81-3A5857C9AE2E}"/>
              </a:ext>
            </a:extLst>
          </p:cNvPr>
          <p:cNvSpPr txBox="1"/>
          <p:nvPr/>
        </p:nvSpPr>
        <p:spPr>
          <a:xfrm>
            <a:off x="2179706" y="3879964"/>
            <a:ext cx="10005944" cy="2761782"/>
          </a:xfrm>
          <a:prstGeom prst="rect">
            <a:avLst/>
          </a:prstGeom>
          <a:ln w="254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r>
              <a:rPr lang="en-US" sz="3200" dirty="0"/>
              <a:t>test4 = [[4.5],[5.0],[7.0]]</a:t>
            </a:r>
          </a:p>
          <a:p>
            <a:pPr algn="l"/>
            <a:r>
              <a:rPr lang="en-US" sz="3200" dirty="0"/>
              <a:t>result4 = model2.predict(test4)</a:t>
            </a:r>
          </a:p>
          <a:p>
            <a:pPr algn="l"/>
            <a:r>
              <a:rPr lang="en-US" sz="3200" dirty="0"/>
              <a:t>print(result4)</a:t>
            </a:r>
          </a:p>
          <a:p>
            <a:pPr algn="l"/>
            <a:r>
              <a:rPr lang="en-US" sz="3200" dirty="0"/>
              <a:t>print("</a:t>
            </a:r>
            <a:r>
              <a:rPr lang="ja-JP" altLang="en-US" sz="3200" dirty="0"/>
              <a:t>がく片の長さが</a:t>
            </a:r>
            <a:r>
              <a:rPr lang="en-US" altLang="ja-JP" sz="3200" dirty="0"/>
              <a:t>4.5</a:t>
            </a:r>
            <a:r>
              <a:rPr lang="ja-JP" altLang="en-US" sz="3200" dirty="0"/>
              <a:t>の時の予測結果は</a:t>
            </a:r>
            <a:r>
              <a:rPr lang="en-US" altLang="ja-JP" sz="3200" dirty="0"/>
              <a:t>:",</a:t>
            </a:r>
            <a:r>
              <a:rPr lang="en-US" sz="3200" dirty="0"/>
              <a:t>result4[0])</a:t>
            </a:r>
          </a:p>
          <a:p>
            <a:pPr algn="l"/>
            <a:r>
              <a:rPr lang="en-US" sz="3200" dirty="0"/>
              <a:t>print("</a:t>
            </a:r>
            <a:r>
              <a:rPr lang="ja-JP" altLang="en-US" sz="3200" dirty="0"/>
              <a:t>がく片の長さが</a:t>
            </a:r>
            <a:r>
              <a:rPr lang="en-US" altLang="ja-JP" sz="3200" dirty="0"/>
              <a:t>5.0</a:t>
            </a:r>
            <a:r>
              <a:rPr lang="ja-JP" altLang="en-US" sz="3200" dirty="0"/>
              <a:t>の時の予測結果は</a:t>
            </a:r>
            <a:r>
              <a:rPr lang="en-US" altLang="ja-JP" sz="3200" dirty="0"/>
              <a:t>:",</a:t>
            </a:r>
            <a:r>
              <a:rPr lang="en-US" sz="3200" dirty="0"/>
              <a:t>result4[1])</a:t>
            </a:r>
          </a:p>
          <a:p>
            <a:pPr algn="l"/>
            <a:r>
              <a:rPr lang="en-US" sz="3200" dirty="0"/>
              <a:t>print("</a:t>
            </a:r>
            <a:r>
              <a:rPr lang="ja-JP" altLang="en-US" sz="3200" dirty="0"/>
              <a:t>がく片の長さが</a:t>
            </a:r>
            <a:r>
              <a:rPr lang="en-US" altLang="ja-JP" sz="3200" dirty="0"/>
              <a:t>7.0</a:t>
            </a:r>
            <a:r>
              <a:rPr lang="ja-JP" altLang="en-US" sz="3200" dirty="0"/>
              <a:t>の時の予測結果は</a:t>
            </a:r>
            <a:r>
              <a:rPr lang="en-US" altLang="ja-JP" sz="3200" dirty="0"/>
              <a:t>:",</a:t>
            </a:r>
            <a:r>
              <a:rPr lang="en-US" sz="3200" dirty="0"/>
              <a:t>result4[2])</a:t>
            </a:r>
            <a:endParaRPr sz="3200" dirty="0"/>
          </a:p>
        </p:txBody>
      </p:sp>
      <p:sp>
        <p:nvSpPr>
          <p:cNvPr id="9" name="ロジスティック回帰分析">
            <a:extLst>
              <a:ext uri="{FF2B5EF4-FFF2-40B4-BE49-F238E27FC236}">
                <a16:creationId xmlns:a16="http://schemas.microsoft.com/office/drawing/2014/main" id="{546914E1-6F32-3913-7C82-EA897635C9B2}"/>
              </a:ext>
            </a:extLst>
          </p:cNvPr>
          <p:cNvSpPr txBox="1"/>
          <p:nvPr/>
        </p:nvSpPr>
        <p:spPr>
          <a:xfrm>
            <a:off x="7631724" y="302293"/>
            <a:ext cx="8654613" cy="7396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sz="4600">
                <a:solidFill>
                  <a:srgbClr val="FFFFFF"/>
                </a:solidFill>
              </a:defRPr>
            </a:lvl1pPr>
          </a:lstStyle>
          <a:p>
            <a:pPr algn="ctr"/>
            <a:r>
              <a:rPr lang="ja-JP" altLang="en-US" dirty="0"/>
              <a:t>作った学習モデルで分類をする</a:t>
            </a:r>
            <a:endParaRPr dirty="0"/>
          </a:p>
        </p:txBody>
      </p:sp>
    </p:spTree>
    <p:extLst>
      <p:ext uri="{BB962C8B-B14F-4D97-AF65-F5344CB8AC3E}">
        <p14:creationId xmlns:p14="http://schemas.microsoft.com/office/powerpoint/2010/main" val="2415193918"/>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 name="四角形"/>
          <p:cNvSpPr/>
          <p:nvPr/>
        </p:nvSpPr>
        <p:spPr>
          <a:xfrm>
            <a:off x="-1" y="-35887"/>
            <a:ext cx="24384001" cy="1416051"/>
          </a:xfrm>
          <a:prstGeom prst="rect">
            <a:avLst/>
          </a:prstGeom>
          <a:solidFill>
            <a:srgbClr val="00000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667" name="学習モデルを作ったのでpredictで予測する"/>
          <p:cNvSpPr txBox="1"/>
          <p:nvPr/>
        </p:nvSpPr>
        <p:spPr>
          <a:xfrm>
            <a:off x="5464195" y="1805303"/>
            <a:ext cx="13455608" cy="6842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200"/>
            </a:lvl1pPr>
          </a:lstStyle>
          <a:p>
            <a:r>
              <a:rPr dirty="0" err="1"/>
              <a:t>学習モデルを作ったのでpredict</a:t>
            </a:r>
            <a:r>
              <a:rPr lang="en-US" dirty="0" err="1"/>
              <a:t>_proba</a:t>
            </a:r>
            <a:r>
              <a:rPr dirty="0" err="1"/>
              <a:t>で</a:t>
            </a:r>
            <a:r>
              <a:rPr lang="ja-JP" altLang="en-US" dirty="0"/>
              <a:t>確率を</a:t>
            </a:r>
            <a:r>
              <a:rPr dirty="0" err="1"/>
              <a:t>予測する</a:t>
            </a:r>
            <a:endParaRPr dirty="0"/>
          </a:p>
        </p:txBody>
      </p:sp>
      <p:sp>
        <p:nvSpPr>
          <p:cNvPr id="668" name="check = clf.predict.proba([[4.5]])…"/>
          <p:cNvSpPr txBox="1"/>
          <p:nvPr/>
        </p:nvSpPr>
        <p:spPr>
          <a:xfrm>
            <a:off x="2847595" y="3881380"/>
            <a:ext cx="13792237" cy="2041585"/>
          </a:xfrm>
          <a:prstGeom prst="rect">
            <a:avLst/>
          </a:prstGeom>
          <a:ln w="254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r>
              <a:rPr lang="en-US" altLang="ja-JP" sz="2800" dirty="0"/>
              <a:t>result5 = model2.predict_proba(test4)</a:t>
            </a:r>
          </a:p>
          <a:p>
            <a:pPr algn="l"/>
            <a:r>
              <a:rPr lang="en-US" altLang="ja-JP" sz="2800" dirty="0"/>
              <a:t>print(result5)</a:t>
            </a:r>
          </a:p>
          <a:p>
            <a:pPr algn="l"/>
            <a:r>
              <a:rPr lang="en-US" altLang="ja-JP" sz="2800" dirty="0"/>
              <a:t>print("</a:t>
            </a:r>
            <a:r>
              <a:rPr lang="ja-JP" altLang="en-US" sz="2800" dirty="0"/>
              <a:t>がく片の長さが</a:t>
            </a:r>
            <a:r>
              <a:rPr lang="en-US" altLang="ja-JP" sz="2800" dirty="0"/>
              <a:t>4.5</a:t>
            </a:r>
            <a:r>
              <a:rPr lang="ja-JP" altLang="en-US" sz="2800" dirty="0"/>
              <a:t>の時のヒオウギアヤメとブルーフラッグの確率は</a:t>
            </a:r>
            <a:r>
              <a:rPr lang="en-US" altLang="ja-JP" sz="2800" dirty="0"/>
              <a:t>:",result5[0])</a:t>
            </a:r>
          </a:p>
          <a:p>
            <a:pPr algn="l"/>
            <a:r>
              <a:rPr lang="en-US" altLang="ja-JP" sz="2800" dirty="0"/>
              <a:t>print("</a:t>
            </a:r>
            <a:r>
              <a:rPr lang="ja-JP" altLang="en-US" sz="2800" dirty="0"/>
              <a:t>がく片の長さが</a:t>
            </a:r>
            <a:r>
              <a:rPr lang="en-US" altLang="ja-JP" sz="2800" dirty="0"/>
              <a:t>5.0</a:t>
            </a:r>
            <a:r>
              <a:rPr lang="ja-JP" altLang="en-US" sz="2800" dirty="0"/>
              <a:t>の時のヒオウギアヤメとブルーフラッグの確率は</a:t>
            </a:r>
            <a:r>
              <a:rPr lang="en-US" altLang="ja-JP" sz="2800" dirty="0"/>
              <a:t>:",result5[1])</a:t>
            </a:r>
          </a:p>
          <a:p>
            <a:pPr algn="l"/>
            <a:r>
              <a:rPr lang="en-US" altLang="ja-JP" sz="2800" dirty="0"/>
              <a:t>print("</a:t>
            </a:r>
            <a:r>
              <a:rPr lang="ja-JP" altLang="en-US" sz="2800" dirty="0"/>
              <a:t>がく片の長さが</a:t>
            </a:r>
            <a:r>
              <a:rPr lang="en-US" altLang="ja-JP" sz="2800" dirty="0"/>
              <a:t>7.0</a:t>
            </a:r>
            <a:r>
              <a:rPr lang="ja-JP" altLang="en-US" sz="2800" dirty="0"/>
              <a:t>の時のヒオウギアヤメとブルーフラッグの確率は</a:t>
            </a:r>
            <a:r>
              <a:rPr lang="en-US" altLang="ja-JP" sz="2800" dirty="0"/>
              <a:t>:",result5[2])</a:t>
            </a:r>
            <a:endParaRPr sz="2800" dirty="0"/>
          </a:p>
        </p:txBody>
      </p:sp>
      <p:sp>
        <p:nvSpPr>
          <p:cNvPr id="670" name="In"/>
          <p:cNvSpPr txBox="1"/>
          <p:nvPr/>
        </p:nvSpPr>
        <p:spPr>
          <a:xfrm>
            <a:off x="1179613" y="3778668"/>
            <a:ext cx="568224" cy="5778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700"/>
            </a:lvl1pPr>
          </a:lstStyle>
          <a:p>
            <a:r>
              <a:t>In</a:t>
            </a:r>
          </a:p>
        </p:txBody>
      </p:sp>
      <p:sp>
        <p:nvSpPr>
          <p:cNvPr id="14" name="ではがく片の長さが4.5, 5, 7,0の時のブルーフラッグの確率は？">
            <a:extLst>
              <a:ext uri="{FF2B5EF4-FFF2-40B4-BE49-F238E27FC236}">
                <a16:creationId xmlns:a16="http://schemas.microsoft.com/office/drawing/2014/main" id="{4452007F-F298-404A-BC42-CC6D9B16FB85}"/>
              </a:ext>
            </a:extLst>
          </p:cNvPr>
          <p:cNvSpPr txBox="1"/>
          <p:nvPr/>
        </p:nvSpPr>
        <p:spPr>
          <a:xfrm>
            <a:off x="4873488" y="2616040"/>
            <a:ext cx="14637020" cy="6842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200"/>
            </a:lvl1pPr>
          </a:lstStyle>
          <a:p>
            <a:r>
              <a:rPr dirty="0"/>
              <a:t>がく片の長さが4.5, 5, 7,0の時のブルーフラッグの確率は？</a:t>
            </a:r>
          </a:p>
        </p:txBody>
      </p:sp>
      <p:sp>
        <p:nvSpPr>
          <p:cNvPr id="2" name="スライド番号プレースホルダー 1">
            <a:extLst>
              <a:ext uri="{FF2B5EF4-FFF2-40B4-BE49-F238E27FC236}">
                <a16:creationId xmlns:a16="http://schemas.microsoft.com/office/drawing/2014/main" id="{E100AA0E-4FA4-DEB2-8D5B-F11264F5B99E}"/>
              </a:ext>
            </a:extLst>
          </p:cNvPr>
          <p:cNvSpPr>
            <a:spLocks noGrp="1"/>
          </p:cNvSpPr>
          <p:nvPr>
            <p:ph type="sldNum" sz="quarter" idx="2"/>
          </p:nvPr>
        </p:nvSpPr>
        <p:spPr/>
        <p:txBody>
          <a:bodyPr/>
          <a:lstStyle/>
          <a:p>
            <a:fld id="{86CB4B4D-7CA3-9044-876B-883B54F8677D}" type="slidenum">
              <a:rPr lang="en-US" altLang="ja-JP" smtClean="0"/>
              <a:t>21</a:t>
            </a:fld>
            <a:endParaRPr lang="ja-JP" altLang="en-US"/>
          </a:p>
        </p:txBody>
      </p:sp>
      <p:sp>
        <p:nvSpPr>
          <p:cNvPr id="3" name="ロジスティック回帰分析">
            <a:extLst>
              <a:ext uri="{FF2B5EF4-FFF2-40B4-BE49-F238E27FC236}">
                <a16:creationId xmlns:a16="http://schemas.microsoft.com/office/drawing/2014/main" id="{CE3FF966-2B91-06C6-A6C8-CCFE5954802E}"/>
              </a:ext>
            </a:extLst>
          </p:cNvPr>
          <p:cNvSpPr txBox="1"/>
          <p:nvPr/>
        </p:nvSpPr>
        <p:spPr>
          <a:xfrm>
            <a:off x="7631724" y="302293"/>
            <a:ext cx="8654613" cy="7396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sz="4600">
                <a:solidFill>
                  <a:srgbClr val="FFFFFF"/>
                </a:solidFill>
              </a:defRPr>
            </a:lvl1pPr>
          </a:lstStyle>
          <a:p>
            <a:pPr algn="ctr"/>
            <a:r>
              <a:rPr lang="ja-JP" altLang="en-US" dirty="0"/>
              <a:t>作った学習モデルで分類をする</a:t>
            </a:r>
            <a:endParaRPr dirty="0"/>
          </a:p>
        </p:txBody>
      </p:sp>
    </p:spTree>
    <p:extLst>
      <p:ext uri="{BB962C8B-B14F-4D97-AF65-F5344CB8AC3E}">
        <p14:creationId xmlns:p14="http://schemas.microsoft.com/office/powerpoint/2010/main" val="3650787328"/>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 name="四角形"/>
          <p:cNvSpPr/>
          <p:nvPr/>
        </p:nvSpPr>
        <p:spPr>
          <a:xfrm>
            <a:off x="-1" y="-35887"/>
            <a:ext cx="24384001" cy="1416051"/>
          </a:xfrm>
          <a:prstGeom prst="rect">
            <a:avLst/>
          </a:prstGeom>
          <a:solidFill>
            <a:srgbClr val="00000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666" name="ロジスティック回帰分析"/>
          <p:cNvSpPr txBox="1"/>
          <p:nvPr/>
        </p:nvSpPr>
        <p:spPr>
          <a:xfrm>
            <a:off x="7631724" y="302293"/>
            <a:ext cx="8654613" cy="7396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sz="4600">
                <a:solidFill>
                  <a:srgbClr val="FFFFFF"/>
                </a:solidFill>
              </a:defRPr>
            </a:lvl1pPr>
          </a:lstStyle>
          <a:p>
            <a:pPr algn="ctr"/>
            <a:r>
              <a:rPr lang="ja-JP" altLang="en-US" dirty="0"/>
              <a:t>作った学習モデルで分類をする</a:t>
            </a:r>
            <a:endParaRPr dirty="0"/>
          </a:p>
        </p:txBody>
      </p:sp>
      <p:sp>
        <p:nvSpPr>
          <p:cNvPr id="667" name="学習モデルを作ったのでpredictで予測する"/>
          <p:cNvSpPr txBox="1"/>
          <p:nvPr/>
        </p:nvSpPr>
        <p:spPr>
          <a:xfrm>
            <a:off x="5464195" y="1805303"/>
            <a:ext cx="13455608" cy="6842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200"/>
            </a:lvl1pPr>
          </a:lstStyle>
          <a:p>
            <a:r>
              <a:rPr dirty="0" err="1"/>
              <a:t>学習モデルを作ったのでpredict</a:t>
            </a:r>
            <a:r>
              <a:rPr lang="en-US" dirty="0" err="1"/>
              <a:t>_proba</a:t>
            </a:r>
            <a:r>
              <a:rPr dirty="0" err="1"/>
              <a:t>で</a:t>
            </a:r>
            <a:r>
              <a:rPr lang="ja-JP" altLang="en-US" dirty="0"/>
              <a:t>確率を</a:t>
            </a:r>
            <a:r>
              <a:rPr dirty="0" err="1"/>
              <a:t>予測する</a:t>
            </a:r>
            <a:endParaRPr dirty="0"/>
          </a:p>
        </p:txBody>
      </p:sp>
      <p:sp>
        <p:nvSpPr>
          <p:cNvPr id="668" name="check = clf.predict.proba([[4.5]])…"/>
          <p:cNvSpPr txBox="1"/>
          <p:nvPr/>
        </p:nvSpPr>
        <p:spPr>
          <a:xfrm>
            <a:off x="2847595" y="3881380"/>
            <a:ext cx="13792237" cy="2041585"/>
          </a:xfrm>
          <a:prstGeom prst="rect">
            <a:avLst/>
          </a:prstGeom>
          <a:ln w="254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r>
              <a:rPr lang="en-US" altLang="ja-JP" sz="2800" dirty="0"/>
              <a:t>result5 = model2.predict_proba(test4)</a:t>
            </a:r>
          </a:p>
          <a:p>
            <a:pPr algn="l"/>
            <a:r>
              <a:rPr lang="en-US" altLang="ja-JP" sz="2800" dirty="0"/>
              <a:t>print(result5)</a:t>
            </a:r>
          </a:p>
          <a:p>
            <a:pPr algn="l"/>
            <a:r>
              <a:rPr lang="en-US" altLang="ja-JP" sz="2800" dirty="0"/>
              <a:t>print("</a:t>
            </a:r>
            <a:r>
              <a:rPr lang="ja-JP" altLang="en-US" sz="2800" dirty="0"/>
              <a:t>がく片の長さが</a:t>
            </a:r>
            <a:r>
              <a:rPr lang="en-US" altLang="ja-JP" sz="2800" dirty="0"/>
              <a:t>4.5</a:t>
            </a:r>
            <a:r>
              <a:rPr lang="ja-JP" altLang="en-US" sz="2800" dirty="0"/>
              <a:t>の時のヒオウギアヤメとブルーフラッグの確率は</a:t>
            </a:r>
            <a:r>
              <a:rPr lang="en-US" altLang="ja-JP" sz="2800" dirty="0"/>
              <a:t>:",result5[0])</a:t>
            </a:r>
          </a:p>
          <a:p>
            <a:pPr algn="l"/>
            <a:r>
              <a:rPr lang="en-US" altLang="ja-JP" sz="2800" dirty="0"/>
              <a:t>print("</a:t>
            </a:r>
            <a:r>
              <a:rPr lang="ja-JP" altLang="en-US" sz="2800" dirty="0"/>
              <a:t>がく片の長さが</a:t>
            </a:r>
            <a:r>
              <a:rPr lang="en-US" altLang="ja-JP" sz="2800" dirty="0"/>
              <a:t>5.0</a:t>
            </a:r>
            <a:r>
              <a:rPr lang="ja-JP" altLang="en-US" sz="2800" dirty="0"/>
              <a:t>の時のヒオウギアヤメとブルーフラッグの確率は</a:t>
            </a:r>
            <a:r>
              <a:rPr lang="en-US" altLang="ja-JP" sz="2800" dirty="0"/>
              <a:t>:",result5[1])</a:t>
            </a:r>
          </a:p>
          <a:p>
            <a:pPr algn="l"/>
            <a:r>
              <a:rPr lang="en-US" altLang="ja-JP" sz="2800" dirty="0"/>
              <a:t>print("</a:t>
            </a:r>
            <a:r>
              <a:rPr lang="ja-JP" altLang="en-US" sz="2800" dirty="0"/>
              <a:t>がく片の長さが</a:t>
            </a:r>
            <a:r>
              <a:rPr lang="en-US" altLang="ja-JP" sz="2800" dirty="0"/>
              <a:t>7.0</a:t>
            </a:r>
            <a:r>
              <a:rPr lang="ja-JP" altLang="en-US" sz="2800" dirty="0"/>
              <a:t>の時のヒオウギアヤメとブルーフラッグの確率は</a:t>
            </a:r>
            <a:r>
              <a:rPr lang="en-US" altLang="ja-JP" sz="2800" dirty="0"/>
              <a:t>:",result5[2])</a:t>
            </a:r>
            <a:endParaRPr sz="2800" dirty="0"/>
          </a:p>
        </p:txBody>
      </p:sp>
      <p:sp>
        <p:nvSpPr>
          <p:cNvPr id="670" name="In"/>
          <p:cNvSpPr txBox="1"/>
          <p:nvPr/>
        </p:nvSpPr>
        <p:spPr>
          <a:xfrm>
            <a:off x="1179613" y="3778668"/>
            <a:ext cx="568224" cy="5778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700"/>
            </a:lvl1pPr>
          </a:lstStyle>
          <a:p>
            <a:r>
              <a:t>In</a:t>
            </a:r>
          </a:p>
        </p:txBody>
      </p:sp>
      <p:sp>
        <p:nvSpPr>
          <p:cNvPr id="14" name="ではがく片の長さが4.5, 5, 7,0の時のブルーフラッグの確率は？">
            <a:extLst>
              <a:ext uri="{FF2B5EF4-FFF2-40B4-BE49-F238E27FC236}">
                <a16:creationId xmlns:a16="http://schemas.microsoft.com/office/drawing/2014/main" id="{4452007F-F298-404A-BC42-CC6D9B16FB85}"/>
              </a:ext>
            </a:extLst>
          </p:cNvPr>
          <p:cNvSpPr txBox="1"/>
          <p:nvPr/>
        </p:nvSpPr>
        <p:spPr>
          <a:xfrm>
            <a:off x="4873488" y="2616040"/>
            <a:ext cx="14637020" cy="6842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200"/>
            </a:lvl1pPr>
          </a:lstStyle>
          <a:p>
            <a:r>
              <a:rPr dirty="0"/>
              <a:t>がく片の長さが4.5, 5, 7,0の時のブルーフラッグの確率は？</a:t>
            </a:r>
          </a:p>
        </p:txBody>
      </p:sp>
      <p:sp>
        <p:nvSpPr>
          <p:cNvPr id="10" name="print(check)…">
            <a:extLst>
              <a:ext uri="{FF2B5EF4-FFF2-40B4-BE49-F238E27FC236}">
                <a16:creationId xmlns:a16="http://schemas.microsoft.com/office/drawing/2014/main" id="{2DD597F4-A6FB-420D-981F-BE008B8F7E82}"/>
              </a:ext>
            </a:extLst>
          </p:cNvPr>
          <p:cNvSpPr txBox="1"/>
          <p:nvPr/>
        </p:nvSpPr>
        <p:spPr>
          <a:xfrm>
            <a:off x="2847595" y="6752396"/>
            <a:ext cx="14925561" cy="5143972"/>
          </a:xfrm>
          <a:prstGeom prst="rect">
            <a:avLst/>
          </a:prstGeom>
          <a:ln w="254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r>
              <a:rPr lang="en-US" altLang="ja-JP" sz="2800" dirty="0"/>
              <a:t>print(result5)</a:t>
            </a:r>
          </a:p>
          <a:p>
            <a:pPr algn="l"/>
            <a:r>
              <a:rPr lang="en-US" altLang="ja-JP" sz="2800" dirty="0"/>
              <a:t>[[0.95036498 0.04963502]</a:t>
            </a:r>
          </a:p>
          <a:p>
            <a:pPr algn="l"/>
            <a:r>
              <a:rPr lang="en-US" altLang="ja-JP" sz="2800" dirty="0"/>
              <a:t> [0.79665518 0.20334482]</a:t>
            </a:r>
          </a:p>
          <a:p>
            <a:pPr algn="l"/>
            <a:r>
              <a:rPr lang="en-US" altLang="ja-JP" sz="2800" dirty="0"/>
              <a:t> [0.00682033 0.99317967]]</a:t>
            </a:r>
          </a:p>
          <a:p>
            <a:pPr algn="l"/>
            <a:endParaRPr lang="en-US" altLang="ja-JP" sz="2800" dirty="0"/>
          </a:p>
          <a:p>
            <a:pPr algn="l"/>
            <a:r>
              <a:rPr lang="en-US" altLang="ja-JP" sz="2800" dirty="0"/>
              <a:t>print("</a:t>
            </a:r>
            <a:r>
              <a:rPr lang="ja-JP" altLang="en-US" sz="2800" dirty="0"/>
              <a:t>がく片の長さが</a:t>
            </a:r>
            <a:r>
              <a:rPr lang="en-US" altLang="ja-JP" sz="2800" dirty="0"/>
              <a:t>4.5</a:t>
            </a:r>
            <a:r>
              <a:rPr lang="ja-JP" altLang="en-US" sz="2800" dirty="0"/>
              <a:t>の時のヒオウギアヤメとブルーフラッグの確率は</a:t>
            </a:r>
            <a:r>
              <a:rPr lang="en-US" altLang="ja-JP" sz="2800" dirty="0"/>
              <a:t>:",result5[0])</a:t>
            </a:r>
          </a:p>
          <a:p>
            <a:pPr algn="l"/>
            <a:r>
              <a:rPr lang="ja-JP" altLang="en-US" sz="2800" dirty="0"/>
              <a:t>がく片の長さが</a:t>
            </a:r>
            <a:r>
              <a:rPr lang="en-US" altLang="ja-JP" sz="2800" dirty="0"/>
              <a:t>4.5</a:t>
            </a:r>
            <a:r>
              <a:rPr lang="ja-JP" altLang="en-US" sz="2800" dirty="0"/>
              <a:t>の時のヒオウギアヤメとブルーフラッグの確率は</a:t>
            </a:r>
            <a:r>
              <a:rPr lang="en-US" altLang="ja-JP" sz="2800" dirty="0"/>
              <a:t>: [0.95036498 0.04963502]</a:t>
            </a:r>
          </a:p>
          <a:p>
            <a:pPr algn="l"/>
            <a:endParaRPr lang="en-US" altLang="ja-JP" sz="2800" dirty="0"/>
          </a:p>
          <a:p>
            <a:pPr algn="l"/>
            <a:r>
              <a:rPr lang="en-US" altLang="ja-JP" sz="2800" dirty="0"/>
              <a:t>print("</a:t>
            </a:r>
            <a:r>
              <a:rPr lang="ja-JP" altLang="en-US" sz="2800" dirty="0"/>
              <a:t>がく片の長さが</a:t>
            </a:r>
            <a:r>
              <a:rPr lang="en-US" altLang="ja-JP" sz="2800" dirty="0"/>
              <a:t>5.0</a:t>
            </a:r>
            <a:r>
              <a:rPr lang="ja-JP" altLang="en-US" sz="2800" dirty="0"/>
              <a:t>の時のヒオウギアヤメとブルーフラッグの確率は</a:t>
            </a:r>
            <a:r>
              <a:rPr lang="en-US" altLang="ja-JP" sz="2800" dirty="0"/>
              <a:t>:",result5[1])</a:t>
            </a:r>
          </a:p>
          <a:p>
            <a:pPr algn="l"/>
            <a:r>
              <a:rPr lang="ja-JP" altLang="en-US" sz="2800" dirty="0"/>
              <a:t>がく片の長さが</a:t>
            </a:r>
            <a:r>
              <a:rPr lang="en-US" altLang="ja-JP" sz="2800" dirty="0"/>
              <a:t>5.0</a:t>
            </a:r>
            <a:r>
              <a:rPr lang="ja-JP" altLang="en-US" sz="2800" dirty="0"/>
              <a:t>の時のヒオウギアヤメとブルーフラッグの確率は</a:t>
            </a:r>
            <a:r>
              <a:rPr lang="en-US" altLang="ja-JP" sz="2800" dirty="0"/>
              <a:t>: [0.79665518 0.20334482]</a:t>
            </a:r>
          </a:p>
          <a:p>
            <a:pPr algn="l"/>
            <a:endParaRPr lang="en-US" altLang="ja-JP" sz="2800" dirty="0"/>
          </a:p>
          <a:p>
            <a:pPr algn="l"/>
            <a:r>
              <a:rPr lang="en-US" altLang="ja-JP" sz="2800" dirty="0"/>
              <a:t>print("</a:t>
            </a:r>
            <a:r>
              <a:rPr lang="ja-JP" altLang="en-US" sz="2800" dirty="0"/>
              <a:t>がく片の長さが</a:t>
            </a:r>
            <a:r>
              <a:rPr lang="en-US" altLang="ja-JP" sz="2800" dirty="0"/>
              <a:t>7.0</a:t>
            </a:r>
            <a:r>
              <a:rPr lang="ja-JP" altLang="en-US" sz="2800" dirty="0"/>
              <a:t>の時のヒオウギアヤメとブルーフラッグの確率は</a:t>
            </a:r>
            <a:r>
              <a:rPr lang="en-US" altLang="ja-JP" sz="2800" dirty="0"/>
              <a:t>:",result5[2])</a:t>
            </a:r>
          </a:p>
          <a:p>
            <a:pPr algn="l"/>
            <a:r>
              <a:rPr lang="ja-JP" altLang="en-US" sz="2800" dirty="0"/>
              <a:t>がく片の長さが</a:t>
            </a:r>
            <a:r>
              <a:rPr lang="en-US" altLang="ja-JP" sz="2800" dirty="0"/>
              <a:t>7.0</a:t>
            </a:r>
            <a:r>
              <a:rPr lang="ja-JP" altLang="en-US" sz="2800" dirty="0"/>
              <a:t>の時のヒオウギアヤメとブルーフラッグの確率は</a:t>
            </a:r>
            <a:r>
              <a:rPr lang="en-US" altLang="ja-JP" sz="2800" dirty="0"/>
              <a:t>: [0.00682033 0.99317967]</a:t>
            </a:r>
            <a:endParaRPr sz="2800" dirty="0"/>
          </a:p>
        </p:txBody>
      </p:sp>
      <p:sp>
        <p:nvSpPr>
          <p:cNvPr id="11" name="Out">
            <a:extLst>
              <a:ext uri="{FF2B5EF4-FFF2-40B4-BE49-F238E27FC236}">
                <a16:creationId xmlns:a16="http://schemas.microsoft.com/office/drawing/2014/main" id="{E7F5B9A3-87FF-47DC-9C86-3ED3DF7C6A68}"/>
              </a:ext>
            </a:extLst>
          </p:cNvPr>
          <p:cNvSpPr txBox="1"/>
          <p:nvPr/>
        </p:nvSpPr>
        <p:spPr>
          <a:xfrm>
            <a:off x="1112298" y="7132555"/>
            <a:ext cx="1028256" cy="5778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700"/>
            </a:lvl1pPr>
          </a:lstStyle>
          <a:p>
            <a:r>
              <a:rPr dirty="0"/>
              <a:t>Out</a:t>
            </a:r>
          </a:p>
        </p:txBody>
      </p:sp>
      <p:sp>
        <p:nvSpPr>
          <p:cNvPr id="12" name="整数だが順にブルーフラッグ、ブルーフラッグ、ヒオウギアヤメと予測された">
            <a:extLst>
              <a:ext uri="{FF2B5EF4-FFF2-40B4-BE49-F238E27FC236}">
                <a16:creationId xmlns:a16="http://schemas.microsoft.com/office/drawing/2014/main" id="{285BB6D3-3940-45B1-8C74-B04FEB0A9A2C}"/>
              </a:ext>
            </a:extLst>
          </p:cNvPr>
          <p:cNvSpPr txBox="1"/>
          <p:nvPr/>
        </p:nvSpPr>
        <p:spPr>
          <a:xfrm>
            <a:off x="1804113" y="12166632"/>
            <a:ext cx="19569460" cy="6842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200"/>
            </a:lvl1pPr>
          </a:lstStyle>
          <a:p>
            <a:r>
              <a:rPr lang="ja-JP" altLang="en-US" dirty="0"/>
              <a:t>がく片の長さが</a:t>
            </a:r>
            <a:r>
              <a:rPr lang="en-US" altLang="ja-JP" dirty="0"/>
              <a:t>4.5</a:t>
            </a:r>
            <a:r>
              <a:rPr lang="ja-JP" altLang="en-US" dirty="0"/>
              <a:t>の時は</a:t>
            </a:r>
            <a:r>
              <a:rPr lang="en-US" altLang="ja-JP" dirty="0"/>
              <a:t>0.0496</a:t>
            </a:r>
            <a:r>
              <a:rPr lang="ja-JP" altLang="en-US" dirty="0"/>
              <a:t>、</a:t>
            </a:r>
            <a:r>
              <a:rPr lang="en-US" altLang="ja-JP" dirty="0"/>
              <a:t>5.0</a:t>
            </a:r>
            <a:r>
              <a:rPr lang="ja-JP" altLang="en-US" dirty="0"/>
              <a:t>の時は</a:t>
            </a:r>
            <a:r>
              <a:rPr lang="en-US" altLang="ja-JP" dirty="0"/>
              <a:t>0.2033</a:t>
            </a:r>
            <a:r>
              <a:rPr lang="ja-JP" altLang="en-US" dirty="0"/>
              <a:t>、</a:t>
            </a:r>
            <a:r>
              <a:rPr lang="en-US" altLang="ja-JP" dirty="0"/>
              <a:t>7.0</a:t>
            </a:r>
            <a:r>
              <a:rPr lang="ja-JP" altLang="en-US" dirty="0"/>
              <a:t>の時は</a:t>
            </a:r>
            <a:r>
              <a:rPr lang="en-US" altLang="ja-JP" dirty="0"/>
              <a:t>0.9932</a:t>
            </a:r>
            <a:r>
              <a:rPr dirty="0"/>
              <a:t>と予測された</a:t>
            </a:r>
          </a:p>
        </p:txBody>
      </p:sp>
      <p:sp>
        <p:nvSpPr>
          <p:cNvPr id="2" name="スライド番号プレースホルダー 1">
            <a:extLst>
              <a:ext uri="{FF2B5EF4-FFF2-40B4-BE49-F238E27FC236}">
                <a16:creationId xmlns:a16="http://schemas.microsoft.com/office/drawing/2014/main" id="{E100AA0E-4FA4-DEB2-8D5B-F11264F5B99E}"/>
              </a:ext>
            </a:extLst>
          </p:cNvPr>
          <p:cNvSpPr>
            <a:spLocks noGrp="1"/>
          </p:cNvSpPr>
          <p:nvPr>
            <p:ph type="sldNum" sz="quarter" idx="2"/>
          </p:nvPr>
        </p:nvSpPr>
        <p:spPr/>
        <p:txBody>
          <a:bodyPr/>
          <a:lstStyle/>
          <a:p>
            <a:fld id="{86CB4B4D-7CA3-9044-876B-883B54F8677D}" type="slidenum">
              <a:rPr lang="en-US" altLang="ja-JP" smtClean="0"/>
              <a:t>22</a:t>
            </a:fld>
            <a:endParaRPr lang="ja-JP" altLang="en-US"/>
          </a:p>
        </p:txBody>
      </p:sp>
    </p:spTree>
    <p:extLst>
      <p:ext uri="{BB962C8B-B14F-4D97-AF65-F5344CB8AC3E}">
        <p14:creationId xmlns:p14="http://schemas.microsoft.com/office/powerpoint/2010/main" val="2387068251"/>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9" name="四角形"/>
          <p:cNvSpPr/>
          <p:nvPr/>
        </p:nvSpPr>
        <p:spPr>
          <a:xfrm>
            <a:off x="-1" y="-35887"/>
            <a:ext cx="24384001" cy="1416051"/>
          </a:xfrm>
          <a:prstGeom prst="rect">
            <a:avLst/>
          </a:prstGeom>
          <a:solidFill>
            <a:srgbClr val="00000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472" name="がく片の長さとがく片の幅でヒオウギアヤメとブルーフラッグを分類したい"/>
          <p:cNvSpPr txBox="1"/>
          <p:nvPr/>
        </p:nvSpPr>
        <p:spPr>
          <a:xfrm>
            <a:off x="6749808" y="2324080"/>
            <a:ext cx="10884390" cy="73353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100"/>
            </a:lvl1pPr>
          </a:lstStyle>
          <a:p>
            <a:r>
              <a:rPr dirty="0" err="1"/>
              <a:t>がく片の長さ</a:t>
            </a:r>
            <a:r>
              <a:rPr lang="ja-JP" altLang="en-US" dirty="0"/>
              <a:t>と幅の</a:t>
            </a:r>
            <a:r>
              <a:rPr lang="en-US" altLang="ja-JP" dirty="0"/>
              <a:t>2</a:t>
            </a:r>
            <a:r>
              <a:rPr lang="ja-JP" altLang="en-US" dirty="0"/>
              <a:t>つの変数だとどうなる？</a:t>
            </a:r>
            <a:endParaRPr dirty="0"/>
          </a:p>
        </p:txBody>
      </p:sp>
      <p:sp>
        <p:nvSpPr>
          <p:cNvPr id="2" name="スライド番号プレースホルダー 1">
            <a:extLst>
              <a:ext uri="{FF2B5EF4-FFF2-40B4-BE49-F238E27FC236}">
                <a16:creationId xmlns:a16="http://schemas.microsoft.com/office/drawing/2014/main" id="{7C55DB70-0D0B-C79A-8E03-60B8556C8CB5}"/>
              </a:ext>
            </a:extLst>
          </p:cNvPr>
          <p:cNvSpPr>
            <a:spLocks noGrp="1"/>
          </p:cNvSpPr>
          <p:nvPr>
            <p:ph type="sldNum" sz="quarter" idx="2"/>
          </p:nvPr>
        </p:nvSpPr>
        <p:spPr/>
        <p:txBody>
          <a:bodyPr/>
          <a:lstStyle/>
          <a:p>
            <a:fld id="{86CB4B4D-7CA3-9044-876B-883B54F8677D}" type="slidenum">
              <a:rPr lang="en-US" altLang="ja-JP" smtClean="0"/>
              <a:t>23</a:t>
            </a:fld>
            <a:endParaRPr lang="ja-JP" altLang="en-US"/>
          </a:p>
        </p:txBody>
      </p:sp>
      <p:sp>
        <p:nvSpPr>
          <p:cNvPr id="4" name="テキスト ボックス 3">
            <a:extLst>
              <a:ext uri="{FF2B5EF4-FFF2-40B4-BE49-F238E27FC236}">
                <a16:creationId xmlns:a16="http://schemas.microsoft.com/office/drawing/2014/main" id="{F648F17D-22CC-959A-91E1-D9A20C7393A9}"/>
              </a:ext>
            </a:extLst>
          </p:cNvPr>
          <p:cNvSpPr txBox="1"/>
          <p:nvPr/>
        </p:nvSpPr>
        <p:spPr>
          <a:xfrm>
            <a:off x="1547037" y="5433006"/>
            <a:ext cx="8787809" cy="6186309"/>
          </a:xfrm>
          <a:prstGeom prst="rect">
            <a:avLst/>
          </a:prstGeom>
          <a:no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ja-JP" altLang="en-US" sz="4000" dirty="0"/>
              <a:t>x = df</a:t>
            </a:r>
            <a:r>
              <a:rPr lang="en-US" altLang="ja-JP" sz="4000" dirty="0"/>
              <a:t>[</a:t>
            </a:r>
            <a:r>
              <a:rPr lang="ja-JP" altLang="en-US" sz="4000" dirty="0"/>
              <a:t>[‘がく片の長さ’]</a:t>
            </a:r>
            <a:r>
              <a:rPr lang="en-US" altLang="ja-JP" sz="4000" dirty="0"/>
              <a:t>]</a:t>
            </a:r>
            <a:endParaRPr lang="ja-JP" altLang="en-US" sz="4000" dirty="0"/>
          </a:p>
          <a:p>
            <a:pPr algn="l"/>
            <a:r>
              <a:rPr lang="ja-JP" altLang="en-US" sz="4000" dirty="0"/>
              <a:t>y = df[‘アヤメの種類_数字’]</a:t>
            </a:r>
          </a:p>
          <a:p>
            <a:pPr algn="l"/>
            <a:endParaRPr lang="en-US" altLang="ja-JP" sz="4000" dirty="0"/>
          </a:p>
          <a:p>
            <a:pPr algn="l"/>
            <a:r>
              <a:rPr lang="es-ES" altLang="ja-JP" sz="4000" dirty="0"/>
              <a:t>x2 = x.to_numpy()</a:t>
            </a:r>
          </a:p>
          <a:p>
            <a:pPr algn="l"/>
            <a:r>
              <a:rPr lang="es-ES" altLang="ja-JP" sz="4000" dirty="0"/>
              <a:t>y2 = y.to_numpy()</a:t>
            </a:r>
            <a:endParaRPr lang="en-US" altLang="ja-JP" sz="4000" dirty="0"/>
          </a:p>
          <a:p>
            <a:pPr algn="l"/>
            <a:endParaRPr lang="ja-JP" altLang="en-US" sz="4000" dirty="0"/>
          </a:p>
          <a:p>
            <a:pPr algn="l"/>
            <a:r>
              <a:rPr lang="ja-JP" altLang="en-US" sz="4000" dirty="0"/>
              <a:t>model2 = LogisticRegression()</a:t>
            </a:r>
          </a:p>
          <a:p>
            <a:pPr algn="l"/>
            <a:r>
              <a:rPr lang="ja-JP" altLang="en-US" sz="4000" dirty="0"/>
              <a:t>model2.fit(x, y)</a:t>
            </a:r>
          </a:p>
          <a:p>
            <a:pPr algn="l"/>
            <a:endParaRPr lang="ja-JP" altLang="en-US" sz="4000" dirty="0"/>
          </a:p>
          <a:p>
            <a:pPr algn="l"/>
            <a:r>
              <a:rPr lang="ja-JP" altLang="en-US" sz="4000" dirty="0"/>
              <a:t>print(model2.coef_)</a:t>
            </a:r>
          </a:p>
          <a:p>
            <a:pPr algn="l"/>
            <a:r>
              <a:rPr lang="ja-JP" altLang="en-US" sz="4000" dirty="0"/>
              <a:t>print(model2.intercept_)</a:t>
            </a:r>
          </a:p>
        </p:txBody>
      </p:sp>
      <p:sp>
        <p:nvSpPr>
          <p:cNvPr id="3" name="6) ロジスティック回帰でアヤメを分類する">
            <a:extLst>
              <a:ext uri="{FF2B5EF4-FFF2-40B4-BE49-F238E27FC236}">
                <a16:creationId xmlns:a16="http://schemas.microsoft.com/office/drawing/2014/main" id="{77A26A02-CEDD-6390-CE9D-8E797FF01AB4}"/>
              </a:ext>
            </a:extLst>
          </p:cNvPr>
          <p:cNvSpPr txBox="1"/>
          <p:nvPr/>
        </p:nvSpPr>
        <p:spPr>
          <a:xfrm>
            <a:off x="7543304" y="302293"/>
            <a:ext cx="8071120" cy="7396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sz="4600">
                <a:solidFill>
                  <a:srgbClr val="FFFFFF"/>
                </a:solidFill>
              </a:defRPr>
            </a:lvl1pPr>
          </a:lstStyle>
          <a:p>
            <a:r>
              <a:rPr lang="ja-JP" altLang="en-US" dirty="0"/>
              <a:t>説明変数を</a:t>
            </a:r>
            <a:r>
              <a:rPr lang="en-US" altLang="ja-JP" dirty="0"/>
              <a:t>2</a:t>
            </a:r>
            <a:r>
              <a:rPr lang="ja-JP" altLang="en-US" dirty="0"/>
              <a:t>つ使って分類する</a:t>
            </a:r>
            <a:endParaRPr dirty="0"/>
          </a:p>
        </p:txBody>
      </p:sp>
    </p:spTree>
    <p:extLst>
      <p:ext uri="{BB962C8B-B14F-4D97-AF65-F5344CB8AC3E}">
        <p14:creationId xmlns:p14="http://schemas.microsoft.com/office/powerpoint/2010/main" val="1050477055"/>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9" name="四角形"/>
          <p:cNvSpPr/>
          <p:nvPr/>
        </p:nvSpPr>
        <p:spPr>
          <a:xfrm>
            <a:off x="-1" y="-35887"/>
            <a:ext cx="24384001" cy="1416051"/>
          </a:xfrm>
          <a:prstGeom prst="rect">
            <a:avLst/>
          </a:prstGeom>
          <a:solidFill>
            <a:srgbClr val="00000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472" name="がく片の長さとがく片の幅でヒオウギアヤメとブルーフラッグを分類したい"/>
          <p:cNvSpPr txBox="1"/>
          <p:nvPr/>
        </p:nvSpPr>
        <p:spPr>
          <a:xfrm>
            <a:off x="6749808" y="2324080"/>
            <a:ext cx="10884390" cy="73353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100"/>
            </a:lvl1pPr>
          </a:lstStyle>
          <a:p>
            <a:r>
              <a:rPr dirty="0" err="1"/>
              <a:t>がく片の長さ</a:t>
            </a:r>
            <a:r>
              <a:rPr lang="ja-JP" altLang="en-US" dirty="0"/>
              <a:t>と幅の</a:t>
            </a:r>
            <a:r>
              <a:rPr lang="en-US" altLang="ja-JP" dirty="0"/>
              <a:t>2</a:t>
            </a:r>
            <a:r>
              <a:rPr lang="ja-JP" altLang="en-US" dirty="0"/>
              <a:t>つの変数だとどうなる？</a:t>
            </a:r>
            <a:endParaRPr dirty="0"/>
          </a:p>
        </p:txBody>
      </p:sp>
      <p:sp>
        <p:nvSpPr>
          <p:cNvPr id="9" name="テキスト ボックス 8">
            <a:extLst>
              <a:ext uri="{FF2B5EF4-FFF2-40B4-BE49-F238E27FC236}">
                <a16:creationId xmlns:a16="http://schemas.microsoft.com/office/drawing/2014/main" id="{9D845888-6C35-4EDB-922A-16528501D7B2}"/>
              </a:ext>
            </a:extLst>
          </p:cNvPr>
          <p:cNvSpPr txBox="1"/>
          <p:nvPr/>
        </p:nvSpPr>
        <p:spPr>
          <a:xfrm>
            <a:off x="1547037" y="5433006"/>
            <a:ext cx="8787809" cy="6186309"/>
          </a:xfrm>
          <a:prstGeom prst="rect">
            <a:avLst/>
          </a:prstGeom>
          <a:no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ja-JP" altLang="en-US" sz="4000" dirty="0"/>
              <a:t>x = df</a:t>
            </a:r>
            <a:r>
              <a:rPr lang="en-US" altLang="ja-JP" sz="4000" dirty="0"/>
              <a:t>[</a:t>
            </a:r>
            <a:r>
              <a:rPr lang="ja-JP" altLang="en-US" sz="4000" dirty="0"/>
              <a:t>[‘がく片の長さ’]</a:t>
            </a:r>
            <a:r>
              <a:rPr lang="en-US" altLang="ja-JP" sz="4000" dirty="0"/>
              <a:t>]</a:t>
            </a:r>
            <a:endParaRPr lang="ja-JP" altLang="en-US" sz="4000" dirty="0"/>
          </a:p>
          <a:p>
            <a:pPr algn="l"/>
            <a:r>
              <a:rPr lang="ja-JP" altLang="en-US" sz="4000" dirty="0"/>
              <a:t>y = df[‘アヤメの種類_数字’]</a:t>
            </a:r>
          </a:p>
          <a:p>
            <a:pPr algn="l"/>
            <a:endParaRPr lang="en-US" altLang="ja-JP" sz="4000" dirty="0"/>
          </a:p>
          <a:p>
            <a:pPr algn="l"/>
            <a:r>
              <a:rPr lang="es-ES" altLang="ja-JP" sz="4000" dirty="0"/>
              <a:t>x2 = x.to_numpy()</a:t>
            </a:r>
          </a:p>
          <a:p>
            <a:pPr algn="l"/>
            <a:r>
              <a:rPr lang="es-ES" altLang="ja-JP" sz="4000" dirty="0"/>
              <a:t>y2 = y.to_numpy()</a:t>
            </a:r>
            <a:endParaRPr lang="en-US" altLang="ja-JP" sz="4000" dirty="0"/>
          </a:p>
          <a:p>
            <a:pPr algn="l"/>
            <a:endParaRPr lang="ja-JP" altLang="en-US" sz="4000" dirty="0"/>
          </a:p>
          <a:p>
            <a:pPr algn="l"/>
            <a:r>
              <a:rPr lang="ja-JP" altLang="en-US" sz="4000" dirty="0"/>
              <a:t>model2 = LogisticRegression()</a:t>
            </a:r>
          </a:p>
          <a:p>
            <a:pPr algn="l"/>
            <a:r>
              <a:rPr lang="ja-JP" altLang="en-US" sz="4000" dirty="0"/>
              <a:t>model2.fit(x, y)</a:t>
            </a:r>
          </a:p>
          <a:p>
            <a:pPr algn="l"/>
            <a:endParaRPr lang="ja-JP" altLang="en-US" sz="4000" dirty="0"/>
          </a:p>
          <a:p>
            <a:pPr algn="l"/>
            <a:r>
              <a:rPr lang="ja-JP" altLang="en-US" sz="4000" dirty="0"/>
              <a:t>print(model2.coef_)</a:t>
            </a:r>
          </a:p>
          <a:p>
            <a:pPr algn="l"/>
            <a:r>
              <a:rPr lang="ja-JP" altLang="en-US" sz="4000" dirty="0"/>
              <a:t>print(model2.intercept_)</a:t>
            </a:r>
          </a:p>
        </p:txBody>
      </p:sp>
      <p:sp>
        <p:nvSpPr>
          <p:cNvPr id="3" name="矢印: 右 2">
            <a:extLst>
              <a:ext uri="{FF2B5EF4-FFF2-40B4-BE49-F238E27FC236}">
                <a16:creationId xmlns:a16="http://schemas.microsoft.com/office/drawing/2014/main" id="{EFE31508-3FF0-49B7-AA75-062682AA3079}"/>
              </a:ext>
            </a:extLst>
          </p:cNvPr>
          <p:cNvSpPr/>
          <p:nvPr/>
        </p:nvSpPr>
        <p:spPr>
          <a:xfrm>
            <a:off x="10876573" y="7936053"/>
            <a:ext cx="1212112" cy="1180214"/>
          </a:xfrm>
          <a:prstGeom prst="rightArrow">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mn-lt"/>
              <a:ea typeface="+mn-ea"/>
              <a:cs typeface="+mn-cs"/>
              <a:sym typeface="ヒラギノ角ゴ ProN W3"/>
            </a:endParaRPr>
          </a:p>
        </p:txBody>
      </p:sp>
      <p:sp>
        <p:nvSpPr>
          <p:cNvPr id="8" name="テキスト ボックス 7">
            <a:extLst>
              <a:ext uri="{FF2B5EF4-FFF2-40B4-BE49-F238E27FC236}">
                <a16:creationId xmlns:a16="http://schemas.microsoft.com/office/drawing/2014/main" id="{16DF0ABC-D4C0-47B5-A61E-8C22D768AD07}"/>
              </a:ext>
            </a:extLst>
          </p:cNvPr>
          <p:cNvSpPr txBox="1"/>
          <p:nvPr/>
        </p:nvSpPr>
        <p:spPr>
          <a:xfrm>
            <a:off x="12627410" y="5433006"/>
            <a:ext cx="10589230" cy="6186309"/>
          </a:xfrm>
          <a:prstGeom prst="rect">
            <a:avLst/>
          </a:prstGeom>
          <a:no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ja-JP" altLang="en-US" sz="4000" dirty="0"/>
              <a:t>x = df[[</a:t>
            </a:r>
            <a:r>
              <a:rPr lang="ja-JP" altLang="en-US" sz="4000" dirty="0">
                <a:solidFill>
                  <a:srgbClr val="FF0000"/>
                </a:solidFill>
              </a:rPr>
              <a:t>'がく片の長さ','がく片の幅'</a:t>
            </a:r>
            <a:r>
              <a:rPr lang="ja-JP" altLang="en-US" sz="4000" dirty="0"/>
              <a:t>]]</a:t>
            </a:r>
          </a:p>
          <a:p>
            <a:pPr algn="l"/>
            <a:r>
              <a:rPr lang="ja-JP" altLang="en-US" sz="4000" dirty="0"/>
              <a:t>y = df['アヤメの種類_数字’]</a:t>
            </a:r>
            <a:endParaRPr lang="en-US" altLang="ja-JP" sz="4000" dirty="0"/>
          </a:p>
          <a:p>
            <a:pPr algn="l"/>
            <a:endParaRPr lang="en-US" altLang="ja-JP" sz="4000" dirty="0"/>
          </a:p>
          <a:p>
            <a:pPr algn="l"/>
            <a:r>
              <a:rPr lang="es-ES" altLang="ja-JP" sz="4000" dirty="0"/>
              <a:t>x2 = x.to_numpy()</a:t>
            </a:r>
          </a:p>
          <a:p>
            <a:pPr algn="l"/>
            <a:r>
              <a:rPr lang="es-ES" altLang="ja-JP" sz="4000" dirty="0"/>
              <a:t>y2 = y.to_numpy()</a:t>
            </a:r>
            <a:endParaRPr lang="en-US" altLang="ja-JP" sz="4000" dirty="0"/>
          </a:p>
          <a:p>
            <a:pPr algn="l"/>
            <a:endParaRPr lang="ja-JP" altLang="en-US" sz="4000" dirty="0"/>
          </a:p>
          <a:p>
            <a:pPr algn="l"/>
            <a:r>
              <a:rPr lang="ja-JP" altLang="en-US" sz="4000" dirty="0"/>
              <a:t>model2 = LogisticRegression()</a:t>
            </a:r>
          </a:p>
          <a:p>
            <a:pPr algn="l"/>
            <a:r>
              <a:rPr lang="ja-JP" altLang="en-US" sz="4000" dirty="0"/>
              <a:t>model2.fit(x</a:t>
            </a:r>
            <a:r>
              <a:rPr lang="en-US" altLang="ja-JP" sz="4000" dirty="0"/>
              <a:t>2</a:t>
            </a:r>
            <a:r>
              <a:rPr lang="ja-JP" altLang="en-US" sz="4000" dirty="0"/>
              <a:t>, y</a:t>
            </a:r>
            <a:r>
              <a:rPr lang="en-US" altLang="ja-JP" sz="4000" dirty="0"/>
              <a:t>2</a:t>
            </a:r>
            <a:r>
              <a:rPr lang="ja-JP" altLang="en-US" sz="4000" dirty="0"/>
              <a:t>)</a:t>
            </a:r>
          </a:p>
          <a:p>
            <a:pPr algn="l"/>
            <a:endParaRPr lang="ja-JP" altLang="en-US" sz="4000" dirty="0"/>
          </a:p>
          <a:p>
            <a:pPr algn="l"/>
            <a:r>
              <a:rPr lang="ja-JP" altLang="en-US" sz="4000" dirty="0"/>
              <a:t>print(model2.coef_)</a:t>
            </a:r>
          </a:p>
          <a:p>
            <a:pPr algn="l"/>
            <a:r>
              <a:rPr lang="ja-JP" altLang="en-US" sz="4000" dirty="0"/>
              <a:t>print(model2.intercept_)</a:t>
            </a:r>
          </a:p>
        </p:txBody>
      </p:sp>
      <p:sp>
        <p:nvSpPr>
          <p:cNvPr id="2" name="スライド番号プレースホルダー 1">
            <a:extLst>
              <a:ext uri="{FF2B5EF4-FFF2-40B4-BE49-F238E27FC236}">
                <a16:creationId xmlns:a16="http://schemas.microsoft.com/office/drawing/2014/main" id="{05F21F6E-F2DD-D21A-76C0-A240C64BD374}"/>
              </a:ext>
            </a:extLst>
          </p:cNvPr>
          <p:cNvSpPr>
            <a:spLocks noGrp="1"/>
          </p:cNvSpPr>
          <p:nvPr>
            <p:ph type="sldNum" sz="quarter" idx="2"/>
          </p:nvPr>
        </p:nvSpPr>
        <p:spPr/>
        <p:txBody>
          <a:bodyPr/>
          <a:lstStyle/>
          <a:p>
            <a:fld id="{86CB4B4D-7CA3-9044-876B-883B54F8677D}" type="slidenum">
              <a:rPr lang="en-US" altLang="ja-JP" smtClean="0"/>
              <a:t>24</a:t>
            </a:fld>
            <a:endParaRPr lang="ja-JP" altLang="en-US"/>
          </a:p>
        </p:txBody>
      </p:sp>
      <p:sp>
        <p:nvSpPr>
          <p:cNvPr id="4" name="6) ロジスティック回帰でアヤメを分類する">
            <a:extLst>
              <a:ext uri="{FF2B5EF4-FFF2-40B4-BE49-F238E27FC236}">
                <a16:creationId xmlns:a16="http://schemas.microsoft.com/office/drawing/2014/main" id="{3FB2E5A0-2A02-E06D-619A-5D71F7C22DD1}"/>
              </a:ext>
            </a:extLst>
          </p:cNvPr>
          <p:cNvSpPr txBox="1"/>
          <p:nvPr/>
        </p:nvSpPr>
        <p:spPr>
          <a:xfrm>
            <a:off x="7543304" y="302293"/>
            <a:ext cx="8071120" cy="7396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sz="4600">
                <a:solidFill>
                  <a:srgbClr val="FFFFFF"/>
                </a:solidFill>
              </a:defRPr>
            </a:lvl1pPr>
          </a:lstStyle>
          <a:p>
            <a:r>
              <a:rPr lang="ja-JP" altLang="en-US" dirty="0"/>
              <a:t>説明変数を</a:t>
            </a:r>
            <a:r>
              <a:rPr lang="en-US" altLang="ja-JP" dirty="0"/>
              <a:t>2</a:t>
            </a:r>
            <a:r>
              <a:rPr lang="ja-JP" altLang="en-US" dirty="0"/>
              <a:t>つ使って分類する</a:t>
            </a:r>
            <a:endParaRPr dirty="0"/>
          </a:p>
        </p:txBody>
      </p:sp>
    </p:spTree>
    <p:extLst>
      <p:ext uri="{BB962C8B-B14F-4D97-AF65-F5344CB8AC3E}">
        <p14:creationId xmlns:p14="http://schemas.microsoft.com/office/powerpoint/2010/main" val="1285904122"/>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AACB5606-11AE-4EDA-8350-887ED0672CBF}"/>
              </a:ext>
            </a:extLst>
          </p:cNvPr>
          <p:cNvSpPr txBox="1"/>
          <p:nvPr/>
        </p:nvSpPr>
        <p:spPr>
          <a:xfrm>
            <a:off x="6094227" y="3837702"/>
            <a:ext cx="12195544" cy="1920526"/>
          </a:xfrm>
          <a:prstGeom prst="rect">
            <a:avLst/>
          </a:prstGeom>
          <a:no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altLang="ja-JP" sz="4400" dirty="0"/>
              <a:t>test = </a:t>
            </a:r>
            <a:r>
              <a:rPr lang="en-US" altLang="ja-JP" sz="4400" dirty="0">
                <a:solidFill>
                  <a:srgbClr val="FF0000"/>
                </a:solidFill>
              </a:rPr>
              <a:t>[[4.5,3.2],[6.0,2.5],[7.0,6.0]]</a:t>
            </a:r>
          </a:p>
          <a:p>
            <a:pPr algn="l"/>
            <a:r>
              <a:rPr lang="en-US" altLang="ja-JP" sz="4400" dirty="0"/>
              <a:t>result = model2.predict_proba(test)</a:t>
            </a:r>
          </a:p>
          <a:p>
            <a:pPr algn="l"/>
            <a:r>
              <a:rPr lang="en-US" altLang="ja-JP" sz="4400" dirty="0"/>
              <a:t>print(result)</a:t>
            </a:r>
          </a:p>
        </p:txBody>
      </p:sp>
      <p:sp>
        <p:nvSpPr>
          <p:cNvPr id="6" name="四角形">
            <a:extLst>
              <a:ext uri="{FF2B5EF4-FFF2-40B4-BE49-F238E27FC236}">
                <a16:creationId xmlns:a16="http://schemas.microsoft.com/office/drawing/2014/main" id="{6CEF8731-31CD-454E-A45F-10C7AD5C1593}"/>
              </a:ext>
            </a:extLst>
          </p:cNvPr>
          <p:cNvSpPr/>
          <p:nvPr/>
        </p:nvSpPr>
        <p:spPr>
          <a:xfrm>
            <a:off x="-1" y="-35887"/>
            <a:ext cx="24384001" cy="1416051"/>
          </a:xfrm>
          <a:prstGeom prst="rect">
            <a:avLst/>
          </a:prstGeom>
          <a:solidFill>
            <a:srgbClr val="00000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7" name="6) ロジスティック回帰でアヤメを分類する">
            <a:extLst>
              <a:ext uri="{FF2B5EF4-FFF2-40B4-BE49-F238E27FC236}">
                <a16:creationId xmlns:a16="http://schemas.microsoft.com/office/drawing/2014/main" id="{9DB572C8-E21C-4A64-A2BC-3654B069E9EC}"/>
              </a:ext>
            </a:extLst>
          </p:cNvPr>
          <p:cNvSpPr txBox="1"/>
          <p:nvPr/>
        </p:nvSpPr>
        <p:spPr>
          <a:xfrm>
            <a:off x="7543304" y="302293"/>
            <a:ext cx="8071120" cy="7396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sz="4600">
                <a:solidFill>
                  <a:srgbClr val="FFFFFF"/>
                </a:solidFill>
              </a:defRPr>
            </a:lvl1pPr>
          </a:lstStyle>
          <a:p>
            <a:r>
              <a:rPr lang="ja-JP" altLang="en-US" dirty="0"/>
              <a:t>説明変数を</a:t>
            </a:r>
            <a:r>
              <a:rPr lang="en-US" altLang="ja-JP" dirty="0"/>
              <a:t>2</a:t>
            </a:r>
            <a:r>
              <a:rPr lang="ja-JP" altLang="en-US" dirty="0"/>
              <a:t>つ使って分類する</a:t>
            </a:r>
            <a:endParaRPr dirty="0"/>
          </a:p>
        </p:txBody>
      </p:sp>
      <p:sp>
        <p:nvSpPr>
          <p:cNvPr id="8" name="テキスト ボックス 7">
            <a:extLst>
              <a:ext uri="{FF2B5EF4-FFF2-40B4-BE49-F238E27FC236}">
                <a16:creationId xmlns:a16="http://schemas.microsoft.com/office/drawing/2014/main" id="{BE0A62F1-0CE9-471B-BDCF-36C93AE2C75A}"/>
              </a:ext>
            </a:extLst>
          </p:cNvPr>
          <p:cNvSpPr txBox="1"/>
          <p:nvPr/>
        </p:nvSpPr>
        <p:spPr>
          <a:xfrm>
            <a:off x="3828345" y="2205443"/>
            <a:ext cx="15501039" cy="7797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ja-JP" altLang="en-US" sz="4400" b="0" i="0" u="none" strike="noStrike" cap="none" spc="0" normalizeH="0" baseline="0" dirty="0">
                <a:ln>
                  <a:noFill/>
                </a:ln>
                <a:solidFill>
                  <a:srgbClr val="000000"/>
                </a:solidFill>
                <a:effectLst/>
                <a:uFillTx/>
                <a:latin typeface="ヒラギノ角ゴ ProN W6"/>
                <a:ea typeface="ヒラギノ角ゴ ProN W6"/>
                <a:cs typeface="ヒラギノ角ゴ ProN W6"/>
                <a:sym typeface="ヒラギノ角ゴ ProN W6"/>
              </a:rPr>
              <a:t>がく片の長さと幅が、</a:t>
            </a:r>
            <a:r>
              <a:rPr kumimoji="0" lang="en-US" altLang="ja-JP" sz="4400" b="0" i="0" u="none" strike="noStrike" cap="none" spc="0" normalizeH="0" baseline="0" dirty="0">
                <a:ln>
                  <a:noFill/>
                </a:ln>
                <a:solidFill>
                  <a:srgbClr val="000000"/>
                </a:solidFill>
                <a:effectLst/>
                <a:uFillTx/>
                <a:latin typeface="ヒラギノ角ゴ ProN W6"/>
                <a:ea typeface="ヒラギノ角ゴ ProN W6"/>
                <a:cs typeface="ヒラギノ角ゴ ProN W6"/>
                <a:sym typeface="ヒラギノ角ゴ ProN W6"/>
              </a:rPr>
              <a:t>(4.5 , 3.2</a:t>
            </a:r>
            <a:r>
              <a:rPr lang="en-US" altLang="ja-JP" sz="4400" dirty="0"/>
              <a:t>)､(6</a:t>
            </a:r>
            <a:r>
              <a:rPr kumimoji="0" lang="en-US" altLang="ja-JP" sz="4400" b="0" i="0" u="none" strike="noStrike" cap="none" spc="0" normalizeH="0" baseline="0" dirty="0">
                <a:ln>
                  <a:noFill/>
                </a:ln>
                <a:solidFill>
                  <a:srgbClr val="000000"/>
                </a:solidFill>
                <a:effectLst/>
                <a:uFillTx/>
                <a:latin typeface="ヒラギノ角ゴ ProN W6"/>
                <a:ea typeface="ヒラギノ角ゴ ProN W6"/>
                <a:cs typeface="ヒラギノ角ゴ ProN W6"/>
                <a:sym typeface="ヒラギノ角ゴ ProN W6"/>
              </a:rPr>
              <a:t>.0 , 2.5</a:t>
            </a:r>
            <a:r>
              <a:rPr lang="en-US" altLang="ja-JP" sz="4400" dirty="0"/>
              <a:t>)</a:t>
            </a:r>
            <a:r>
              <a:rPr kumimoji="0" lang="ja-JP" altLang="en-US" sz="4400" b="0" i="0" u="none" strike="noStrike" cap="none" spc="0" normalizeH="0" baseline="0" dirty="0">
                <a:ln>
                  <a:noFill/>
                </a:ln>
                <a:solidFill>
                  <a:srgbClr val="000000"/>
                </a:solidFill>
                <a:effectLst/>
                <a:uFillTx/>
                <a:latin typeface="ヒラギノ角ゴ ProN W6"/>
                <a:ea typeface="ヒラギノ角ゴ ProN W6"/>
                <a:cs typeface="ヒラギノ角ゴ ProN W6"/>
                <a:sym typeface="ヒラギノ角ゴ ProN W6"/>
              </a:rPr>
              <a:t>、</a:t>
            </a:r>
            <a:r>
              <a:rPr kumimoji="0" lang="en-US" altLang="ja-JP" sz="4400" b="0" i="0" u="none" strike="noStrike" cap="none" spc="0" normalizeH="0" baseline="0" dirty="0">
                <a:ln>
                  <a:noFill/>
                </a:ln>
                <a:solidFill>
                  <a:srgbClr val="000000"/>
                </a:solidFill>
                <a:effectLst/>
                <a:uFillTx/>
                <a:latin typeface="ヒラギノ角ゴ ProN W6"/>
                <a:ea typeface="ヒラギノ角ゴ ProN W6"/>
                <a:cs typeface="ヒラギノ角ゴ ProN W6"/>
                <a:sym typeface="ヒラギノ角ゴ ProN W6"/>
              </a:rPr>
              <a:t>(7.0, 6.0)</a:t>
            </a:r>
            <a:r>
              <a:rPr kumimoji="0" lang="ja-JP" altLang="en-US" sz="4400" b="0" i="0" u="none" strike="noStrike" cap="none" spc="0" normalizeH="0" baseline="0" dirty="0">
                <a:ln>
                  <a:noFill/>
                </a:ln>
                <a:solidFill>
                  <a:srgbClr val="000000"/>
                </a:solidFill>
                <a:effectLst/>
                <a:uFillTx/>
                <a:latin typeface="ヒラギノ角ゴ ProN W6"/>
                <a:ea typeface="ヒラギノ角ゴ ProN W6"/>
                <a:cs typeface="ヒラギノ角ゴ ProN W6"/>
                <a:sym typeface="ヒラギノ角ゴ ProN W6"/>
              </a:rPr>
              <a:t>の時は？</a:t>
            </a:r>
            <a:endParaRPr kumimoji="0" lang="en-US" altLang="ja-JP" sz="4400" b="0" i="0" u="none" strike="noStrike" cap="none" spc="0" normalizeH="0" baseline="0" dirty="0">
              <a:ln>
                <a:noFill/>
              </a:ln>
              <a:solidFill>
                <a:srgbClr val="000000"/>
              </a:solidFill>
              <a:effectLst/>
              <a:uFillTx/>
              <a:latin typeface="ヒラギノ角ゴ ProN W6"/>
              <a:ea typeface="ヒラギノ角ゴ ProN W6"/>
              <a:cs typeface="ヒラギノ角ゴ ProN W6"/>
              <a:sym typeface="ヒラギノ角ゴ ProN W6"/>
            </a:endParaRPr>
          </a:p>
        </p:txBody>
      </p:sp>
      <p:sp>
        <p:nvSpPr>
          <p:cNvPr id="10" name="テキスト ボックス 9">
            <a:extLst>
              <a:ext uri="{FF2B5EF4-FFF2-40B4-BE49-F238E27FC236}">
                <a16:creationId xmlns:a16="http://schemas.microsoft.com/office/drawing/2014/main" id="{3866D4E7-C809-4422-824A-4259EED83AD5}"/>
              </a:ext>
            </a:extLst>
          </p:cNvPr>
          <p:cNvSpPr txBox="1"/>
          <p:nvPr/>
        </p:nvSpPr>
        <p:spPr>
          <a:xfrm>
            <a:off x="14896936" y="12230786"/>
            <a:ext cx="1045723" cy="5232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altLang="ja-JP" sz="2800" dirty="0"/>
              <a:t>-1</a:t>
            </a:r>
            <a:endParaRPr lang="ja-JP" altLang="en-US" sz="2800" dirty="0"/>
          </a:p>
        </p:txBody>
      </p:sp>
      <p:sp>
        <p:nvSpPr>
          <p:cNvPr id="2" name="スライド番号プレースホルダー 1">
            <a:extLst>
              <a:ext uri="{FF2B5EF4-FFF2-40B4-BE49-F238E27FC236}">
                <a16:creationId xmlns:a16="http://schemas.microsoft.com/office/drawing/2014/main" id="{EC0A0321-3C75-A50E-A514-6D4F95685B8C}"/>
              </a:ext>
            </a:extLst>
          </p:cNvPr>
          <p:cNvSpPr>
            <a:spLocks noGrp="1"/>
          </p:cNvSpPr>
          <p:nvPr>
            <p:ph type="sldNum" sz="quarter" idx="2"/>
          </p:nvPr>
        </p:nvSpPr>
        <p:spPr/>
        <p:txBody>
          <a:bodyPr/>
          <a:lstStyle/>
          <a:p>
            <a:fld id="{86CB4B4D-7CA3-9044-876B-883B54F8677D}" type="slidenum">
              <a:rPr lang="en-US" altLang="ja-JP" smtClean="0"/>
              <a:t>25</a:t>
            </a:fld>
            <a:endParaRPr lang="ja-JP" altLang="en-US"/>
          </a:p>
        </p:txBody>
      </p:sp>
      <p:sp>
        <p:nvSpPr>
          <p:cNvPr id="9" name="テキスト ボックス 8">
            <a:extLst>
              <a:ext uri="{FF2B5EF4-FFF2-40B4-BE49-F238E27FC236}">
                <a16:creationId xmlns:a16="http://schemas.microsoft.com/office/drawing/2014/main" id="{21D7C289-4A2E-5DA4-F589-74B05D1679DA}"/>
              </a:ext>
            </a:extLst>
          </p:cNvPr>
          <p:cNvSpPr txBox="1"/>
          <p:nvPr/>
        </p:nvSpPr>
        <p:spPr>
          <a:xfrm>
            <a:off x="6094228" y="7748044"/>
            <a:ext cx="12195544" cy="2529923"/>
          </a:xfrm>
          <a:prstGeom prst="rect">
            <a:avLst/>
          </a:prstGeom>
          <a:no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ja-JP" altLang="en-US" sz="4400" dirty="0"/>
              <a:t>print(result)</a:t>
            </a:r>
          </a:p>
          <a:p>
            <a:pPr algn="l"/>
            <a:r>
              <a:rPr lang="ja-JP" altLang="en-US" sz="4400" dirty="0"/>
              <a:t>[[0.95781722 0.04218278]</a:t>
            </a:r>
          </a:p>
          <a:p>
            <a:pPr algn="l"/>
            <a:r>
              <a:rPr lang="ja-JP" altLang="en-US" sz="4400" dirty="0"/>
              <a:t> [0.02631867 0.97368133]</a:t>
            </a:r>
          </a:p>
          <a:p>
            <a:pPr algn="l"/>
            <a:r>
              <a:rPr lang="ja-JP" altLang="en-US" sz="4400" dirty="0"/>
              <a:t> [0.97991578 0.02008422]]</a:t>
            </a:r>
          </a:p>
        </p:txBody>
      </p:sp>
    </p:spTree>
    <p:extLst>
      <p:ext uri="{BB962C8B-B14F-4D97-AF65-F5344CB8AC3E}">
        <p14:creationId xmlns:p14="http://schemas.microsoft.com/office/powerpoint/2010/main" val="1366949048"/>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2" name="四角形"/>
          <p:cNvSpPr/>
          <p:nvPr/>
        </p:nvSpPr>
        <p:spPr>
          <a:xfrm>
            <a:off x="-1" y="-35887"/>
            <a:ext cx="24384001" cy="1416051"/>
          </a:xfrm>
          <a:prstGeom prst="rect">
            <a:avLst/>
          </a:prstGeom>
          <a:solidFill>
            <a:srgbClr val="00000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733" name="まとめ"/>
          <p:cNvSpPr txBox="1"/>
          <p:nvPr/>
        </p:nvSpPr>
        <p:spPr>
          <a:xfrm>
            <a:off x="9877647" y="302293"/>
            <a:ext cx="3642023" cy="7396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sz="4600">
                <a:solidFill>
                  <a:srgbClr val="FFFFFF"/>
                </a:solidFill>
              </a:defRPr>
            </a:lvl1pPr>
          </a:lstStyle>
          <a:p>
            <a:r>
              <a:rPr lang="ja-JP" altLang="en-US" dirty="0"/>
              <a:t>前半の</a:t>
            </a:r>
            <a:r>
              <a:rPr dirty="0" err="1"/>
              <a:t>まとめ</a:t>
            </a:r>
            <a:endParaRPr dirty="0"/>
          </a:p>
        </p:txBody>
      </p:sp>
      <p:sp>
        <p:nvSpPr>
          <p:cNvPr id="734" name="機械学習の一歩目として、…"/>
          <p:cNvSpPr txBox="1"/>
          <p:nvPr/>
        </p:nvSpPr>
        <p:spPr>
          <a:xfrm>
            <a:off x="6134098" y="1923664"/>
            <a:ext cx="12115801" cy="15430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defRPr sz="4500"/>
            </a:pPr>
            <a:r>
              <a:t>機械学習の一歩目として、</a:t>
            </a:r>
          </a:p>
          <a:p>
            <a:pPr>
              <a:defRPr sz="4500"/>
            </a:pPr>
            <a:r>
              <a:t>線形回帰とロジスティック回帰を実践しました</a:t>
            </a:r>
          </a:p>
        </p:txBody>
      </p:sp>
      <p:sp>
        <p:nvSpPr>
          <p:cNvPr id="6" name="①学習モデルの選択(今回は線形回帰)…">
            <a:extLst>
              <a:ext uri="{FF2B5EF4-FFF2-40B4-BE49-F238E27FC236}">
                <a16:creationId xmlns:a16="http://schemas.microsoft.com/office/drawing/2014/main" id="{40A4F8CD-05EA-4B7C-8678-D4DC451FA817}"/>
              </a:ext>
            </a:extLst>
          </p:cNvPr>
          <p:cNvSpPr txBox="1"/>
          <p:nvPr/>
        </p:nvSpPr>
        <p:spPr>
          <a:xfrm>
            <a:off x="1425667" y="4335026"/>
            <a:ext cx="10272992" cy="6011902"/>
          </a:xfrm>
          <a:prstGeom prst="rect">
            <a:avLst/>
          </a:prstGeom>
          <a:ln w="254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l">
              <a:defRPr sz="3500"/>
            </a:pPr>
            <a:r>
              <a:rPr sz="3200" dirty="0"/>
              <a:t>①</a:t>
            </a:r>
            <a:r>
              <a:rPr sz="3200" dirty="0" err="1"/>
              <a:t>学習モデルの選択</a:t>
            </a:r>
            <a:r>
              <a:rPr sz="3200" dirty="0"/>
              <a:t>(</a:t>
            </a:r>
            <a:r>
              <a:rPr sz="3200" dirty="0" err="1"/>
              <a:t>今回は線形回帰</a:t>
            </a:r>
            <a:r>
              <a:rPr sz="3200" dirty="0"/>
              <a:t>)</a:t>
            </a:r>
          </a:p>
          <a:p>
            <a:pPr algn="l">
              <a:defRPr sz="3500"/>
            </a:pPr>
            <a:r>
              <a:rPr sz="3200" dirty="0"/>
              <a:t>(</a:t>
            </a:r>
            <a:r>
              <a:rPr sz="3200" dirty="0" err="1"/>
              <a:t>モデル名</a:t>
            </a:r>
            <a:r>
              <a:rPr sz="3200" dirty="0"/>
              <a:t>) = </a:t>
            </a:r>
            <a:r>
              <a:rPr sz="3200" dirty="0" err="1">
                <a:solidFill>
                  <a:schemeClr val="accent5">
                    <a:hueOff val="-82419"/>
                    <a:satOff val="-9513"/>
                    <a:lumOff val="-16343"/>
                  </a:schemeClr>
                </a:solidFill>
              </a:rPr>
              <a:t>LinearRegression</a:t>
            </a:r>
            <a:r>
              <a:rPr sz="3200" dirty="0"/>
              <a:t>()</a:t>
            </a:r>
          </a:p>
          <a:p>
            <a:pPr algn="l">
              <a:defRPr sz="3500"/>
            </a:pPr>
            <a:endParaRPr sz="3200" dirty="0"/>
          </a:p>
          <a:p>
            <a:pPr algn="l">
              <a:defRPr sz="3500"/>
            </a:pPr>
            <a:r>
              <a:rPr sz="3200" dirty="0"/>
              <a:t>②</a:t>
            </a:r>
            <a:r>
              <a:rPr sz="3200" dirty="0" err="1"/>
              <a:t>データを入れて学習させる</a:t>
            </a:r>
            <a:endParaRPr sz="3200" dirty="0"/>
          </a:p>
          <a:p>
            <a:pPr algn="l">
              <a:defRPr sz="3500"/>
            </a:pPr>
            <a:r>
              <a:rPr sz="3200" dirty="0"/>
              <a:t>(</a:t>
            </a:r>
            <a:r>
              <a:rPr sz="3200" dirty="0" err="1"/>
              <a:t>モデル名</a:t>
            </a:r>
            <a:r>
              <a:rPr sz="3200" dirty="0"/>
              <a:t>).</a:t>
            </a:r>
            <a:r>
              <a:rPr sz="3200" dirty="0">
                <a:solidFill>
                  <a:schemeClr val="accent5">
                    <a:hueOff val="-82419"/>
                    <a:satOff val="-9513"/>
                    <a:lumOff val="-16343"/>
                  </a:schemeClr>
                </a:solidFill>
              </a:rPr>
              <a:t>fit</a:t>
            </a:r>
            <a:r>
              <a:rPr sz="3200" dirty="0"/>
              <a:t>(</a:t>
            </a:r>
            <a:r>
              <a:rPr sz="3200" dirty="0" err="1"/>
              <a:t>説明変数,目的変数</a:t>
            </a:r>
            <a:r>
              <a:rPr sz="3200" dirty="0"/>
              <a:t>)</a:t>
            </a:r>
          </a:p>
          <a:p>
            <a:pPr algn="l">
              <a:defRPr sz="3500"/>
            </a:pPr>
            <a:endParaRPr sz="3200" dirty="0"/>
          </a:p>
          <a:p>
            <a:pPr algn="l">
              <a:defRPr sz="3500"/>
            </a:pPr>
            <a:r>
              <a:rPr sz="3200" dirty="0"/>
              <a:t>③</a:t>
            </a:r>
            <a:r>
              <a:rPr sz="3200" dirty="0" err="1"/>
              <a:t>傾き</a:t>
            </a:r>
            <a:r>
              <a:rPr sz="3200" dirty="0"/>
              <a:t>(</a:t>
            </a:r>
            <a:r>
              <a:rPr sz="3200" dirty="0" err="1"/>
              <a:t>偏回帰係数</a:t>
            </a:r>
            <a:r>
              <a:rPr sz="3200" dirty="0"/>
              <a:t>)</a:t>
            </a:r>
            <a:r>
              <a:rPr sz="3200" dirty="0" err="1"/>
              <a:t>と切片</a:t>
            </a:r>
            <a:r>
              <a:rPr sz="3200" dirty="0"/>
              <a:t>(</a:t>
            </a:r>
            <a:r>
              <a:rPr sz="3200" dirty="0" err="1"/>
              <a:t>定数項</a:t>
            </a:r>
            <a:r>
              <a:rPr sz="3200" dirty="0"/>
              <a:t>)</a:t>
            </a:r>
            <a:r>
              <a:rPr sz="3200" dirty="0" err="1"/>
              <a:t>を求める</a:t>
            </a:r>
            <a:endParaRPr sz="3200" dirty="0"/>
          </a:p>
          <a:p>
            <a:pPr algn="l">
              <a:defRPr sz="3500"/>
            </a:pPr>
            <a:r>
              <a:rPr sz="3200" dirty="0"/>
              <a:t>(</a:t>
            </a:r>
            <a:r>
              <a:rPr sz="3200" dirty="0" err="1"/>
              <a:t>モデル名</a:t>
            </a:r>
            <a:r>
              <a:rPr sz="3200" dirty="0"/>
              <a:t>).</a:t>
            </a:r>
            <a:r>
              <a:rPr sz="3200" dirty="0" err="1">
                <a:solidFill>
                  <a:schemeClr val="accent5">
                    <a:hueOff val="-82419"/>
                    <a:satOff val="-9513"/>
                    <a:lumOff val="-16343"/>
                  </a:schemeClr>
                </a:solidFill>
              </a:rPr>
              <a:t>coef</a:t>
            </a:r>
            <a:r>
              <a:rPr sz="3200" dirty="0">
                <a:solidFill>
                  <a:schemeClr val="accent5">
                    <a:hueOff val="-82419"/>
                    <a:satOff val="-9513"/>
                    <a:lumOff val="-16343"/>
                  </a:schemeClr>
                </a:solidFill>
              </a:rPr>
              <a:t>_</a:t>
            </a:r>
            <a:r>
              <a:rPr sz="3200" dirty="0"/>
              <a:t>             #傾き</a:t>
            </a:r>
          </a:p>
          <a:p>
            <a:pPr algn="l">
              <a:defRPr sz="3500"/>
            </a:pPr>
            <a:r>
              <a:rPr sz="3200" dirty="0"/>
              <a:t>(</a:t>
            </a:r>
            <a:r>
              <a:rPr sz="3200" dirty="0" err="1"/>
              <a:t>モデル名</a:t>
            </a:r>
            <a:r>
              <a:rPr sz="3200" dirty="0"/>
              <a:t>).</a:t>
            </a:r>
            <a:r>
              <a:rPr sz="3200" dirty="0">
                <a:solidFill>
                  <a:schemeClr val="accent5">
                    <a:hueOff val="-82419"/>
                    <a:satOff val="-9513"/>
                    <a:lumOff val="-16343"/>
                  </a:schemeClr>
                </a:solidFill>
              </a:rPr>
              <a:t>intercept_ </a:t>
            </a:r>
            <a:r>
              <a:rPr sz="3200" dirty="0"/>
              <a:t>     #切片</a:t>
            </a:r>
          </a:p>
          <a:p>
            <a:pPr algn="l">
              <a:defRPr sz="3500"/>
            </a:pPr>
            <a:endParaRPr sz="3200" dirty="0"/>
          </a:p>
          <a:p>
            <a:pPr algn="l">
              <a:defRPr sz="3500"/>
            </a:pPr>
            <a:r>
              <a:rPr sz="3200" dirty="0"/>
              <a:t>④</a:t>
            </a:r>
            <a:r>
              <a:rPr sz="3200" dirty="0" err="1"/>
              <a:t>予測を行う</a:t>
            </a:r>
            <a:r>
              <a:rPr lang="en-US" sz="3200" dirty="0"/>
              <a:t> </a:t>
            </a:r>
            <a:endParaRPr sz="3200" dirty="0"/>
          </a:p>
          <a:p>
            <a:pPr algn="l">
              <a:defRPr sz="3500"/>
            </a:pPr>
            <a:r>
              <a:rPr sz="3200" dirty="0"/>
              <a:t>(</a:t>
            </a:r>
            <a:r>
              <a:rPr sz="3200" dirty="0" err="1"/>
              <a:t>モデル名</a:t>
            </a:r>
            <a:r>
              <a:rPr sz="3200" dirty="0"/>
              <a:t>).</a:t>
            </a:r>
            <a:r>
              <a:rPr sz="3200" dirty="0">
                <a:solidFill>
                  <a:schemeClr val="accent5">
                    <a:hueOff val="-82419"/>
                    <a:satOff val="-9513"/>
                    <a:lumOff val="-16343"/>
                  </a:schemeClr>
                </a:solidFill>
              </a:rPr>
              <a:t>predict</a:t>
            </a:r>
            <a:r>
              <a:rPr sz="3200" dirty="0"/>
              <a:t>(</a:t>
            </a:r>
            <a:r>
              <a:rPr sz="3200" dirty="0" err="1"/>
              <a:t>新たな説明変数</a:t>
            </a:r>
            <a:r>
              <a:rPr sz="3200" dirty="0"/>
              <a:t>) </a:t>
            </a:r>
          </a:p>
        </p:txBody>
      </p:sp>
      <p:sp>
        <p:nvSpPr>
          <p:cNvPr id="7" name="①学習モデルの選択(今回は線形回帰)…">
            <a:extLst>
              <a:ext uri="{FF2B5EF4-FFF2-40B4-BE49-F238E27FC236}">
                <a16:creationId xmlns:a16="http://schemas.microsoft.com/office/drawing/2014/main" id="{87334C97-CB68-40D5-B7B1-EE5BF736CFCF}"/>
              </a:ext>
            </a:extLst>
          </p:cNvPr>
          <p:cNvSpPr txBox="1"/>
          <p:nvPr/>
        </p:nvSpPr>
        <p:spPr>
          <a:xfrm>
            <a:off x="12685343" y="4335026"/>
            <a:ext cx="10718850" cy="6504345"/>
          </a:xfrm>
          <a:prstGeom prst="rect">
            <a:avLst/>
          </a:prstGeom>
          <a:ln w="254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p>
            <a:pPr algn="l">
              <a:defRPr sz="4500"/>
            </a:pPr>
            <a:r>
              <a:rPr sz="3200" dirty="0"/>
              <a:t>①</a:t>
            </a:r>
            <a:r>
              <a:rPr sz="3200" dirty="0" err="1"/>
              <a:t>学習モデルの選択</a:t>
            </a:r>
            <a:r>
              <a:rPr sz="3200" dirty="0"/>
              <a:t>(</a:t>
            </a:r>
            <a:r>
              <a:rPr sz="3200" dirty="0" err="1"/>
              <a:t>今回は</a:t>
            </a:r>
            <a:r>
              <a:rPr lang="ja-JP" altLang="en-US" sz="3200" dirty="0"/>
              <a:t>ロジスティック回帰</a:t>
            </a:r>
            <a:r>
              <a:rPr sz="3200" dirty="0"/>
              <a:t>)</a:t>
            </a:r>
          </a:p>
          <a:p>
            <a:pPr algn="l">
              <a:defRPr sz="4500"/>
            </a:pPr>
            <a:r>
              <a:rPr sz="3200" dirty="0"/>
              <a:t>(</a:t>
            </a:r>
            <a:r>
              <a:rPr sz="3200" dirty="0" err="1"/>
              <a:t>モデル名</a:t>
            </a:r>
            <a:r>
              <a:rPr sz="3200" dirty="0"/>
              <a:t>) = </a:t>
            </a:r>
            <a:r>
              <a:rPr sz="3200" dirty="0" err="1">
                <a:solidFill>
                  <a:schemeClr val="accent5">
                    <a:hueOff val="-82419"/>
                    <a:satOff val="-9513"/>
                    <a:lumOff val="-16343"/>
                  </a:schemeClr>
                </a:solidFill>
              </a:rPr>
              <a:t>L</a:t>
            </a:r>
            <a:r>
              <a:rPr lang="en-US" sz="3200" dirty="0" err="1">
                <a:solidFill>
                  <a:schemeClr val="accent5">
                    <a:hueOff val="-82419"/>
                    <a:satOff val="-9513"/>
                    <a:lumOff val="-16343"/>
                  </a:schemeClr>
                </a:solidFill>
              </a:rPr>
              <a:t>ogistic</a:t>
            </a:r>
            <a:r>
              <a:rPr sz="3200" dirty="0" err="1">
                <a:solidFill>
                  <a:schemeClr val="accent5">
                    <a:hueOff val="-82419"/>
                    <a:satOff val="-9513"/>
                    <a:lumOff val="-16343"/>
                  </a:schemeClr>
                </a:solidFill>
              </a:rPr>
              <a:t>Regression</a:t>
            </a:r>
            <a:r>
              <a:rPr sz="3200" dirty="0"/>
              <a:t>()</a:t>
            </a:r>
          </a:p>
          <a:p>
            <a:pPr algn="l">
              <a:defRPr sz="4500"/>
            </a:pPr>
            <a:endParaRPr sz="3200" dirty="0"/>
          </a:p>
          <a:p>
            <a:pPr algn="l">
              <a:defRPr sz="4500"/>
            </a:pPr>
            <a:r>
              <a:rPr sz="3200" dirty="0"/>
              <a:t>②</a:t>
            </a:r>
            <a:r>
              <a:rPr sz="3200" dirty="0" err="1"/>
              <a:t>データを入れて学習させる</a:t>
            </a:r>
            <a:endParaRPr sz="3200" dirty="0"/>
          </a:p>
          <a:p>
            <a:pPr algn="l">
              <a:defRPr sz="4500"/>
            </a:pPr>
            <a:r>
              <a:rPr sz="3200" dirty="0"/>
              <a:t>(</a:t>
            </a:r>
            <a:r>
              <a:rPr sz="3200" dirty="0" err="1"/>
              <a:t>モデル名</a:t>
            </a:r>
            <a:r>
              <a:rPr sz="3200" dirty="0"/>
              <a:t>).</a:t>
            </a:r>
            <a:r>
              <a:rPr sz="3200" dirty="0">
                <a:solidFill>
                  <a:schemeClr val="accent5">
                    <a:hueOff val="-82419"/>
                    <a:satOff val="-9513"/>
                    <a:lumOff val="-16343"/>
                  </a:schemeClr>
                </a:solidFill>
              </a:rPr>
              <a:t>fit</a:t>
            </a:r>
            <a:r>
              <a:rPr sz="3200" dirty="0"/>
              <a:t>(</a:t>
            </a:r>
            <a:r>
              <a:rPr sz="3200" dirty="0" err="1"/>
              <a:t>説明変数,目的変数</a:t>
            </a:r>
            <a:r>
              <a:rPr sz="3200" dirty="0"/>
              <a:t>)</a:t>
            </a:r>
          </a:p>
          <a:p>
            <a:pPr algn="l">
              <a:defRPr sz="4500"/>
            </a:pPr>
            <a:endParaRPr sz="3200" dirty="0"/>
          </a:p>
          <a:p>
            <a:pPr algn="l">
              <a:defRPr sz="4500"/>
            </a:pPr>
            <a:r>
              <a:rPr sz="3200" dirty="0"/>
              <a:t>③</a:t>
            </a:r>
            <a:r>
              <a:rPr sz="3200" dirty="0" err="1"/>
              <a:t>傾き</a:t>
            </a:r>
            <a:r>
              <a:rPr sz="3200" dirty="0"/>
              <a:t>(</a:t>
            </a:r>
            <a:r>
              <a:rPr sz="3200" dirty="0" err="1"/>
              <a:t>偏回帰係数</a:t>
            </a:r>
            <a:r>
              <a:rPr sz="3200" dirty="0"/>
              <a:t>)</a:t>
            </a:r>
            <a:r>
              <a:rPr sz="3200" dirty="0" err="1"/>
              <a:t>と切片</a:t>
            </a:r>
            <a:r>
              <a:rPr sz="3200" dirty="0"/>
              <a:t>(</a:t>
            </a:r>
            <a:r>
              <a:rPr sz="3200" dirty="0" err="1"/>
              <a:t>定数項</a:t>
            </a:r>
            <a:r>
              <a:rPr sz="3200" dirty="0"/>
              <a:t>)</a:t>
            </a:r>
            <a:r>
              <a:rPr sz="3200" dirty="0" err="1"/>
              <a:t>を求める</a:t>
            </a:r>
            <a:endParaRPr sz="3200" dirty="0"/>
          </a:p>
          <a:p>
            <a:pPr algn="l">
              <a:defRPr sz="4500"/>
            </a:pPr>
            <a:r>
              <a:rPr sz="3200" dirty="0"/>
              <a:t>(</a:t>
            </a:r>
            <a:r>
              <a:rPr sz="3200" dirty="0" err="1"/>
              <a:t>モデル名</a:t>
            </a:r>
            <a:r>
              <a:rPr sz="3200" dirty="0"/>
              <a:t>).</a:t>
            </a:r>
            <a:r>
              <a:rPr sz="3200" dirty="0" err="1">
                <a:solidFill>
                  <a:schemeClr val="accent5">
                    <a:hueOff val="-82419"/>
                    <a:satOff val="-9513"/>
                    <a:lumOff val="-16343"/>
                  </a:schemeClr>
                </a:solidFill>
              </a:rPr>
              <a:t>coef</a:t>
            </a:r>
            <a:r>
              <a:rPr sz="3200" dirty="0">
                <a:solidFill>
                  <a:schemeClr val="accent5">
                    <a:hueOff val="-82419"/>
                    <a:satOff val="-9513"/>
                    <a:lumOff val="-16343"/>
                  </a:schemeClr>
                </a:solidFill>
              </a:rPr>
              <a:t>_</a:t>
            </a:r>
            <a:r>
              <a:rPr sz="3200" dirty="0"/>
              <a:t>             #傾き</a:t>
            </a:r>
          </a:p>
          <a:p>
            <a:pPr algn="l">
              <a:defRPr sz="4500"/>
            </a:pPr>
            <a:r>
              <a:rPr sz="3200" dirty="0"/>
              <a:t>(</a:t>
            </a:r>
            <a:r>
              <a:rPr sz="3200" dirty="0" err="1"/>
              <a:t>モデル名</a:t>
            </a:r>
            <a:r>
              <a:rPr sz="3200" dirty="0"/>
              <a:t>).</a:t>
            </a:r>
            <a:r>
              <a:rPr sz="3200" dirty="0">
                <a:solidFill>
                  <a:schemeClr val="accent5">
                    <a:hueOff val="-82419"/>
                    <a:satOff val="-9513"/>
                    <a:lumOff val="-16343"/>
                  </a:schemeClr>
                </a:solidFill>
              </a:rPr>
              <a:t>intercept_ </a:t>
            </a:r>
            <a:r>
              <a:rPr sz="3200" dirty="0"/>
              <a:t>     #切片</a:t>
            </a:r>
          </a:p>
          <a:p>
            <a:pPr algn="l">
              <a:defRPr sz="4500"/>
            </a:pPr>
            <a:endParaRPr sz="3200" dirty="0"/>
          </a:p>
          <a:p>
            <a:pPr algn="l">
              <a:defRPr sz="4500"/>
            </a:pPr>
            <a:r>
              <a:rPr sz="3200" dirty="0"/>
              <a:t>④</a:t>
            </a:r>
            <a:r>
              <a:rPr sz="3200" dirty="0" err="1"/>
              <a:t>予測を行う</a:t>
            </a:r>
            <a:endParaRPr sz="3200" dirty="0"/>
          </a:p>
          <a:p>
            <a:pPr algn="l">
              <a:defRPr sz="4500"/>
            </a:pPr>
            <a:r>
              <a:rPr sz="3200" dirty="0"/>
              <a:t>(</a:t>
            </a:r>
            <a:r>
              <a:rPr sz="3200" dirty="0" err="1"/>
              <a:t>モデル名</a:t>
            </a:r>
            <a:r>
              <a:rPr sz="3200" dirty="0"/>
              <a:t>).</a:t>
            </a:r>
            <a:r>
              <a:rPr sz="3200" dirty="0">
                <a:solidFill>
                  <a:schemeClr val="accent5">
                    <a:hueOff val="-82419"/>
                    <a:satOff val="-9513"/>
                    <a:lumOff val="-16343"/>
                  </a:schemeClr>
                </a:solidFill>
              </a:rPr>
              <a:t>predict</a:t>
            </a:r>
            <a:r>
              <a:rPr sz="3200" dirty="0"/>
              <a:t>(</a:t>
            </a:r>
            <a:r>
              <a:rPr sz="3200" dirty="0" err="1"/>
              <a:t>新たな説明変数</a:t>
            </a:r>
            <a:r>
              <a:rPr sz="3200" dirty="0"/>
              <a:t>) </a:t>
            </a:r>
            <a:endParaRPr lang="en-US" sz="3200" dirty="0"/>
          </a:p>
          <a:p>
            <a:pPr algn="l">
              <a:defRPr sz="4500"/>
            </a:pPr>
            <a:r>
              <a:rPr lang="en-US" sz="3200" dirty="0"/>
              <a:t>(</a:t>
            </a:r>
            <a:r>
              <a:rPr lang="ja-JP" altLang="en-US" sz="3200" dirty="0"/>
              <a:t>モデル名</a:t>
            </a:r>
            <a:r>
              <a:rPr lang="en-US" altLang="ja-JP" sz="3200" dirty="0"/>
              <a:t>).</a:t>
            </a:r>
            <a:r>
              <a:rPr lang="en-US" altLang="ja-JP" sz="3200" dirty="0" err="1">
                <a:solidFill>
                  <a:srgbClr val="FF0000"/>
                </a:solidFill>
              </a:rPr>
              <a:t>predict_proba</a:t>
            </a:r>
            <a:r>
              <a:rPr lang="en-US" altLang="ja-JP" sz="3200" dirty="0"/>
              <a:t>(</a:t>
            </a:r>
            <a:r>
              <a:rPr lang="ja-JP" altLang="en-US" sz="3200" dirty="0"/>
              <a:t>新たな説明変数） </a:t>
            </a:r>
            <a:endParaRPr sz="3200" dirty="0"/>
          </a:p>
        </p:txBody>
      </p:sp>
      <p:sp>
        <p:nvSpPr>
          <p:cNvPr id="2" name="スライド番号プレースホルダー 1">
            <a:extLst>
              <a:ext uri="{FF2B5EF4-FFF2-40B4-BE49-F238E27FC236}">
                <a16:creationId xmlns:a16="http://schemas.microsoft.com/office/drawing/2014/main" id="{4162AF64-D609-2568-9E44-AEE3174E5AE2}"/>
              </a:ext>
            </a:extLst>
          </p:cNvPr>
          <p:cNvSpPr>
            <a:spLocks noGrp="1"/>
          </p:cNvSpPr>
          <p:nvPr>
            <p:ph type="sldNum" sz="quarter" idx="2"/>
          </p:nvPr>
        </p:nvSpPr>
        <p:spPr/>
        <p:txBody>
          <a:bodyPr/>
          <a:lstStyle/>
          <a:p>
            <a:fld id="{86CB4B4D-7CA3-9044-876B-883B54F8677D}" type="slidenum">
              <a:rPr lang="en-US" altLang="ja-JP" smtClean="0"/>
              <a:t>26</a:t>
            </a:fld>
            <a:endParaRPr lang="ja-JP" altLang="en-US"/>
          </a:p>
        </p:txBody>
      </p:sp>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 name="四角形"/>
          <p:cNvSpPr/>
          <p:nvPr/>
        </p:nvSpPr>
        <p:spPr>
          <a:xfrm>
            <a:off x="15602" y="-5268"/>
            <a:ext cx="24384001" cy="1416050"/>
          </a:xfrm>
          <a:prstGeom prst="rect">
            <a:avLst/>
          </a:prstGeom>
          <a:solidFill>
            <a:srgbClr val="00000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41" name="・機械学習は人工知能の1つの分野…"/>
          <p:cNvSpPr txBox="1"/>
          <p:nvPr/>
        </p:nvSpPr>
        <p:spPr>
          <a:xfrm>
            <a:off x="6797616" y="2072302"/>
            <a:ext cx="9971152" cy="14160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100">
                <a:latin typeface="+mn-lt"/>
                <a:ea typeface="+mn-ea"/>
                <a:cs typeface="+mn-cs"/>
                <a:sym typeface="ヒラギノ角ゴ ProN W3"/>
              </a:defRPr>
            </a:pPr>
            <a:r>
              <a:t>・機械学習は人工知能の1つの分野</a:t>
            </a:r>
          </a:p>
          <a:p>
            <a:pPr algn="l">
              <a:defRPr sz="4100">
                <a:latin typeface="+mn-lt"/>
                <a:ea typeface="+mn-ea"/>
                <a:cs typeface="+mn-cs"/>
                <a:sym typeface="ヒラギノ角ゴ ProN W3"/>
              </a:defRPr>
            </a:pPr>
            <a:r>
              <a:t>・後で出てくる深層学習は機械学習の１種</a:t>
            </a:r>
          </a:p>
        </p:txBody>
      </p:sp>
      <p:sp>
        <p:nvSpPr>
          <p:cNvPr id="142" name="機械学習を実践してみよう！！"/>
          <p:cNvSpPr txBox="1"/>
          <p:nvPr/>
        </p:nvSpPr>
        <p:spPr>
          <a:xfrm>
            <a:off x="7450586" y="326521"/>
            <a:ext cx="9514031" cy="808939"/>
          </a:xfrm>
          <a:prstGeom prst="rect">
            <a:avLst/>
          </a:prstGeom>
          <a:solidFill>
            <a:srgbClr val="000000"/>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sz="5100">
                <a:solidFill>
                  <a:srgbClr val="FFFFFF"/>
                </a:solidFill>
              </a:defRPr>
            </a:lvl1pPr>
          </a:lstStyle>
          <a:p>
            <a:r>
              <a:rPr lang="ja-JP" altLang="en-US" dirty="0"/>
              <a:t>深層</a:t>
            </a:r>
            <a:r>
              <a:rPr dirty="0" err="1"/>
              <a:t>学習を実践してみよう</a:t>
            </a:r>
            <a:r>
              <a:rPr dirty="0"/>
              <a:t>！！</a:t>
            </a:r>
          </a:p>
        </p:txBody>
      </p:sp>
      <p:sp>
        <p:nvSpPr>
          <p:cNvPr id="143" name="楕円"/>
          <p:cNvSpPr/>
          <p:nvPr/>
        </p:nvSpPr>
        <p:spPr>
          <a:xfrm>
            <a:off x="1832045" y="4553097"/>
            <a:ext cx="19902293" cy="8625830"/>
          </a:xfrm>
          <a:prstGeom prst="ellipse">
            <a:avLst/>
          </a:prstGeom>
          <a:solidFill>
            <a:schemeClr val="accent1"/>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44" name="楕円"/>
          <p:cNvSpPr/>
          <p:nvPr/>
        </p:nvSpPr>
        <p:spPr>
          <a:xfrm>
            <a:off x="4351158" y="6320135"/>
            <a:ext cx="14864066" cy="6342505"/>
          </a:xfrm>
          <a:prstGeom prst="ellipse">
            <a:avLst/>
          </a:prstGeom>
          <a:solidFill>
            <a:schemeClr val="accent3"/>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45" name="楕円"/>
          <p:cNvSpPr/>
          <p:nvPr/>
        </p:nvSpPr>
        <p:spPr>
          <a:xfrm>
            <a:off x="6980580" y="8759388"/>
            <a:ext cx="9605224" cy="3527237"/>
          </a:xfrm>
          <a:prstGeom prst="ellipse">
            <a:avLst/>
          </a:prstGeom>
          <a:solidFill>
            <a:schemeClr val="accent4">
              <a:hueOff val="-461056"/>
              <a:satOff val="4338"/>
              <a:lumOff val="-10225"/>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46" name="人工知能(AI)"/>
          <p:cNvSpPr txBox="1"/>
          <p:nvPr/>
        </p:nvSpPr>
        <p:spPr>
          <a:xfrm>
            <a:off x="8822370" y="5222263"/>
            <a:ext cx="5921643" cy="7556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sz="5100">
                <a:solidFill>
                  <a:srgbClr val="FFFFFF"/>
                </a:solidFill>
              </a:defRPr>
            </a:lvl1pPr>
          </a:lstStyle>
          <a:p>
            <a:r>
              <a:t>人工知能(AI)</a:t>
            </a:r>
          </a:p>
        </p:txBody>
      </p:sp>
      <p:sp>
        <p:nvSpPr>
          <p:cNvPr id="147" name="機械学習"/>
          <p:cNvSpPr txBox="1"/>
          <p:nvPr/>
        </p:nvSpPr>
        <p:spPr>
          <a:xfrm>
            <a:off x="8822370" y="6690636"/>
            <a:ext cx="5921643" cy="7556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sz="5100">
                <a:solidFill>
                  <a:srgbClr val="FFFFFF"/>
                </a:solidFill>
              </a:defRPr>
            </a:lvl1pPr>
          </a:lstStyle>
          <a:p>
            <a:r>
              <a:t>機械学習</a:t>
            </a:r>
          </a:p>
        </p:txBody>
      </p:sp>
      <p:sp>
        <p:nvSpPr>
          <p:cNvPr id="148" name="(ML: machine learning)"/>
          <p:cNvSpPr txBox="1"/>
          <p:nvPr/>
        </p:nvSpPr>
        <p:spPr>
          <a:xfrm>
            <a:off x="8189725" y="7442200"/>
            <a:ext cx="7186931" cy="6096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sz="4000">
                <a:solidFill>
                  <a:srgbClr val="FFFFFF"/>
                </a:solidFill>
              </a:defRPr>
            </a:lvl1pPr>
          </a:lstStyle>
          <a:p>
            <a:r>
              <a:t>(ML: machine learning)</a:t>
            </a:r>
          </a:p>
        </p:txBody>
      </p:sp>
      <p:sp>
        <p:nvSpPr>
          <p:cNvPr id="149" name="深層学習"/>
          <p:cNvSpPr txBox="1"/>
          <p:nvPr/>
        </p:nvSpPr>
        <p:spPr>
          <a:xfrm>
            <a:off x="8822370" y="9137093"/>
            <a:ext cx="5921643" cy="7556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sz="5100">
                <a:solidFill>
                  <a:srgbClr val="FFFFFF"/>
                </a:solidFill>
              </a:defRPr>
            </a:lvl1pPr>
          </a:lstStyle>
          <a:p>
            <a:r>
              <a:t>深層学習</a:t>
            </a:r>
          </a:p>
        </p:txBody>
      </p:sp>
      <p:sp>
        <p:nvSpPr>
          <p:cNvPr id="150" name="(DL: Deep learning)"/>
          <p:cNvSpPr txBox="1"/>
          <p:nvPr/>
        </p:nvSpPr>
        <p:spPr>
          <a:xfrm>
            <a:off x="8189725" y="9888657"/>
            <a:ext cx="7186931" cy="609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sz="4000">
                <a:solidFill>
                  <a:srgbClr val="FFFFFF"/>
                </a:solidFill>
              </a:defRPr>
            </a:lvl1pPr>
          </a:lstStyle>
          <a:p>
            <a:r>
              <a:t>(DL: Deep learning)</a:t>
            </a:r>
          </a:p>
        </p:txBody>
      </p:sp>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 name="四角形"/>
          <p:cNvSpPr/>
          <p:nvPr/>
        </p:nvSpPr>
        <p:spPr>
          <a:xfrm>
            <a:off x="15602" y="-5268"/>
            <a:ext cx="24384001" cy="1416050"/>
          </a:xfrm>
          <a:prstGeom prst="rect">
            <a:avLst/>
          </a:prstGeom>
          <a:solidFill>
            <a:srgbClr val="000000"/>
          </a:solidFill>
          <a:ln w="12700">
            <a:miter lim="400000"/>
          </a:ln>
        </p:spPr>
        <p:txBody>
          <a:bodyPr lIns="0" tIns="0" rIns="0" bIns="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173" name="深層学習では、学習モデルにニューラルネットワークを用いる"/>
          <p:cNvSpPr txBox="1"/>
          <p:nvPr/>
        </p:nvSpPr>
        <p:spPr>
          <a:xfrm>
            <a:off x="5476432" y="12488604"/>
            <a:ext cx="14605382" cy="6286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defTabSz="825500">
              <a:lnSpc>
                <a:spcPct val="100000"/>
              </a:lnSpc>
              <a:defRPr sz="4100">
                <a:latin typeface="ヒラギノ角ゴ ProN W3"/>
                <a:ea typeface="ヒラギノ角ゴ ProN W3"/>
                <a:cs typeface="ヒラギノ角ゴ ProN W3"/>
                <a:sym typeface="ヒラギノ角ゴ ProN W3"/>
              </a:defRPr>
            </a:lvl1pPr>
          </a:lstStyle>
          <a:p>
            <a:r>
              <a:rPr dirty="0" err="1"/>
              <a:t>深層学習では、学習モデルにニューラルネットワークを用いる</a:t>
            </a:r>
            <a:endParaRPr dirty="0"/>
          </a:p>
        </p:txBody>
      </p:sp>
      <p:sp>
        <p:nvSpPr>
          <p:cNvPr id="174" name="深層学習を実践してみよう！！"/>
          <p:cNvSpPr txBox="1"/>
          <p:nvPr/>
        </p:nvSpPr>
        <p:spPr>
          <a:xfrm>
            <a:off x="8022108" y="251907"/>
            <a:ext cx="9514031" cy="755650"/>
          </a:xfrm>
          <a:prstGeom prst="rect">
            <a:avLst/>
          </a:prstGeom>
          <a:solidFill>
            <a:srgbClr val="000000"/>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defTabSz="825500">
              <a:lnSpc>
                <a:spcPct val="100000"/>
              </a:lnSpc>
              <a:defRPr sz="5100">
                <a:solidFill>
                  <a:srgbClr val="FFFFFF"/>
                </a:solidFill>
                <a:latin typeface="ヒラギノ角ゴ ProN W6"/>
                <a:ea typeface="ヒラギノ角ゴ ProN W6"/>
                <a:cs typeface="ヒラギノ角ゴ ProN W6"/>
                <a:sym typeface="ヒラギノ角ゴ ProN W6"/>
              </a:defRPr>
            </a:lvl1pPr>
          </a:lstStyle>
          <a:p>
            <a:r>
              <a:t>深層学習を実践してみよう！！</a:t>
            </a:r>
          </a:p>
        </p:txBody>
      </p:sp>
      <p:sp>
        <p:nvSpPr>
          <p:cNvPr id="175" name="リンゴ"/>
          <p:cNvSpPr/>
          <p:nvPr/>
        </p:nvSpPr>
        <p:spPr>
          <a:xfrm>
            <a:off x="4408424" y="3955234"/>
            <a:ext cx="1539182" cy="1751468"/>
          </a:xfrm>
          <a:custGeom>
            <a:avLst/>
            <a:gdLst/>
            <a:ahLst/>
            <a:cxnLst>
              <a:cxn ang="0">
                <a:pos x="wd2" y="hd2"/>
              </a:cxn>
              <a:cxn ang="5400000">
                <a:pos x="wd2" y="hd2"/>
              </a:cxn>
              <a:cxn ang="10800000">
                <a:pos x="wd2" y="hd2"/>
              </a:cxn>
              <a:cxn ang="16200000">
                <a:pos x="wd2" y="hd2"/>
              </a:cxn>
            </a:cxnLst>
            <a:rect l="0" t="0" r="r" b="b"/>
            <a:pathLst>
              <a:path w="17410" h="20613" extrusionOk="0">
                <a:moveTo>
                  <a:pt x="0" y="2"/>
                </a:moveTo>
                <a:cubicBezTo>
                  <a:pt x="1451" y="3943"/>
                  <a:pt x="5157" y="4456"/>
                  <a:pt x="6978" y="3382"/>
                </a:cubicBezTo>
                <a:cubicBezTo>
                  <a:pt x="7286" y="3563"/>
                  <a:pt x="8060" y="4073"/>
                  <a:pt x="8550" y="4884"/>
                </a:cubicBezTo>
                <a:cubicBezTo>
                  <a:pt x="8454" y="5252"/>
                  <a:pt x="8387" y="5636"/>
                  <a:pt x="8341" y="6039"/>
                </a:cubicBezTo>
                <a:cubicBezTo>
                  <a:pt x="7169" y="5159"/>
                  <a:pt x="4412" y="3710"/>
                  <a:pt x="1571" y="6696"/>
                </a:cubicBezTo>
                <a:cubicBezTo>
                  <a:pt x="-2090" y="10545"/>
                  <a:pt x="1666" y="17304"/>
                  <a:pt x="3532" y="19171"/>
                </a:cubicBezTo>
                <a:cubicBezTo>
                  <a:pt x="5051" y="20690"/>
                  <a:pt x="7284" y="21033"/>
                  <a:pt x="8895" y="20084"/>
                </a:cubicBezTo>
                <a:cubicBezTo>
                  <a:pt x="10541" y="20966"/>
                  <a:pt x="12760" y="20533"/>
                  <a:pt x="14220" y="18952"/>
                </a:cubicBezTo>
                <a:cubicBezTo>
                  <a:pt x="16014" y="17010"/>
                  <a:pt x="19510" y="10100"/>
                  <a:pt x="15705" y="6404"/>
                </a:cubicBezTo>
                <a:cubicBezTo>
                  <a:pt x="12821" y="3604"/>
                  <a:pt x="10177" y="5030"/>
                  <a:pt x="8996" y="5962"/>
                </a:cubicBezTo>
                <a:cubicBezTo>
                  <a:pt x="9362" y="4276"/>
                  <a:pt x="10299" y="2881"/>
                  <a:pt x="11830" y="1818"/>
                </a:cubicBezTo>
                <a:cubicBezTo>
                  <a:pt x="12127" y="1605"/>
                  <a:pt x="11429" y="972"/>
                  <a:pt x="11062" y="1235"/>
                </a:cubicBezTo>
                <a:cubicBezTo>
                  <a:pt x="9865" y="2172"/>
                  <a:pt x="9134" y="3168"/>
                  <a:pt x="8722" y="4327"/>
                </a:cubicBezTo>
                <a:cubicBezTo>
                  <a:pt x="8152" y="3554"/>
                  <a:pt x="7406" y="3094"/>
                  <a:pt x="7137" y="2944"/>
                </a:cubicBezTo>
                <a:cubicBezTo>
                  <a:pt x="6952" y="2300"/>
                  <a:pt x="6374" y="756"/>
                  <a:pt x="4976" y="243"/>
                </a:cubicBezTo>
                <a:cubicBezTo>
                  <a:pt x="2769" y="-567"/>
                  <a:pt x="2384" y="993"/>
                  <a:pt x="0" y="2"/>
                </a:cubicBezTo>
                <a:close/>
              </a:path>
            </a:pathLst>
          </a:custGeom>
          <a:solidFill>
            <a:srgbClr val="EE220C"/>
          </a:solidFill>
          <a:ln w="63500">
            <a:solidFill>
              <a:srgbClr val="000000"/>
            </a:solidFill>
            <a:miter lim="400000"/>
          </a:ln>
        </p:spPr>
        <p:txBody>
          <a:bodyPr lIns="0" tIns="0" rIns="0" bIns="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176" name="バナナ"/>
          <p:cNvSpPr/>
          <p:nvPr/>
        </p:nvSpPr>
        <p:spPr>
          <a:xfrm>
            <a:off x="1201662" y="8333057"/>
            <a:ext cx="1275273" cy="1352550"/>
          </a:xfrm>
          <a:custGeom>
            <a:avLst/>
            <a:gdLst/>
            <a:ahLst/>
            <a:cxnLst>
              <a:cxn ang="0">
                <a:pos x="wd2" y="hd2"/>
              </a:cxn>
              <a:cxn ang="5400000">
                <a:pos x="wd2" y="hd2"/>
              </a:cxn>
              <a:cxn ang="10800000">
                <a:pos x="wd2" y="hd2"/>
              </a:cxn>
              <a:cxn ang="16200000">
                <a:pos x="wd2" y="hd2"/>
              </a:cxn>
            </a:cxnLst>
            <a:rect l="0" t="0" r="r" b="b"/>
            <a:pathLst>
              <a:path w="19548" h="20072" extrusionOk="0">
                <a:moveTo>
                  <a:pt x="17419" y="1"/>
                </a:moveTo>
                <a:cubicBezTo>
                  <a:pt x="17020" y="17"/>
                  <a:pt x="16510" y="237"/>
                  <a:pt x="16540" y="455"/>
                </a:cubicBezTo>
                <a:cubicBezTo>
                  <a:pt x="16966" y="3528"/>
                  <a:pt x="16746" y="4498"/>
                  <a:pt x="16243" y="5038"/>
                </a:cubicBezTo>
                <a:cubicBezTo>
                  <a:pt x="11841" y="9762"/>
                  <a:pt x="13185" y="11967"/>
                  <a:pt x="3522" y="15416"/>
                </a:cubicBezTo>
                <a:cubicBezTo>
                  <a:pt x="1632" y="16073"/>
                  <a:pt x="481" y="16953"/>
                  <a:pt x="0" y="18249"/>
                </a:cubicBezTo>
                <a:cubicBezTo>
                  <a:pt x="245" y="18993"/>
                  <a:pt x="538" y="19412"/>
                  <a:pt x="538" y="19412"/>
                </a:cubicBezTo>
                <a:cubicBezTo>
                  <a:pt x="538" y="19412"/>
                  <a:pt x="4624" y="21591"/>
                  <a:pt x="11089" y="18030"/>
                </a:cubicBezTo>
                <a:cubicBezTo>
                  <a:pt x="17845" y="14310"/>
                  <a:pt x="21600" y="9045"/>
                  <a:pt x="18376" y="4166"/>
                </a:cubicBezTo>
                <a:cubicBezTo>
                  <a:pt x="18376" y="4166"/>
                  <a:pt x="17979" y="1181"/>
                  <a:pt x="17878" y="235"/>
                </a:cubicBezTo>
                <a:cubicBezTo>
                  <a:pt x="17859" y="54"/>
                  <a:pt x="17659" y="-9"/>
                  <a:pt x="17419" y="1"/>
                </a:cubicBezTo>
                <a:close/>
              </a:path>
            </a:pathLst>
          </a:custGeom>
          <a:solidFill>
            <a:srgbClr val="F8BA00"/>
          </a:solidFill>
          <a:ln w="63500">
            <a:solidFill>
              <a:srgbClr val="000000"/>
            </a:solidFill>
            <a:miter lim="400000"/>
          </a:ln>
        </p:spPr>
        <p:txBody>
          <a:bodyPr lIns="0" tIns="0" rIns="0" bIns="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177" name="矢印"/>
          <p:cNvSpPr/>
          <p:nvPr/>
        </p:nvSpPr>
        <p:spPr>
          <a:xfrm>
            <a:off x="12292794" y="6797380"/>
            <a:ext cx="2868490" cy="1270001"/>
          </a:xfrm>
          <a:prstGeom prst="rightArrow">
            <a:avLst>
              <a:gd name="adj1" fmla="val 32000"/>
              <a:gd name="adj2" fmla="val 64000"/>
            </a:avLst>
          </a:prstGeom>
          <a:solidFill>
            <a:srgbClr val="00A2FF"/>
          </a:solidFill>
          <a:ln w="12700">
            <a:miter lim="400000"/>
          </a:ln>
        </p:spPr>
        <p:txBody>
          <a:bodyPr lIns="0" tIns="0" rIns="0" bIns="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178" name="レモン/ライム"/>
          <p:cNvSpPr/>
          <p:nvPr/>
        </p:nvSpPr>
        <p:spPr>
          <a:xfrm>
            <a:off x="6150443" y="6971036"/>
            <a:ext cx="1696740" cy="107067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6301" y="0"/>
                  <a:pt x="2529" y="3506"/>
                  <a:pt x="1507" y="8229"/>
                </a:cubicBezTo>
                <a:cubicBezTo>
                  <a:pt x="1398" y="8733"/>
                  <a:pt x="1137" y="9104"/>
                  <a:pt x="819" y="9277"/>
                </a:cubicBezTo>
                <a:cubicBezTo>
                  <a:pt x="334" y="9543"/>
                  <a:pt x="0" y="10125"/>
                  <a:pt x="0" y="10800"/>
                </a:cubicBezTo>
                <a:cubicBezTo>
                  <a:pt x="0" y="11475"/>
                  <a:pt x="334" y="12057"/>
                  <a:pt x="819" y="12323"/>
                </a:cubicBezTo>
                <a:cubicBezTo>
                  <a:pt x="1137" y="12496"/>
                  <a:pt x="1398" y="12867"/>
                  <a:pt x="1507" y="13371"/>
                </a:cubicBezTo>
                <a:cubicBezTo>
                  <a:pt x="2529" y="18094"/>
                  <a:pt x="6301" y="21600"/>
                  <a:pt x="10800" y="21600"/>
                </a:cubicBezTo>
                <a:cubicBezTo>
                  <a:pt x="15299" y="21600"/>
                  <a:pt x="19071" y="18094"/>
                  <a:pt x="20093" y="13371"/>
                </a:cubicBezTo>
                <a:cubicBezTo>
                  <a:pt x="20202" y="12867"/>
                  <a:pt x="20463" y="12496"/>
                  <a:pt x="20781" y="12323"/>
                </a:cubicBezTo>
                <a:cubicBezTo>
                  <a:pt x="21266" y="12057"/>
                  <a:pt x="21600" y="11475"/>
                  <a:pt x="21600" y="10800"/>
                </a:cubicBezTo>
                <a:cubicBezTo>
                  <a:pt x="21600" y="10125"/>
                  <a:pt x="21266" y="9543"/>
                  <a:pt x="20781" y="9277"/>
                </a:cubicBezTo>
                <a:cubicBezTo>
                  <a:pt x="20463" y="9104"/>
                  <a:pt x="20202" y="8733"/>
                  <a:pt x="20093" y="8229"/>
                </a:cubicBezTo>
                <a:cubicBezTo>
                  <a:pt x="19071" y="3506"/>
                  <a:pt x="15299" y="0"/>
                  <a:pt x="10800" y="0"/>
                </a:cubicBezTo>
                <a:close/>
              </a:path>
            </a:pathLst>
          </a:custGeom>
          <a:solidFill>
            <a:srgbClr val="FFFB00"/>
          </a:solidFill>
          <a:ln w="63500">
            <a:solidFill>
              <a:srgbClr val="000000"/>
            </a:solidFill>
            <a:miter lim="400000"/>
          </a:ln>
        </p:spPr>
        <p:txBody>
          <a:bodyPr lIns="0" tIns="0" rIns="0" bIns="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179" name="リンゴ"/>
          <p:cNvSpPr/>
          <p:nvPr/>
        </p:nvSpPr>
        <p:spPr>
          <a:xfrm>
            <a:off x="3423606" y="8145865"/>
            <a:ext cx="1539183" cy="1751467"/>
          </a:xfrm>
          <a:custGeom>
            <a:avLst/>
            <a:gdLst/>
            <a:ahLst/>
            <a:cxnLst>
              <a:cxn ang="0">
                <a:pos x="wd2" y="hd2"/>
              </a:cxn>
              <a:cxn ang="5400000">
                <a:pos x="wd2" y="hd2"/>
              </a:cxn>
              <a:cxn ang="10800000">
                <a:pos x="wd2" y="hd2"/>
              </a:cxn>
              <a:cxn ang="16200000">
                <a:pos x="wd2" y="hd2"/>
              </a:cxn>
            </a:cxnLst>
            <a:rect l="0" t="0" r="r" b="b"/>
            <a:pathLst>
              <a:path w="17410" h="20613" extrusionOk="0">
                <a:moveTo>
                  <a:pt x="0" y="2"/>
                </a:moveTo>
                <a:cubicBezTo>
                  <a:pt x="1451" y="3943"/>
                  <a:pt x="5157" y="4456"/>
                  <a:pt x="6978" y="3382"/>
                </a:cubicBezTo>
                <a:cubicBezTo>
                  <a:pt x="7286" y="3563"/>
                  <a:pt x="8060" y="4073"/>
                  <a:pt x="8550" y="4884"/>
                </a:cubicBezTo>
                <a:cubicBezTo>
                  <a:pt x="8454" y="5252"/>
                  <a:pt x="8387" y="5636"/>
                  <a:pt x="8341" y="6039"/>
                </a:cubicBezTo>
                <a:cubicBezTo>
                  <a:pt x="7169" y="5159"/>
                  <a:pt x="4412" y="3710"/>
                  <a:pt x="1571" y="6696"/>
                </a:cubicBezTo>
                <a:cubicBezTo>
                  <a:pt x="-2090" y="10545"/>
                  <a:pt x="1666" y="17304"/>
                  <a:pt x="3532" y="19171"/>
                </a:cubicBezTo>
                <a:cubicBezTo>
                  <a:pt x="5051" y="20690"/>
                  <a:pt x="7284" y="21033"/>
                  <a:pt x="8895" y="20084"/>
                </a:cubicBezTo>
                <a:cubicBezTo>
                  <a:pt x="10541" y="20966"/>
                  <a:pt x="12760" y="20533"/>
                  <a:pt x="14220" y="18952"/>
                </a:cubicBezTo>
                <a:cubicBezTo>
                  <a:pt x="16014" y="17010"/>
                  <a:pt x="19510" y="10100"/>
                  <a:pt x="15705" y="6404"/>
                </a:cubicBezTo>
                <a:cubicBezTo>
                  <a:pt x="12821" y="3604"/>
                  <a:pt x="10177" y="5030"/>
                  <a:pt x="8996" y="5962"/>
                </a:cubicBezTo>
                <a:cubicBezTo>
                  <a:pt x="9362" y="4276"/>
                  <a:pt x="10299" y="2881"/>
                  <a:pt x="11830" y="1818"/>
                </a:cubicBezTo>
                <a:cubicBezTo>
                  <a:pt x="12127" y="1605"/>
                  <a:pt x="11429" y="972"/>
                  <a:pt x="11062" y="1235"/>
                </a:cubicBezTo>
                <a:cubicBezTo>
                  <a:pt x="9865" y="2172"/>
                  <a:pt x="9134" y="3168"/>
                  <a:pt x="8722" y="4327"/>
                </a:cubicBezTo>
                <a:cubicBezTo>
                  <a:pt x="8152" y="3554"/>
                  <a:pt x="7406" y="3094"/>
                  <a:pt x="7137" y="2944"/>
                </a:cubicBezTo>
                <a:cubicBezTo>
                  <a:pt x="6952" y="2300"/>
                  <a:pt x="6374" y="756"/>
                  <a:pt x="4976" y="243"/>
                </a:cubicBezTo>
                <a:cubicBezTo>
                  <a:pt x="2769" y="-567"/>
                  <a:pt x="2384" y="993"/>
                  <a:pt x="0" y="2"/>
                </a:cubicBezTo>
                <a:close/>
              </a:path>
            </a:pathLst>
          </a:custGeom>
          <a:solidFill>
            <a:srgbClr val="EE220C"/>
          </a:solidFill>
          <a:ln w="63500">
            <a:solidFill>
              <a:srgbClr val="000000"/>
            </a:solidFill>
            <a:miter lim="400000"/>
          </a:ln>
        </p:spPr>
        <p:txBody>
          <a:bodyPr lIns="0" tIns="0" rIns="0" bIns="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180" name="リンゴ"/>
          <p:cNvSpPr/>
          <p:nvPr/>
        </p:nvSpPr>
        <p:spPr>
          <a:xfrm>
            <a:off x="6846602" y="5004354"/>
            <a:ext cx="1539182" cy="1751467"/>
          </a:xfrm>
          <a:custGeom>
            <a:avLst/>
            <a:gdLst/>
            <a:ahLst/>
            <a:cxnLst>
              <a:cxn ang="0">
                <a:pos x="wd2" y="hd2"/>
              </a:cxn>
              <a:cxn ang="5400000">
                <a:pos x="wd2" y="hd2"/>
              </a:cxn>
              <a:cxn ang="10800000">
                <a:pos x="wd2" y="hd2"/>
              </a:cxn>
              <a:cxn ang="16200000">
                <a:pos x="wd2" y="hd2"/>
              </a:cxn>
            </a:cxnLst>
            <a:rect l="0" t="0" r="r" b="b"/>
            <a:pathLst>
              <a:path w="17410" h="20613" extrusionOk="0">
                <a:moveTo>
                  <a:pt x="0" y="2"/>
                </a:moveTo>
                <a:cubicBezTo>
                  <a:pt x="1451" y="3943"/>
                  <a:pt x="5157" y="4456"/>
                  <a:pt x="6978" y="3382"/>
                </a:cubicBezTo>
                <a:cubicBezTo>
                  <a:pt x="7286" y="3563"/>
                  <a:pt x="8060" y="4073"/>
                  <a:pt x="8550" y="4884"/>
                </a:cubicBezTo>
                <a:cubicBezTo>
                  <a:pt x="8454" y="5252"/>
                  <a:pt x="8387" y="5636"/>
                  <a:pt x="8341" y="6039"/>
                </a:cubicBezTo>
                <a:cubicBezTo>
                  <a:pt x="7169" y="5159"/>
                  <a:pt x="4412" y="3710"/>
                  <a:pt x="1571" y="6696"/>
                </a:cubicBezTo>
                <a:cubicBezTo>
                  <a:pt x="-2090" y="10545"/>
                  <a:pt x="1666" y="17304"/>
                  <a:pt x="3532" y="19171"/>
                </a:cubicBezTo>
                <a:cubicBezTo>
                  <a:pt x="5051" y="20690"/>
                  <a:pt x="7284" y="21033"/>
                  <a:pt x="8895" y="20084"/>
                </a:cubicBezTo>
                <a:cubicBezTo>
                  <a:pt x="10541" y="20966"/>
                  <a:pt x="12760" y="20533"/>
                  <a:pt x="14220" y="18952"/>
                </a:cubicBezTo>
                <a:cubicBezTo>
                  <a:pt x="16014" y="17010"/>
                  <a:pt x="19510" y="10100"/>
                  <a:pt x="15705" y="6404"/>
                </a:cubicBezTo>
                <a:cubicBezTo>
                  <a:pt x="12821" y="3604"/>
                  <a:pt x="10177" y="5030"/>
                  <a:pt x="8996" y="5962"/>
                </a:cubicBezTo>
                <a:cubicBezTo>
                  <a:pt x="9362" y="4276"/>
                  <a:pt x="10299" y="2881"/>
                  <a:pt x="11830" y="1818"/>
                </a:cubicBezTo>
                <a:cubicBezTo>
                  <a:pt x="12127" y="1605"/>
                  <a:pt x="11429" y="972"/>
                  <a:pt x="11062" y="1235"/>
                </a:cubicBezTo>
                <a:cubicBezTo>
                  <a:pt x="9865" y="2172"/>
                  <a:pt x="9134" y="3168"/>
                  <a:pt x="8722" y="4327"/>
                </a:cubicBezTo>
                <a:cubicBezTo>
                  <a:pt x="8152" y="3554"/>
                  <a:pt x="7406" y="3094"/>
                  <a:pt x="7137" y="2944"/>
                </a:cubicBezTo>
                <a:cubicBezTo>
                  <a:pt x="6952" y="2300"/>
                  <a:pt x="6374" y="756"/>
                  <a:pt x="4976" y="243"/>
                </a:cubicBezTo>
                <a:cubicBezTo>
                  <a:pt x="2769" y="-567"/>
                  <a:pt x="2384" y="993"/>
                  <a:pt x="0" y="2"/>
                </a:cubicBezTo>
                <a:close/>
              </a:path>
            </a:pathLst>
          </a:custGeom>
          <a:solidFill>
            <a:srgbClr val="EE220C"/>
          </a:solidFill>
          <a:ln w="63500">
            <a:solidFill>
              <a:srgbClr val="000000"/>
            </a:solidFill>
            <a:miter lim="400000"/>
          </a:ln>
        </p:spPr>
        <p:txBody>
          <a:bodyPr lIns="0" tIns="0" rIns="0" bIns="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181" name="リンゴ"/>
          <p:cNvSpPr/>
          <p:nvPr/>
        </p:nvSpPr>
        <p:spPr>
          <a:xfrm>
            <a:off x="3253642" y="6055294"/>
            <a:ext cx="1539182" cy="1751467"/>
          </a:xfrm>
          <a:custGeom>
            <a:avLst/>
            <a:gdLst/>
            <a:ahLst/>
            <a:cxnLst>
              <a:cxn ang="0">
                <a:pos x="wd2" y="hd2"/>
              </a:cxn>
              <a:cxn ang="5400000">
                <a:pos x="wd2" y="hd2"/>
              </a:cxn>
              <a:cxn ang="10800000">
                <a:pos x="wd2" y="hd2"/>
              </a:cxn>
              <a:cxn ang="16200000">
                <a:pos x="wd2" y="hd2"/>
              </a:cxn>
            </a:cxnLst>
            <a:rect l="0" t="0" r="r" b="b"/>
            <a:pathLst>
              <a:path w="17410" h="20613" extrusionOk="0">
                <a:moveTo>
                  <a:pt x="0" y="2"/>
                </a:moveTo>
                <a:cubicBezTo>
                  <a:pt x="1451" y="3943"/>
                  <a:pt x="5157" y="4456"/>
                  <a:pt x="6978" y="3382"/>
                </a:cubicBezTo>
                <a:cubicBezTo>
                  <a:pt x="7286" y="3563"/>
                  <a:pt x="8060" y="4073"/>
                  <a:pt x="8550" y="4884"/>
                </a:cubicBezTo>
                <a:cubicBezTo>
                  <a:pt x="8454" y="5252"/>
                  <a:pt x="8387" y="5636"/>
                  <a:pt x="8341" y="6039"/>
                </a:cubicBezTo>
                <a:cubicBezTo>
                  <a:pt x="7169" y="5159"/>
                  <a:pt x="4412" y="3710"/>
                  <a:pt x="1571" y="6696"/>
                </a:cubicBezTo>
                <a:cubicBezTo>
                  <a:pt x="-2090" y="10545"/>
                  <a:pt x="1666" y="17304"/>
                  <a:pt x="3532" y="19171"/>
                </a:cubicBezTo>
                <a:cubicBezTo>
                  <a:pt x="5051" y="20690"/>
                  <a:pt x="7284" y="21033"/>
                  <a:pt x="8895" y="20084"/>
                </a:cubicBezTo>
                <a:cubicBezTo>
                  <a:pt x="10541" y="20966"/>
                  <a:pt x="12760" y="20533"/>
                  <a:pt x="14220" y="18952"/>
                </a:cubicBezTo>
                <a:cubicBezTo>
                  <a:pt x="16014" y="17010"/>
                  <a:pt x="19510" y="10100"/>
                  <a:pt x="15705" y="6404"/>
                </a:cubicBezTo>
                <a:cubicBezTo>
                  <a:pt x="12821" y="3604"/>
                  <a:pt x="10177" y="5030"/>
                  <a:pt x="8996" y="5962"/>
                </a:cubicBezTo>
                <a:cubicBezTo>
                  <a:pt x="9362" y="4276"/>
                  <a:pt x="10299" y="2881"/>
                  <a:pt x="11830" y="1818"/>
                </a:cubicBezTo>
                <a:cubicBezTo>
                  <a:pt x="12127" y="1605"/>
                  <a:pt x="11429" y="972"/>
                  <a:pt x="11062" y="1235"/>
                </a:cubicBezTo>
                <a:cubicBezTo>
                  <a:pt x="9865" y="2172"/>
                  <a:pt x="9134" y="3168"/>
                  <a:pt x="8722" y="4327"/>
                </a:cubicBezTo>
                <a:cubicBezTo>
                  <a:pt x="8152" y="3554"/>
                  <a:pt x="7406" y="3094"/>
                  <a:pt x="7137" y="2944"/>
                </a:cubicBezTo>
                <a:cubicBezTo>
                  <a:pt x="6952" y="2300"/>
                  <a:pt x="6374" y="756"/>
                  <a:pt x="4976" y="243"/>
                </a:cubicBezTo>
                <a:cubicBezTo>
                  <a:pt x="2769" y="-567"/>
                  <a:pt x="2384" y="993"/>
                  <a:pt x="0" y="2"/>
                </a:cubicBezTo>
                <a:close/>
              </a:path>
            </a:pathLst>
          </a:custGeom>
          <a:solidFill>
            <a:srgbClr val="EE220C"/>
          </a:solidFill>
          <a:ln w="63500">
            <a:solidFill>
              <a:srgbClr val="000000"/>
            </a:solidFill>
            <a:miter lim="400000"/>
          </a:ln>
        </p:spPr>
        <p:txBody>
          <a:bodyPr lIns="0" tIns="0" rIns="0" bIns="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182" name="レモン/ライム"/>
          <p:cNvSpPr/>
          <p:nvPr/>
        </p:nvSpPr>
        <p:spPr>
          <a:xfrm>
            <a:off x="4959409" y="6030760"/>
            <a:ext cx="1696740" cy="107067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6301" y="0"/>
                  <a:pt x="2529" y="3506"/>
                  <a:pt x="1507" y="8229"/>
                </a:cubicBezTo>
                <a:cubicBezTo>
                  <a:pt x="1398" y="8733"/>
                  <a:pt x="1137" y="9104"/>
                  <a:pt x="819" y="9277"/>
                </a:cubicBezTo>
                <a:cubicBezTo>
                  <a:pt x="334" y="9543"/>
                  <a:pt x="0" y="10125"/>
                  <a:pt x="0" y="10800"/>
                </a:cubicBezTo>
                <a:cubicBezTo>
                  <a:pt x="0" y="11475"/>
                  <a:pt x="334" y="12057"/>
                  <a:pt x="819" y="12323"/>
                </a:cubicBezTo>
                <a:cubicBezTo>
                  <a:pt x="1137" y="12496"/>
                  <a:pt x="1398" y="12867"/>
                  <a:pt x="1507" y="13371"/>
                </a:cubicBezTo>
                <a:cubicBezTo>
                  <a:pt x="2529" y="18094"/>
                  <a:pt x="6301" y="21600"/>
                  <a:pt x="10800" y="21600"/>
                </a:cubicBezTo>
                <a:cubicBezTo>
                  <a:pt x="15299" y="21600"/>
                  <a:pt x="19071" y="18094"/>
                  <a:pt x="20093" y="13371"/>
                </a:cubicBezTo>
                <a:cubicBezTo>
                  <a:pt x="20202" y="12867"/>
                  <a:pt x="20463" y="12496"/>
                  <a:pt x="20781" y="12323"/>
                </a:cubicBezTo>
                <a:cubicBezTo>
                  <a:pt x="21266" y="12057"/>
                  <a:pt x="21600" y="11475"/>
                  <a:pt x="21600" y="10800"/>
                </a:cubicBezTo>
                <a:cubicBezTo>
                  <a:pt x="21600" y="10125"/>
                  <a:pt x="21266" y="9543"/>
                  <a:pt x="20781" y="9277"/>
                </a:cubicBezTo>
                <a:cubicBezTo>
                  <a:pt x="20463" y="9104"/>
                  <a:pt x="20202" y="8733"/>
                  <a:pt x="20093" y="8229"/>
                </a:cubicBezTo>
                <a:cubicBezTo>
                  <a:pt x="19071" y="3506"/>
                  <a:pt x="15299" y="0"/>
                  <a:pt x="10800" y="0"/>
                </a:cubicBezTo>
                <a:close/>
              </a:path>
            </a:pathLst>
          </a:custGeom>
          <a:solidFill>
            <a:srgbClr val="FFFB00"/>
          </a:solidFill>
          <a:ln w="63500">
            <a:solidFill>
              <a:srgbClr val="000000"/>
            </a:solidFill>
            <a:miter lim="400000"/>
          </a:ln>
        </p:spPr>
        <p:txBody>
          <a:bodyPr lIns="0" tIns="0" rIns="0" bIns="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183" name="レモン/ライム"/>
          <p:cNvSpPr/>
          <p:nvPr/>
        </p:nvSpPr>
        <p:spPr>
          <a:xfrm>
            <a:off x="8257871" y="8826658"/>
            <a:ext cx="1696740" cy="107067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6301" y="0"/>
                  <a:pt x="2529" y="3506"/>
                  <a:pt x="1507" y="8229"/>
                </a:cubicBezTo>
                <a:cubicBezTo>
                  <a:pt x="1398" y="8733"/>
                  <a:pt x="1137" y="9104"/>
                  <a:pt x="819" y="9277"/>
                </a:cubicBezTo>
                <a:cubicBezTo>
                  <a:pt x="334" y="9543"/>
                  <a:pt x="0" y="10125"/>
                  <a:pt x="0" y="10800"/>
                </a:cubicBezTo>
                <a:cubicBezTo>
                  <a:pt x="0" y="11475"/>
                  <a:pt x="334" y="12057"/>
                  <a:pt x="819" y="12323"/>
                </a:cubicBezTo>
                <a:cubicBezTo>
                  <a:pt x="1137" y="12496"/>
                  <a:pt x="1398" y="12867"/>
                  <a:pt x="1507" y="13371"/>
                </a:cubicBezTo>
                <a:cubicBezTo>
                  <a:pt x="2529" y="18094"/>
                  <a:pt x="6301" y="21600"/>
                  <a:pt x="10800" y="21600"/>
                </a:cubicBezTo>
                <a:cubicBezTo>
                  <a:pt x="15299" y="21600"/>
                  <a:pt x="19071" y="18094"/>
                  <a:pt x="20093" y="13371"/>
                </a:cubicBezTo>
                <a:cubicBezTo>
                  <a:pt x="20202" y="12867"/>
                  <a:pt x="20463" y="12496"/>
                  <a:pt x="20781" y="12323"/>
                </a:cubicBezTo>
                <a:cubicBezTo>
                  <a:pt x="21266" y="12057"/>
                  <a:pt x="21600" y="11475"/>
                  <a:pt x="21600" y="10800"/>
                </a:cubicBezTo>
                <a:cubicBezTo>
                  <a:pt x="21600" y="10125"/>
                  <a:pt x="21266" y="9543"/>
                  <a:pt x="20781" y="9277"/>
                </a:cubicBezTo>
                <a:cubicBezTo>
                  <a:pt x="20463" y="9104"/>
                  <a:pt x="20202" y="8733"/>
                  <a:pt x="20093" y="8229"/>
                </a:cubicBezTo>
                <a:cubicBezTo>
                  <a:pt x="19071" y="3506"/>
                  <a:pt x="15299" y="0"/>
                  <a:pt x="10800" y="0"/>
                </a:cubicBezTo>
                <a:close/>
              </a:path>
            </a:pathLst>
          </a:custGeom>
          <a:solidFill>
            <a:srgbClr val="FFFB00"/>
          </a:solidFill>
          <a:ln w="63500">
            <a:solidFill>
              <a:srgbClr val="000000"/>
            </a:solidFill>
            <a:miter lim="400000"/>
          </a:ln>
        </p:spPr>
        <p:txBody>
          <a:bodyPr lIns="0" tIns="0" rIns="0" bIns="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184" name="レモン/ライム"/>
          <p:cNvSpPr/>
          <p:nvPr/>
        </p:nvSpPr>
        <p:spPr>
          <a:xfrm>
            <a:off x="1475209" y="4953487"/>
            <a:ext cx="1696740" cy="107067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6301" y="0"/>
                  <a:pt x="2529" y="3506"/>
                  <a:pt x="1507" y="8229"/>
                </a:cubicBezTo>
                <a:cubicBezTo>
                  <a:pt x="1398" y="8733"/>
                  <a:pt x="1137" y="9104"/>
                  <a:pt x="819" y="9277"/>
                </a:cubicBezTo>
                <a:cubicBezTo>
                  <a:pt x="334" y="9543"/>
                  <a:pt x="0" y="10125"/>
                  <a:pt x="0" y="10800"/>
                </a:cubicBezTo>
                <a:cubicBezTo>
                  <a:pt x="0" y="11475"/>
                  <a:pt x="334" y="12057"/>
                  <a:pt x="819" y="12323"/>
                </a:cubicBezTo>
                <a:cubicBezTo>
                  <a:pt x="1137" y="12496"/>
                  <a:pt x="1398" y="12867"/>
                  <a:pt x="1507" y="13371"/>
                </a:cubicBezTo>
                <a:cubicBezTo>
                  <a:pt x="2529" y="18094"/>
                  <a:pt x="6301" y="21600"/>
                  <a:pt x="10800" y="21600"/>
                </a:cubicBezTo>
                <a:cubicBezTo>
                  <a:pt x="15299" y="21600"/>
                  <a:pt x="19071" y="18094"/>
                  <a:pt x="20093" y="13371"/>
                </a:cubicBezTo>
                <a:cubicBezTo>
                  <a:pt x="20202" y="12867"/>
                  <a:pt x="20463" y="12496"/>
                  <a:pt x="20781" y="12323"/>
                </a:cubicBezTo>
                <a:cubicBezTo>
                  <a:pt x="21266" y="12057"/>
                  <a:pt x="21600" y="11475"/>
                  <a:pt x="21600" y="10800"/>
                </a:cubicBezTo>
                <a:cubicBezTo>
                  <a:pt x="21600" y="10125"/>
                  <a:pt x="21266" y="9543"/>
                  <a:pt x="20781" y="9277"/>
                </a:cubicBezTo>
                <a:cubicBezTo>
                  <a:pt x="20463" y="9104"/>
                  <a:pt x="20202" y="8733"/>
                  <a:pt x="20093" y="8229"/>
                </a:cubicBezTo>
                <a:cubicBezTo>
                  <a:pt x="19071" y="3506"/>
                  <a:pt x="15299" y="0"/>
                  <a:pt x="10800" y="0"/>
                </a:cubicBezTo>
                <a:close/>
              </a:path>
            </a:pathLst>
          </a:custGeom>
          <a:solidFill>
            <a:srgbClr val="FFFB00"/>
          </a:solidFill>
          <a:ln w="63500">
            <a:solidFill>
              <a:srgbClr val="000000"/>
            </a:solidFill>
            <a:miter lim="400000"/>
          </a:ln>
        </p:spPr>
        <p:txBody>
          <a:bodyPr lIns="0" tIns="0" rIns="0" bIns="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185" name="バナナ"/>
          <p:cNvSpPr/>
          <p:nvPr/>
        </p:nvSpPr>
        <p:spPr>
          <a:xfrm>
            <a:off x="6362060" y="8333057"/>
            <a:ext cx="1275272" cy="1352550"/>
          </a:xfrm>
          <a:custGeom>
            <a:avLst/>
            <a:gdLst/>
            <a:ahLst/>
            <a:cxnLst>
              <a:cxn ang="0">
                <a:pos x="wd2" y="hd2"/>
              </a:cxn>
              <a:cxn ang="5400000">
                <a:pos x="wd2" y="hd2"/>
              </a:cxn>
              <a:cxn ang="10800000">
                <a:pos x="wd2" y="hd2"/>
              </a:cxn>
              <a:cxn ang="16200000">
                <a:pos x="wd2" y="hd2"/>
              </a:cxn>
            </a:cxnLst>
            <a:rect l="0" t="0" r="r" b="b"/>
            <a:pathLst>
              <a:path w="19548" h="20072" extrusionOk="0">
                <a:moveTo>
                  <a:pt x="17419" y="1"/>
                </a:moveTo>
                <a:cubicBezTo>
                  <a:pt x="17020" y="17"/>
                  <a:pt x="16510" y="237"/>
                  <a:pt x="16540" y="455"/>
                </a:cubicBezTo>
                <a:cubicBezTo>
                  <a:pt x="16966" y="3528"/>
                  <a:pt x="16746" y="4498"/>
                  <a:pt x="16243" y="5038"/>
                </a:cubicBezTo>
                <a:cubicBezTo>
                  <a:pt x="11841" y="9762"/>
                  <a:pt x="13185" y="11967"/>
                  <a:pt x="3522" y="15416"/>
                </a:cubicBezTo>
                <a:cubicBezTo>
                  <a:pt x="1632" y="16073"/>
                  <a:pt x="481" y="16953"/>
                  <a:pt x="0" y="18249"/>
                </a:cubicBezTo>
                <a:cubicBezTo>
                  <a:pt x="245" y="18993"/>
                  <a:pt x="538" y="19412"/>
                  <a:pt x="538" y="19412"/>
                </a:cubicBezTo>
                <a:cubicBezTo>
                  <a:pt x="538" y="19412"/>
                  <a:pt x="4624" y="21591"/>
                  <a:pt x="11089" y="18030"/>
                </a:cubicBezTo>
                <a:cubicBezTo>
                  <a:pt x="17845" y="14310"/>
                  <a:pt x="21600" y="9045"/>
                  <a:pt x="18376" y="4166"/>
                </a:cubicBezTo>
                <a:cubicBezTo>
                  <a:pt x="18376" y="4166"/>
                  <a:pt x="17979" y="1181"/>
                  <a:pt x="17878" y="235"/>
                </a:cubicBezTo>
                <a:cubicBezTo>
                  <a:pt x="17859" y="54"/>
                  <a:pt x="17659" y="-9"/>
                  <a:pt x="17419" y="1"/>
                </a:cubicBezTo>
                <a:close/>
              </a:path>
            </a:pathLst>
          </a:custGeom>
          <a:solidFill>
            <a:srgbClr val="F8BA00"/>
          </a:solidFill>
          <a:ln w="63500">
            <a:solidFill>
              <a:srgbClr val="000000"/>
            </a:solidFill>
            <a:miter lim="400000"/>
          </a:ln>
        </p:spPr>
        <p:txBody>
          <a:bodyPr lIns="0" tIns="0" rIns="0" bIns="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186" name="バナナ"/>
          <p:cNvSpPr/>
          <p:nvPr/>
        </p:nvSpPr>
        <p:spPr>
          <a:xfrm>
            <a:off x="5171026" y="7928456"/>
            <a:ext cx="1275273" cy="1352550"/>
          </a:xfrm>
          <a:custGeom>
            <a:avLst/>
            <a:gdLst/>
            <a:ahLst/>
            <a:cxnLst>
              <a:cxn ang="0">
                <a:pos x="wd2" y="hd2"/>
              </a:cxn>
              <a:cxn ang="5400000">
                <a:pos x="wd2" y="hd2"/>
              </a:cxn>
              <a:cxn ang="10800000">
                <a:pos x="wd2" y="hd2"/>
              </a:cxn>
              <a:cxn ang="16200000">
                <a:pos x="wd2" y="hd2"/>
              </a:cxn>
            </a:cxnLst>
            <a:rect l="0" t="0" r="r" b="b"/>
            <a:pathLst>
              <a:path w="19548" h="20072" extrusionOk="0">
                <a:moveTo>
                  <a:pt x="17419" y="1"/>
                </a:moveTo>
                <a:cubicBezTo>
                  <a:pt x="17020" y="17"/>
                  <a:pt x="16510" y="237"/>
                  <a:pt x="16540" y="455"/>
                </a:cubicBezTo>
                <a:cubicBezTo>
                  <a:pt x="16966" y="3528"/>
                  <a:pt x="16746" y="4498"/>
                  <a:pt x="16243" y="5038"/>
                </a:cubicBezTo>
                <a:cubicBezTo>
                  <a:pt x="11841" y="9762"/>
                  <a:pt x="13185" y="11967"/>
                  <a:pt x="3522" y="15416"/>
                </a:cubicBezTo>
                <a:cubicBezTo>
                  <a:pt x="1632" y="16073"/>
                  <a:pt x="481" y="16953"/>
                  <a:pt x="0" y="18249"/>
                </a:cubicBezTo>
                <a:cubicBezTo>
                  <a:pt x="245" y="18993"/>
                  <a:pt x="538" y="19412"/>
                  <a:pt x="538" y="19412"/>
                </a:cubicBezTo>
                <a:cubicBezTo>
                  <a:pt x="538" y="19412"/>
                  <a:pt x="4624" y="21591"/>
                  <a:pt x="11089" y="18030"/>
                </a:cubicBezTo>
                <a:cubicBezTo>
                  <a:pt x="17845" y="14310"/>
                  <a:pt x="21600" y="9045"/>
                  <a:pt x="18376" y="4166"/>
                </a:cubicBezTo>
                <a:cubicBezTo>
                  <a:pt x="18376" y="4166"/>
                  <a:pt x="17979" y="1181"/>
                  <a:pt x="17878" y="235"/>
                </a:cubicBezTo>
                <a:cubicBezTo>
                  <a:pt x="17859" y="54"/>
                  <a:pt x="17659" y="-9"/>
                  <a:pt x="17419" y="1"/>
                </a:cubicBezTo>
                <a:close/>
              </a:path>
            </a:pathLst>
          </a:custGeom>
          <a:solidFill>
            <a:srgbClr val="F8BA00"/>
          </a:solidFill>
          <a:ln w="63500">
            <a:solidFill>
              <a:srgbClr val="000000"/>
            </a:solidFill>
            <a:miter lim="400000"/>
          </a:ln>
        </p:spPr>
        <p:txBody>
          <a:bodyPr lIns="0" tIns="0" rIns="0" bIns="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187" name="バナナ"/>
          <p:cNvSpPr/>
          <p:nvPr/>
        </p:nvSpPr>
        <p:spPr>
          <a:xfrm>
            <a:off x="921358" y="6904645"/>
            <a:ext cx="1275273" cy="1352550"/>
          </a:xfrm>
          <a:custGeom>
            <a:avLst/>
            <a:gdLst/>
            <a:ahLst/>
            <a:cxnLst>
              <a:cxn ang="0">
                <a:pos x="wd2" y="hd2"/>
              </a:cxn>
              <a:cxn ang="5400000">
                <a:pos x="wd2" y="hd2"/>
              </a:cxn>
              <a:cxn ang="10800000">
                <a:pos x="wd2" y="hd2"/>
              </a:cxn>
              <a:cxn ang="16200000">
                <a:pos x="wd2" y="hd2"/>
              </a:cxn>
            </a:cxnLst>
            <a:rect l="0" t="0" r="r" b="b"/>
            <a:pathLst>
              <a:path w="19548" h="20072" extrusionOk="0">
                <a:moveTo>
                  <a:pt x="17419" y="1"/>
                </a:moveTo>
                <a:cubicBezTo>
                  <a:pt x="17020" y="17"/>
                  <a:pt x="16510" y="237"/>
                  <a:pt x="16540" y="455"/>
                </a:cubicBezTo>
                <a:cubicBezTo>
                  <a:pt x="16966" y="3528"/>
                  <a:pt x="16746" y="4498"/>
                  <a:pt x="16243" y="5038"/>
                </a:cubicBezTo>
                <a:cubicBezTo>
                  <a:pt x="11841" y="9762"/>
                  <a:pt x="13185" y="11967"/>
                  <a:pt x="3522" y="15416"/>
                </a:cubicBezTo>
                <a:cubicBezTo>
                  <a:pt x="1632" y="16073"/>
                  <a:pt x="481" y="16953"/>
                  <a:pt x="0" y="18249"/>
                </a:cubicBezTo>
                <a:cubicBezTo>
                  <a:pt x="245" y="18993"/>
                  <a:pt x="538" y="19412"/>
                  <a:pt x="538" y="19412"/>
                </a:cubicBezTo>
                <a:cubicBezTo>
                  <a:pt x="538" y="19412"/>
                  <a:pt x="4624" y="21591"/>
                  <a:pt x="11089" y="18030"/>
                </a:cubicBezTo>
                <a:cubicBezTo>
                  <a:pt x="17845" y="14310"/>
                  <a:pt x="21600" y="9045"/>
                  <a:pt x="18376" y="4166"/>
                </a:cubicBezTo>
                <a:cubicBezTo>
                  <a:pt x="18376" y="4166"/>
                  <a:pt x="17979" y="1181"/>
                  <a:pt x="17878" y="235"/>
                </a:cubicBezTo>
                <a:cubicBezTo>
                  <a:pt x="17859" y="54"/>
                  <a:pt x="17659" y="-9"/>
                  <a:pt x="17419" y="1"/>
                </a:cubicBezTo>
                <a:close/>
              </a:path>
            </a:pathLst>
          </a:custGeom>
          <a:solidFill>
            <a:srgbClr val="F8BA00"/>
          </a:solidFill>
          <a:ln w="63500">
            <a:solidFill>
              <a:srgbClr val="000000"/>
            </a:solidFill>
            <a:miter lim="400000"/>
          </a:ln>
        </p:spPr>
        <p:txBody>
          <a:bodyPr lIns="0" tIns="0" rIns="0" bIns="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188" name="バナナ"/>
          <p:cNvSpPr/>
          <p:nvPr/>
        </p:nvSpPr>
        <p:spPr>
          <a:xfrm>
            <a:off x="7997650" y="6826156"/>
            <a:ext cx="1275272" cy="1352550"/>
          </a:xfrm>
          <a:custGeom>
            <a:avLst/>
            <a:gdLst/>
            <a:ahLst/>
            <a:cxnLst>
              <a:cxn ang="0">
                <a:pos x="wd2" y="hd2"/>
              </a:cxn>
              <a:cxn ang="5400000">
                <a:pos x="wd2" y="hd2"/>
              </a:cxn>
              <a:cxn ang="10800000">
                <a:pos x="wd2" y="hd2"/>
              </a:cxn>
              <a:cxn ang="16200000">
                <a:pos x="wd2" y="hd2"/>
              </a:cxn>
            </a:cxnLst>
            <a:rect l="0" t="0" r="r" b="b"/>
            <a:pathLst>
              <a:path w="19548" h="20072" extrusionOk="0">
                <a:moveTo>
                  <a:pt x="17419" y="1"/>
                </a:moveTo>
                <a:cubicBezTo>
                  <a:pt x="17020" y="17"/>
                  <a:pt x="16510" y="237"/>
                  <a:pt x="16540" y="455"/>
                </a:cubicBezTo>
                <a:cubicBezTo>
                  <a:pt x="16966" y="3528"/>
                  <a:pt x="16746" y="4498"/>
                  <a:pt x="16243" y="5038"/>
                </a:cubicBezTo>
                <a:cubicBezTo>
                  <a:pt x="11841" y="9762"/>
                  <a:pt x="13185" y="11967"/>
                  <a:pt x="3522" y="15416"/>
                </a:cubicBezTo>
                <a:cubicBezTo>
                  <a:pt x="1632" y="16073"/>
                  <a:pt x="481" y="16953"/>
                  <a:pt x="0" y="18249"/>
                </a:cubicBezTo>
                <a:cubicBezTo>
                  <a:pt x="245" y="18993"/>
                  <a:pt x="538" y="19412"/>
                  <a:pt x="538" y="19412"/>
                </a:cubicBezTo>
                <a:cubicBezTo>
                  <a:pt x="538" y="19412"/>
                  <a:pt x="4624" y="21591"/>
                  <a:pt x="11089" y="18030"/>
                </a:cubicBezTo>
                <a:cubicBezTo>
                  <a:pt x="17845" y="14310"/>
                  <a:pt x="21600" y="9045"/>
                  <a:pt x="18376" y="4166"/>
                </a:cubicBezTo>
                <a:cubicBezTo>
                  <a:pt x="18376" y="4166"/>
                  <a:pt x="17979" y="1181"/>
                  <a:pt x="17878" y="235"/>
                </a:cubicBezTo>
                <a:cubicBezTo>
                  <a:pt x="17859" y="54"/>
                  <a:pt x="17659" y="-9"/>
                  <a:pt x="17419" y="1"/>
                </a:cubicBezTo>
                <a:close/>
              </a:path>
            </a:pathLst>
          </a:custGeom>
          <a:solidFill>
            <a:srgbClr val="F8BA00"/>
          </a:solidFill>
          <a:ln w="63500">
            <a:solidFill>
              <a:srgbClr val="000000"/>
            </a:solidFill>
            <a:miter lim="400000"/>
          </a:ln>
        </p:spPr>
        <p:txBody>
          <a:bodyPr lIns="0" tIns="0" rIns="0" bIns="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189" name="角丸四角形"/>
          <p:cNvSpPr/>
          <p:nvPr/>
        </p:nvSpPr>
        <p:spPr>
          <a:xfrm>
            <a:off x="17408256" y="6300102"/>
            <a:ext cx="4297385" cy="2785031"/>
          </a:xfrm>
          <a:prstGeom prst="roundRect">
            <a:avLst>
              <a:gd name="adj" fmla="val 15000"/>
            </a:avLst>
          </a:prstGeom>
          <a:solidFill>
            <a:srgbClr val="61D836"/>
          </a:solidFill>
          <a:ln w="12700">
            <a:miter lim="400000"/>
          </a:ln>
        </p:spPr>
        <p:txBody>
          <a:bodyPr lIns="0" tIns="0" rIns="0" bIns="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190" name="識別器"/>
          <p:cNvSpPr txBox="1"/>
          <p:nvPr/>
        </p:nvSpPr>
        <p:spPr>
          <a:xfrm>
            <a:off x="16596126" y="6785789"/>
            <a:ext cx="5921644" cy="7797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defTabSz="825500">
              <a:lnSpc>
                <a:spcPct val="100000"/>
              </a:lnSpc>
              <a:defRPr sz="5100">
                <a:solidFill>
                  <a:srgbClr val="FFFFFF"/>
                </a:solidFill>
                <a:latin typeface="ヒラギノ角ゴ ProN W6"/>
                <a:ea typeface="ヒラギノ角ゴ ProN W6"/>
                <a:cs typeface="ヒラギノ角ゴ ProN W6"/>
                <a:sym typeface="ヒラギノ角ゴ ProN W6"/>
              </a:defRPr>
            </a:lvl1pPr>
          </a:lstStyle>
          <a:p>
            <a:r>
              <a:rPr lang="ja-JP" altLang="en-US" sz="4400" dirty="0"/>
              <a:t>学習済みモデル</a:t>
            </a:r>
            <a:endParaRPr sz="4400" dirty="0"/>
          </a:p>
        </p:txBody>
      </p:sp>
      <p:sp>
        <p:nvSpPr>
          <p:cNvPr id="191" name="(≒分類マシーン)"/>
          <p:cNvSpPr txBox="1"/>
          <p:nvPr/>
        </p:nvSpPr>
        <p:spPr>
          <a:xfrm>
            <a:off x="16596126" y="7750289"/>
            <a:ext cx="5921644" cy="6032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defTabSz="825500">
              <a:lnSpc>
                <a:spcPct val="100000"/>
              </a:lnSpc>
              <a:defRPr sz="3900">
                <a:solidFill>
                  <a:srgbClr val="FFFFFF"/>
                </a:solidFill>
                <a:latin typeface="ヒラギノ角ゴ ProN W6"/>
                <a:ea typeface="ヒラギノ角ゴ ProN W6"/>
                <a:cs typeface="ヒラギノ角ゴ ProN W6"/>
                <a:sym typeface="ヒラギノ角ゴ ProN W6"/>
              </a:defRPr>
            </a:lvl1pPr>
          </a:lstStyle>
          <a:p>
            <a:r>
              <a:t>(≒分類マシーン)</a:t>
            </a:r>
          </a:p>
        </p:txBody>
      </p:sp>
      <p:sp>
        <p:nvSpPr>
          <p:cNvPr id="192" name="学習"/>
          <p:cNvSpPr txBox="1"/>
          <p:nvPr/>
        </p:nvSpPr>
        <p:spPr>
          <a:xfrm>
            <a:off x="12921205" y="8141866"/>
            <a:ext cx="1155701" cy="6286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defTabSz="825500">
              <a:lnSpc>
                <a:spcPct val="100000"/>
              </a:lnSpc>
              <a:defRPr sz="4100">
                <a:latin typeface="ヒラギノ角ゴ ProN W3"/>
                <a:ea typeface="ヒラギノ角ゴ ProN W3"/>
                <a:cs typeface="ヒラギノ角ゴ ProN W3"/>
                <a:sym typeface="ヒラギノ角ゴ ProN W3"/>
              </a:defRPr>
            </a:lvl1pPr>
          </a:lstStyle>
          <a:p>
            <a:r>
              <a:t>学習</a:t>
            </a:r>
          </a:p>
        </p:txBody>
      </p:sp>
      <p:sp>
        <p:nvSpPr>
          <p:cNvPr id="193" name="入力"/>
          <p:cNvSpPr txBox="1"/>
          <p:nvPr/>
        </p:nvSpPr>
        <p:spPr>
          <a:xfrm>
            <a:off x="12921205" y="5901619"/>
            <a:ext cx="1155701" cy="6286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defTabSz="825500">
              <a:lnSpc>
                <a:spcPct val="100000"/>
              </a:lnSpc>
              <a:defRPr sz="4100">
                <a:latin typeface="ヒラギノ角ゴ ProN W3"/>
                <a:ea typeface="ヒラギノ角ゴ ProN W3"/>
                <a:cs typeface="ヒラギノ角ゴ ProN W3"/>
                <a:sym typeface="ヒラギノ角ゴ ProN W3"/>
              </a:defRPr>
            </a:lvl1pPr>
          </a:lstStyle>
          <a:p>
            <a:r>
              <a:t>入力</a:t>
            </a:r>
          </a:p>
        </p:txBody>
      </p:sp>
      <p:sp>
        <p:nvSpPr>
          <p:cNvPr id="194" name="リンゴ"/>
          <p:cNvSpPr/>
          <p:nvPr/>
        </p:nvSpPr>
        <p:spPr>
          <a:xfrm>
            <a:off x="18799291" y="3291905"/>
            <a:ext cx="1539182" cy="1751467"/>
          </a:xfrm>
          <a:custGeom>
            <a:avLst/>
            <a:gdLst/>
            <a:ahLst/>
            <a:cxnLst>
              <a:cxn ang="0">
                <a:pos x="wd2" y="hd2"/>
              </a:cxn>
              <a:cxn ang="5400000">
                <a:pos x="wd2" y="hd2"/>
              </a:cxn>
              <a:cxn ang="10800000">
                <a:pos x="wd2" y="hd2"/>
              </a:cxn>
              <a:cxn ang="16200000">
                <a:pos x="wd2" y="hd2"/>
              </a:cxn>
            </a:cxnLst>
            <a:rect l="0" t="0" r="r" b="b"/>
            <a:pathLst>
              <a:path w="17410" h="20613" extrusionOk="0">
                <a:moveTo>
                  <a:pt x="0" y="2"/>
                </a:moveTo>
                <a:cubicBezTo>
                  <a:pt x="1451" y="3943"/>
                  <a:pt x="5157" y="4456"/>
                  <a:pt x="6978" y="3382"/>
                </a:cubicBezTo>
                <a:cubicBezTo>
                  <a:pt x="7286" y="3563"/>
                  <a:pt x="8060" y="4073"/>
                  <a:pt x="8550" y="4884"/>
                </a:cubicBezTo>
                <a:cubicBezTo>
                  <a:pt x="8454" y="5252"/>
                  <a:pt x="8387" y="5636"/>
                  <a:pt x="8341" y="6039"/>
                </a:cubicBezTo>
                <a:cubicBezTo>
                  <a:pt x="7169" y="5159"/>
                  <a:pt x="4412" y="3710"/>
                  <a:pt x="1571" y="6696"/>
                </a:cubicBezTo>
                <a:cubicBezTo>
                  <a:pt x="-2090" y="10545"/>
                  <a:pt x="1666" y="17304"/>
                  <a:pt x="3532" y="19171"/>
                </a:cubicBezTo>
                <a:cubicBezTo>
                  <a:pt x="5051" y="20690"/>
                  <a:pt x="7284" y="21033"/>
                  <a:pt x="8895" y="20084"/>
                </a:cubicBezTo>
                <a:cubicBezTo>
                  <a:pt x="10541" y="20966"/>
                  <a:pt x="12760" y="20533"/>
                  <a:pt x="14220" y="18952"/>
                </a:cubicBezTo>
                <a:cubicBezTo>
                  <a:pt x="16014" y="17010"/>
                  <a:pt x="19510" y="10100"/>
                  <a:pt x="15705" y="6404"/>
                </a:cubicBezTo>
                <a:cubicBezTo>
                  <a:pt x="12821" y="3604"/>
                  <a:pt x="10177" y="5030"/>
                  <a:pt x="8996" y="5962"/>
                </a:cubicBezTo>
                <a:cubicBezTo>
                  <a:pt x="9362" y="4276"/>
                  <a:pt x="10299" y="2881"/>
                  <a:pt x="11830" y="1818"/>
                </a:cubicBezTo>
                <a:cubicBezTo>
                  <a:pt x="12127" y="1605"/>
                  <a:pt x="11429" y="972"/>
                  <a:pt x="11062" y="1235"/>
                </a:cubicBezTo>
                <a:cubicBezTo>
                  <a:pt x="9865" y="2172"/>
                  <a:pt x="9134" y="3168"/>
                  <a:pt x="8722" y="4327"/>
                </a:cubicBezTo>
                <a:cubicBezTo>
                  <a:pt x="8152" y="3554"/>
                  <a:pt x="7406" y="3094"/>
                  <a:pt x="7137" y="2944"/>
                </a:cubicBezTo>
                <a:cubicBezTo>
                  <a:pt x="6952" y="2300"/>
                  <a:pt x="6374" y="756"/>
                  <a:pt x="4976" y="243"/>
                </a:cubicBezTo>
                <a:cubicBezTo>
                  <a:pt x="2769" y="-567"/>
                  <a:pt x="2384" y="993"/>
                  <a:pt x="0" y="2"/>
                </a:cubicBezTo>
                <a:close/>
              </a:path>
            </a:pathLst>
          </a:custGeom>
          <a:solidFill>
            <a:srgbClr val="EE220C"/>
          </a:solidFill>
          <a:ln w="63500">
            <a:solidFill>
              <a:srgbClr val="000000"/>
            </a:solidFill>
            <a:miter lim="400000"/>
          </a:ln>
        </p:spPr>
        <p:txBody>
          <a:bodyPr lIns="0" tIns="0" rIns="0" bIns="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195" name="矢印"/>
          <p:cNvSpPr/>
          <p:nvPr/>
        </p:nvSpPr>
        <p:spPr>
          <a:xfrm rot="16200000" flipH="1">
            <a:off x="19094401" y="5237778"/>
            <a:ext cx="925096" cy="899668"/>
          </a:xfrm>
          <a:prstGeom prst="rightArrow">
            <a:avLst>
              <a:gd name="adj1" fmla="val 32000"/>
              <a:gd name="adj2" fmla="val 65809"/>
            </a:avLst>
          </a:prstGeom>
          <a:solidFill>
            <a:srgbClr val="00A2FF"/>
          </a:solidFill>
          <a:ln w="12700">
            <a:miter lim="400000"/>
          </a:ln>
        </p:spPr>
        <p:txBody>
          <a:bodyPr lIns="0" tIns="0" rIns="0" bIns="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196" name="矢印"/>
          <p:cNvSpPr/>
          <p:nvPr/>
        </p:nvSpPr>
        <p:spPr>
          <a:xfrm rot="16200000" flipH="1">
            <a:off x="19094401" y="9292471"/>
            <a:ext cx="925096" cy="899669"/>
          </a:xfrm>
          <a:prstGeom prst="rightArrow">
            <a:avLst>
              <a:gd name="adj1" fmla="val 32000"/>
              <a:gd name="adj2" fmla="val 65809"/>
            </a:avLst>
          </a:prstGeom>
          <a:solidFill>
            <a:srgbClr val="00A2FF"/>
          </a:solidFill>
          <a:ln w="12700">
            <a:miter lim="400000"/>
          </a:ln>
        </p:spPr>
        <p:txBody>
          <a:bodyPr lIns="0" tIns="0" rIns="0" bIns="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197" name="りんご!!"/>
          <p:cNvSpPr txBox="1"/>
          <p:nvPr/>
        </p:nvSpPr>
        <p:spPr>
          <a:xfrm>
            <a:off x="18556811" y="10424195"/>
            <a:ext cx="2000276" cy="6286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defTabSz="825500">
              <a:lnSpc>
                <a:spcPct val="100000"/>
              </a:lnSpc>
              <a:defRPr sz="4100">
                <a:latin typeface="ヒラギノ角ゴ ProN W3"/>
                <a:ea typeface="ヒラギノ角ゴ ProN W3"/>
                <a:cs typeface="ヒラギノ角ゴ ProN W3"/>
                <a:sym typeface="ヒラギノ角ゴ ProN W3"/>
              </a:defRPr>
            </a:lvl1pPr>
          </a:lstStyle>
          <a:p>
            <a:r>
              <a:t>りんご!!</a:t>
            </a:r>
          </a:p>
        </p:txBody>
      </p:sp>
      <p:sp>
        <p:nvSpPr>
          <p:cNvPr id="198" name="=ニューラルネットワーク"/>
          <p:cNvSpPr txBox="1"/>
          <p:nvPr/>
        </p:nvSpPr>
        <p:spPr>
          <a:xfrm>
            <a:off x="11382566" y="8939975"/>
            <a:ext cx="4834657" cy="1364476"/>
          </a:xfrm>
          <a:prstGeom prst="rect">
            <a:avLst/>
          </a:prstGeom>
          <a:ln w="12700">
            <a:solidFill>
              <a:schemeClr val="tx1"/>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defTabSz="825500">
              <a:lnSpc>
                <a:spcPct val="100000"/>
              </a:lnSpc>
              <a:defRPr sz="4100">
                <a:latin typeface="ヒラギノ角ゴ ProN W6"/>
                <a:ea typeface="ヒラギノ角ゴ ProN W6"/>
                <a:cs typeface="ヒラギノ角ゴ ProN W6"/>
                <a:sym typeface="ヒラギノ角ゴ ProN W6"/>
              </a:defRPr>
            </a:lvl1pPr>
          </a:lstStyle>
          <a:p>
            <a:r>
              <a:rPr lang="ja-JP" altLang="en-US" dirty="0"/>
              <a:t>線形回帰</a:t>
            </a:r>
            <a:endParaRPr lang="en-US" altLang="ja-JP" dirty="0"/>
          </a:p>
          <a:p>
            <a:r>
              <a:rPr lang="ja-JP" altLang="en-US" dirty="0"/>
              <a:t>ロジスティック回帰</a:t>
            </a:r>
            <a:endParaRPr lang="en-US" altLang="ja-JP" dirty="0"/>
          </a:p>
        </p:txBody>
      </p:sp>
      <p:sp>
        <p:nvSpPr>
          <p:cNvPr id="199" name="基本的な全体の流れは前回の機械学習と同様"/>
          <p:cNvSpPr txBox="1"/>
          <p:nvPr/>
        </p:nvSpPr>
        <p:spPr>
          <a:xfrm>
            <a:off x="7233113" y="1895391"/>
            <a:ext cx="9040937" cy="7335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defTabSz="825500">
              <a:lnSpc>
                <a:spcPct val="100000"/>
              </a:lnSpc>
              <a:defRPr sz="4100">
                <a:latin typeface="ヒラギノ角ゴ ProN W3"/>
                <a:ea typeface="ヒラギノ角ゴ ProN W3"/>
                <a:cs typeface="ヒラギノ角ゴ ProN W3"/>
                <a:sym typeface="ヒラギノ角ゴ ProN W3"/>
              </a:defRPr>
            </a:lvl1pPr>
          </a:lstStyle>
          <a:p>
            <a:r>
              <a:rPr dirty="0" err="1"/>
              <a:t>基本的な全体の流れは</a:t>
            </a:r>
            <a:r>
              <a:rPr lang="ja-JP" altLang="en-US" dirty="0"/>
              <a:t>これまでと</a:t>
            </a:r>
            <a:r>
              <a:rPr dirty="0" err="1"/>
              <a:t>同様</a:t>
            </a:r>
            <a:endParaRPr dirty="0"/>
          </a:p>
        </p:txBody>
      </p:sp>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 name="四角形"/>
          <p:cNvSpPr/>
          <p:nvPr/>
        </p:nvSpPr>
        <p:spPr>
          <a:xfrm>
            <a:off x="15602" y="-5268"/>
            <a:ext cx="24384001" cy="1416050"/>
          </a:xfrm>
          <a:prstGeom prst="rect">
            <a:avLst/>
          </a:prstGeom>
          <a:solidFill>
            <a:srgbClr val="000000"/>
          </a:solidFill>
          <a:ln w="12700">
            <a:miter lim="400000"/>
          </a:ln>
        </p:spPr>
        <p:txBody>
          <a:bodyPr lIns="0" tIns="0" rIns="0" bIns="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173" name="深層学習では、学習モデルにニューラルネットワークを用いる"/>
          <p:cNvSpPr txBox="1"/>
          <p:nvPr/>
        </p:nvSpPr>
        <p:spPr>
          <a:xfrm>
            <a:off x="5476432" y="12488604"/>
            <a:ext cx="14605382" cy="6286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defTabSz="825500">
              <a:lnSpc>
                <a:spcPct val="100000"/>
              </a:lnSpc>
              <a:defRPr sz="4100">
                <a:latin typeface="ヒラギノ角ゴ ProN W3"/>
                <a:ea typeface="ヒラギノ角ゴ ProN W3"/>
                <a:cs typeface="ヒラギノ角ゴ ProN W3"/>
                <a:sym typeface="ヒラギノ角ゴ ProN W3"/>
              </a:defRPr>
            </a:lvl1pPr>
          </a:lstStyle>
          <a:p>
            <a:r>
              <a:rPr dirty="0" err="1"/>
              <a:t>深層学習では、学習モデルにニューラルネットワークを用いる</a:t>
            </a:r>
            <a:endParaRPr dirty="0"/>
          </a:p>
        </p:txBody>
      </p:sp>
      <p:sp>
        <p:nvSpPr>
          <p:cNvPr id="174" name="深層学習を実践してみよう！！"/>
          <p:cNvSpPr txBox="1"/>
          <p:nvPr/>
        </p:nvSpPr>
        <p:spPr>
          <a:xfrm>
            <a:off x="8022108" y="251907"/>
            <a:ext cx="9514031" cy="755650"/>
          </a:xfrm>
          <a:prstGeom prst="rect">
            <a:avLst/>
          </a:prstGeom>
          <a:solidFill>
            <a:srgbClr val="000000"/>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defTabSz="825500">
              <a:lnSpc>
                <a:spcPct val="100000"/>
              </a:lnSpc>
              <a:defRPr sz="5100">
                <a:solidFill>
                  <a:srgbClr val="FFFFFF"/>
                </a:solidFill>
                <a:latin typeface="ヒラギノ角ゴ ProN W6"/>
                <a:ea typeface="ヒラギノ角ゴ ProN W6"/>
                <a:cs typeface="ヒラギノ角ゴ ProN W6"/>
                <a:sym typeface="ヒラギノ角ゴ ProN W6"/>
              </a:defRPr>
            </a:lvl1pPr>
          </a:lstStyle>
          <a:p>
            <a:r>
              <a:t>深層学習を実践してみよう！！</a:t>
            </a:r>
          </a:p>
        </p:txBody>
      </p:sp>
      <p:sp>
        <p:nvSpPr>
          <p:cNvPr id="175" name="リンゴ"/>
          <p:cNvSpPr/>
          <p:nvPr/>
        </p:nvSpPr>
        <p:spPr>
          <a:xfrm>
            <a:off x="4408424" y="3955234"/>
            <a:ext cx="1539182" cy="1751468"/>
          </a:xfrm>
          <a:custGeom>
            <a:avLst/>
            <a:gdLst/>
            <a:ahLst/>
            <a:cxnLst>
              <a:cxn ang="0">
                <a:pos x="wd2" y="hd2"/>
              </a:cxn>
              <a:cxn ang="5400000">
                <a:pos x="wd2" y="hd2"/>
              </a:cxn>
              <a:cxn ang="10800000">
                <a:pos x="wd2" y="hd2"/>
              </a:cxn>
              <a:cxn ang="16200000">
                <a:pos x="wd2" y="hd2"/>
              </a:cxn>
            </a:cxnLst>
            <a:rect l="0" t="0" r="r" b="b"/>
            <a:pathLst>
              <a:path w="17410" h="20613" extrusionOk="0">
                <a:moveTo>
                  <a:pt x="0" y="2"/>
                </a:moveTo>
                <a:cubicBezTo>
                  <a:pt x="1451" y="3943"/>
                  <a:pt x="5157" y="4456"/>
                  <a:pt x="6978" y="3382"/>
                </a:cubicBezTo>
                <a:cubicBezTo>
                  <a:pt x="7286" y="3563"/>
                  <a:pt x="8060" y="4073"/>
                  <a:pt x="8550" y="4884"/>
                </a:cubicBezTo>
                <a:cubicBezTo>
                  <a:pt x="8454" y="5252"/>
                  <a:pt x="8387" y="5636"/>
                  <a:pt x="8341" y="6039"/>
                </a:cubicBezTo>
                <a:cubicBezTo>
                  <a:pt x="7169" y="5159"/>
                  <a:pt x="4412" y="3710"/>
                  <a:pt x="1571" y="6696"/>
                </a:cubicBezTo>
                <a:cubicBezTo>
                  <a:pt x="-2090" y="10545"/>
                  <a:pt x="1666" y="17304"/>
                  <a:pt x="3532" y="19171"/>
                </a:cubicBezTo>
                <a:cubicBezTo>
                  <a:pt x="5051" y="20690"/>
                  <a:pt x="7284" y="21033"/>
                  <a:pt x="8895" y="20084"/>
                </a:cubicBezTo>
                <a:cubicBezTo>
                  <a:pt x="10541" y="20966"/>
                  <a:pt x="12760" y="20533"/>
                  <a:pt x="14220" y="18952"/>
                </a:cubicBezTo>
                <a:cubicBezTo>
                  <a:pt x="16014" y="17010"/>
                  <a:pt x="19510" y="10100"/>
                  <a:pt x="15705" y="6404"/>
                </a:cubicBezTo>
                <a:cubicBezTo>
                  <a:pt x="12821" y="3604"/>
                  <a:pt x="10177" y="5030"/>
                  <a:pt x="8996" y="5962"/>
                </a:cubicBezTo>
                <a:cubicBezTo>
                  <a:pt x="9362" y="4276"/>
                  <a:pt x="10299" y="2881"/>
                  <a:pt x="11830" y="1818"/>
                </a:cubicBezTo>
                <a:cubicBezTo>
                  <a:pt x="12127" y="1605"/>
                  <a:pt x="11429" y="972"/>
                  <a:pt x="11062" y="1235"/>
                </a:cubicBezTo>
                <a:cubicBezTo>
                  <a:pt x="9865" y="2172"/>
                  <a:pt x="9134" y="3168"/>
                  <a:pt x="8722" y="4327"/>
                </a:cubicBezTo>
                <a:cubicBezTo>
                  <a:pt x="8152" y="3554"/>
                  <a:pt x="7406" y="3094"/>
                  <a:pt x="7137" y="2944"/>
                </a:cubicBezTo>
                <a:cubicBezTo>
                  <a:pt x="6952" y="2300"/>
                  <a:pt x="6374" y="756"/>
                  <a:pt x="4976" y="243"/>
                </a:cubicBezTo>
                <a:cubicBezTo>
                  <a:pt x="2769" y="-567"/>
                  <a:pt x="2384" y="993"/>
                  <a:pt x="0" y="2"/>
                </a:cubicBezTo>
                <a:close/>
              </a:path>
            </a:pathLst>
          </a:custGeom>
          <a:solidFill>
            <a:srgbClr val="EE220C"/>
          </a:solidFill>
          <a:ln w="63500">
            <a:solidFill>
              <a:srgbClr val="000000"/>
            </a:solidFill>
            <a:miter lim="400000"/>
          </a:ln>
        </p:spPr>
        <p:txBody>
          <a:bodyPr lIns="0" tIns="0" rIns="0" bIns="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176" name="バナナ"/>
          <p:cNvSpPr/>
          <p:nvPr/>
        </p:nvSpPr>
        <p:spPr>
          <a:xfrm>
            <a:off x="1201662" y="8333057"/>
            <a:ext cx="1275273" cy="1352550"/>
          </a:xfrm>
          <a:custGeom>
            <a:avLst/>
            <a:gdLst/>
            <a:ahLst/>
            <a:cxnLst>
              <a:cxn ang="0">
                <a:pos x="wd2" y="hd2"/>
              </a:cxn>
              <a:cxn ang="5400000">
                <a:pos x="wd2" y="hd2"/>
              </a:cxn>
              <a:cxn ang="10800000">
                <a:pos x="wd2" y="hd2"/>
              </a:cxn>
              <a:cxn ang="16200000">
                <a:pos x="wd2" y="hd2"/>
              </a:cxn>
            </a:cxnLst>
            <a:rect l="0" t="0" r="r" b="b"/>
            <a:pathLst>
              <a:path w="19548" h="20072" extrusionOk="0">
                <a:moveTo>
                  <a:pt x="17419" y="1"/>
                </a:moveTo>
                <a:cubicBezTo>
                  <a:pt x="17020" y="17"/>
                  <a:pt x="16510" y="237"/>
                  <a:pt x="16540" y="455"/>
                </a:cubicBezTo>
                <a:cubicBezTo>
                  <a:pt x="16966" y="3528"/>
                  <a:pt x="16746" y="4498"/>
                  <a:pt x="16243" y="5038"/>
                </a:cubicBezTo>
                <a:cubicBezTo>
                  <a:pt x="11841" y="9762"/>
                  <a:pt x="13185" y="11967"/>
                  <a:pt x="3522" y="15416"/>
                </a:cubicBezTo>
                <a:cubicBezTo>
                  <a:pt x="1632" y="16073"/>
                  <a:pt x="481" y="16953"/>
                  <a:pt x="0" y="18249"/>
                </a:cubicBezTo>
                <a:cubicBezTo>
                  <a:pt x="245" y="18993"/>
                  <a:pt x="538" y="19412"/>
                  <a:pt x="538" y="19412"/>
                </a:cubicBezTo>
                <a:cubicBezTo>
                  <a:pt x="538" y="19412"/>
                  <a:pt x="4624" y="21591"/>
                  <a:pt x="11089" y="18030"/>
                </a:cubicBezTo>
                <a:cubicBezTo>
                  <a:pt x="17845" y="14310"/>
                  <a:pt x="21600" y="9045"/>
                  <a:pt x="18376" y="4166"/>
                </a:cubicBezTo>
                <a:cubicBezTo>
                  <a:pt x="18376" y="4166"/>
                  <a:pt x="17979" y="1181"/>
                  <a:pt x="17878" y="235"/>
                </a:cubicBezTo>
                <a:cubicBezTo>
                  <a:pt x="17859" y="54"/>
                  <a:pt x="17659" y="-9"/>
                  <a:pt x="17419" y="1"/>
                </a:cubicBezTo>
                <a:close/>
              </a:path>
            </a:pathLst>
          </a:custGeom>
          <a:solidFill>
            <a:srgbClr val="F8BA00"/>
          </a:solidFill>
          <a:ln w="63500">
            <a:solidFill>
              <a:srgbClr val="000000"/>
            </a:solidFill>
            <a:miter lim="400000"/>
          </a:ln>
        </p:spPr>
        <p:txBody>
          <a:bodyPr lIns="0" tIns="0" rIns="0" bIns="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177" name="矢印"/>
          <p:cNvSpPr/>
          <p:nvPr/>
        </p:nvSpPr>
        <p:spPr>
          <a:xfrm>
            <a:off x="12292794" y="6797380"/>
            <a:ext cx="2868490" cy="1270001"/>
          </a:xfrm>
          <a:prstGeom prst="rightArrow">
            <a:avLst>
              <a:gd name="adj1" fmla="val 32000"/>
              <a:gd name="adj2" fmla="val 64000"/>
            </a:avLst>
          </a:prstGeom>
          <a:solidFill>
            <a:srgbClr val="00A2FF"/>
          </a:solidFill>
          <a:ln w="12700">
            <a:miter lim="400000"/>
          </a:ln>
        </p:spPr>
        <p:txBody>
          <a:bodyPr lIns="0" tIns="0" rIns="0" bIns="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178" name="レモン/ライム"/>
          <p:cNvSpPr/>
          <p:nvPr/>
        </p:nvSpPr>
        <p:spPr>
          <a:xfrm>
            <a:off x="6150443" y="6971036"/>
            <a:ext cx="1696740" cy="107067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6301" y="0"/>
                  <a:pt x="2529" y="3506"/>
                  <a:pt x="1507" y="8229"/>
                </a:cubicBezTo>
                <a:cubicBezTo>
                  <a:pt x="1398" y="8733"/>
                  <a:pt x="1137" y="9104"/>
                  <a:pt x="819" y="9277"/>
                </a:cubicBezTo>
                <a:cubicBezTo>
                  <a:pt x="334" y="9543"/>
                  <a:pt x="0" y="10125"/>
                  <a:pt x="0" y="10800"/>
                </a:cubicBezTo>
                <a:cubicBezTo>
                  <a:pt x="0" y="11475"/>
                  <a:pt x="334" y="12057"/>
                  <a:pt x="819" y="12323"/>
                </a:cubicBezTo>
                <a:cubicBezTo>
                  <a:pt x="1137" y="12496"/>
                  <a:pt x="1398" y="12867"/>
                  <a:pt x="1507" y="13371"/>
                </a:cubicBezTo>
                <a:cubicBezTo>
                  <a:pt x="2529" y="18094"/>
                  <a:pt x="6301" y="21600"/>
                  <a:pt x="10800" y="21600"/>
                </a:cubicBezTo>
                <a:cubicBezTo>
                  <a:pt x="15299" y="21600"/>
                  <a:pt x="19071" y="18094"/>
                  <a:pt x="20093" y="13371"/>
                </a:cubicBezTo>
                <a:cubicBezTo>
                  <a:pt x="20202" y="12867"/>
                  <a:pt x="20463" y="12496"/>
                  <a:pt x="20781" y="12323"/>
                </a:cubicBezTo>
                <a:cubicBezTo>
                  <a:pt x="21266" y="12057"/>
                  <a:pt x="21600" y="11475"/>
                  <a:pt x="21600" y="10800"/>
                </a:cubicBezTo>
                <a:cubicBezTo>
                  <a:pt x="21600" y="10125"/>
                  <a:pt x="21266" y="9543"/>
                  <a:pt x="20781" y="9277"/>
                </a:cubicBezTo>
                <a:cubicBezTo>
                  <a:pt x="20463" y="9104"/>
                  <a:pt x="20202" y="8733"/>
                  <a:pt x="20093" y="8229"/>
                </a:cubicBezTo>
                <a:cubicBezTo>
                  <a:pt x="19071" y="3506"/>
                  <a:pt x="15299" y="0"/>
                  <a:pt x="10800" y="0"/>
                </a:cubicBezTo>
                <a:close/>
              </a:path>
            </a:pathLst>
          </a:custGeom>
          <a:solidFill>
            <a:srgbClr val="FFFB00"/>
          </a:solidFill>
          <a:ln w="63500">
            <a:solidFill>
              <a:srgbClr val="000000"/>
            </a:solidFill>
            <a:miter lim="400000"/>
          </a:ln>
        </p:spPr>
        <p:txBody>
          <a:bodyPr lIns="0" tIns="0" rIns="0" bIns="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179" name="リンゴ"/>
          <p:cNvSpPr/>
          <p:nvPr/>
        </p:nvSpPr>
        <p:spPr>
          <a:xfrm>
            <a:off x="3423606" y="8145865"/>
            <a:ext cx="1539183" cy="1751467"/>
          </a:xfrm>
          <a:custGeom>
            <a:avLst/>
            <a:gdLst/>
            <a:ahLst/>
            <a:cxnLst>
              <a:cxn ang="0">
                <a:pos x="wd2" y="hd2"/>
              </a:cxn>
              <a:cxn ang="5400000">
                <a:pos x="wd2" y="hd2"/>
              </a:cxn>
              <a:cxn ang="10800000">
                <a:pos x="wd2" y="hd2"/>
              </a:cxn>
              <a:cxn ang="16200000">
                <a:pos x="wd2" y="hd2"/>
              </a:cxn>
            </a:cxnLst>
            <a:rect l="0" t="0" r="r" b="b"/>
            <a:pathLst>
              <a:path w="17410" h="20613" extrusionOk="0">
                <a:moveTo>
                  <a:pt x="0" y="2"/>
                </a:moveTo>
                <a:cubicBezTo>
                  <a:pt x="1451" y="3943"/>
                  <a:pt x="5157" y="4456"/>
                  <a:pt x="6978" y="3382"/>
                </a:cubicBezTo>
                <a:cubicBezTo>
                  <a:pt x="7286" y="3563"/>
                  <a:pt x="8060" y="4073"/>
                  <a:pt x="8550" y="4884"/>
                </a:cubicBezTo>
                <a:cubicBezTo>
                  <a:pt x="8454" y="5252"/>
                  <a:pt x="8387" y="5636"/>
                  <a:pt x="8341" y="6039"/>
                </a:cubicBezTo>
                <a:cubicBezTo>
                  <a:pt x="7169" y="5159"/>
                  <a:pt x="4412" y="3710"/>
                  <a:pt x="1571" y="6696"/>
                </a:cubicBezTo>
                <a:cubicBezTo>
                  <a:pt x="-2090" y="10545"/>
                  <a:pt x="1666" y="17304"/>
                  <a:pt x="3532" y="19171"/>
                </a:cubicBezTo>
                <a:cubicBezTo>
                  <a:pt x="5051" y="20690"/>
                  <a:pt x="7284" y="21033"/>
                  <a:pt x="8895" y="20084"/>
                </a:cubicBezTo>
                <a:cubicBezTo>
                  <a:pt x="10541" y="20966"/>
                  <a:pt x="12760" y="20533"/>
                  <a:pt x="14220" y="18952"/>
                </a:cubicBezTo>
                <a:cubicBezTo>
                  <a:pt x="16014" y="17010"/>
                  <a:pt x="19510" y="10100"/>
                  <a:pt x="15705" y="6404"/>
                </a:cubicBezTo>
                <a:cubicBezTo>
                  <a:pt x="12821" y="3604"/>
                  <a:pt x="10177" y="5030"/>
                  <a:pt x="8996" y="5962"/>
                </a:cubicBezTo>
                <a:cubicBezTo>
                  <a:pt x="9362" y="4276"/>
                  <a:pt x="10299" y="2881"/>
                  <a:pt x="11830" y="1818"/>
                </a:cubicBezTo>
                <a:cubicBezTo>
                  <a:pt x="12127" y="1605"/>
                  <a:pt x="11429" y="972"/>
                  <a:pt x="11062" y="1235"/>
                </a:cubicBezTo>
                <a:cubicBezTo>
                  <a:pt x="9865" y="2172"/>
                  <a:pt x="9134" y="3168"/>
                  <a:pt x="8722" y="4327"/>
                </a:cubicBezTo>
                <a:cubicBezTo>
                  <a:pt x="8152" y="3554"/>
                  <a:pt x="7406" y="3094"/>
                  <a:pt x="7137" y="2944"/>
                </a:cubicBezTo>
                <a:cubicBezTo>
                  <a:pt x="6952" y="2300"/>
                  <a:pt x="6374" y="756"/>
                  <a:pt x="4976" y="243"/>
                </a:cubicBezTo>
                <a:cubicBezTo>
                  <a:pt x="2769" y="-567"/>
                  <a:pt x="2384" y="993"/>
                  <a:pt x="0" y="2"/>
                </a:cubicBezTo>
                <a:close/>
              </a:path>
            </a:pathLst>
          </a:custGeom>
          <a:solidFill>
            <a:srgbClr val="EE220C"/>
          </a:solidFill>
          <a:ln w="63500">
            <a:solidFill>
              <a:srgbClr val="000000"/>
            </a:solidFill>
            <a:miter lim="400000"/>
          </a:ln>
        </p:spPr>
        <p:txBody>
          <a:bodyPr lIns="0" tIns="0" rIns="0" bIns="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180" name="リンゴ"/>
          <p:cNvSpPr/>
          <p:nvPr/>
        </p:nvSpPr>
        <p:spPr>
          <a:xfrm>
            <a:off x="6846602" y="5004354"/>
            <a:ext cx="1539182" cy="1751467"/>
          </a:xfrm>
          <a:custGeom>
            <a:avLst/>
            <a:gdLst/>
            <a:ahLst/>
            <a:cxnLst>
              <a:cxn ang="0">
                <a:pos x="wd2" y="hd2"/>
              </a:cxn>
              <a:cxn ang="5400000">
                <a:pos x="wd2" y="hd2"/>
              </a:cxn>
              <a:cxn ang="10800000">
                <a:pos x="wd2" y="hd2"/>
              </a:cxn>
              <a:cxn ang="16200000">
                <a:pos x="wd2" y="hd2"/>
              </a:cxn>
            </a:cxnLst>
            <a:rect l="0" t="0" r="r" b="b"/>
            <a:pathLst>
              <a:path w="17410" h="20613" extrusionOk="0">
                <a:moveTo>
                  <a:pt x="0" y="2"/>
                </a:moveTo>
                <a:cubicBezTo>
                  <a:pt x="1451" y="3943"/>
                  <a:pt x="5157" y="4456"/>
                  <a:pt x="6978" y="3382"/>
                </a:cubicBezTo>
                <a:cubicBezTo>
                  <a:pt x="7286" y="3563"/>
                  <a:pt x="8060" y="4073"/>
                  <a:pt x="8550" y="4884"/>
                </a:cubicBezTo>
                <a:cubicBezTo>
                  <a:pt x="8454" y="5252"/>
                  <a:pt x="8387" y="5636"/>
                  <a:pt x="8341" y="6039"/>
                </a:cubicBezTo>
                <a:cubicBezTo>
                  <a:pt x="7169" y="5159"/>
                  <a:pt x="4412" y="3710"/>
                  <a:pt x="1571" y="6696"/>
                </a:cubicBezTo>
                <a:cubicBezTo>
                  <a:pt x="-2090" y="10545"/>
                  <a:pt x="1666" y="17304"/>
                  <a:pt x="3532" y="19171"/>
                </a:cubicBezTo>
                <a:cubicBezTo>
                  <a:pt x="5051" y="20690"/>
                  <a:pt x="7284" y="21033"/>
                  <a:pt x="8895" y="20084"/>
                </a:cubicBezTo>
                <a:cubicBezTo>
                  <a:pt x="10541" y="20966"/>
                  <a:pt x="12760" y="20533"/>
                  <a:pt x="14220" y="18952"/>
                </a:cubicBezTo>
                <a:cubicBezTo>
                  <a:pt x="16014" y="17010"/>
                  <a:pt x="19510" y="10100"/>
                  <a:pt x="15705" y="6404"/>
                </a:cubicBezTo>
                <a:cubicBezTo>
                  <a:pt x="12821" y="3604"/>
                  <a:pt x="10177" y="5030"/>
                  <a:pt x="8996" y="5962"/>
                </a:cubicBezTo>
                <a:cubicBezTo>
                  <a:pt x="9362" y="4276"/>
                  <a:pt x="10299" y="2881"/>
                  <a:pt x="11830" y="1818"/>
                </a:cubicBezTo>
                <a:cubicBezTo>
                  <a:pt x="12127" y="1605"/>
                  <a:pt x="11429" y="972"/>
                  <a:pt x="11062" y="1235"/>
                </a:cubicBezTo>
                <a:cubicBezTo>
                  <a:pt x="9865" y="2172"/>
                  <a:pt x="9134" y="3168"/>
                  <a:pt x="8722" y="4327"/>
                </a:cubicBezTo>
                <a:cubicBezTo>
                  <a:pt x="8152" y="3554"/>
                  <a:pt x="7406" y="3094"/>
                  <a:pt x="7137" y="2944"/>
                </a:cubicBezTo>
                <a:cubicBezTo>
                  <a:pt x="6952" y="2300"/>
                  <a:pt x="6374" y="756"/>
                  <a:pt x="4976" y="243"/>
                </a:cubicBezTo>
                <a:cubicBezTo>
                  <a:pt x="2769" y="-567"/>
                  <a:pt x="2384" y="993"/>
                  <a:pt x="0" y="2"/>
                </a:cubicBezTo>
                <a:close/>
              </a:path>
            </a:pathLst>
          </a:custGeom>
          <a:solidFill>
            <a:srgbClr val="EE220C"/>
          </a:solidFill>
          <a:ln w="63500">
            <a:solidFill>
              <a:srgbClr val="000000"/>
            </a:solidFill>
            <a:miter lim="400000"/>
          </a:ln>
        </p:spPr>
        <p:txBody>
          <a:bodyPr lIns="0" tIns="0" rIns="0" bIns="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181" name="リンゴ"/>
          <p:cNvSpPr/>
          <p:nvPr/>
        </p:nvSpPr>
        <p:spPr>
          <a:xfrm>
            <a:off x="3253642" y="6055294"/>
            <a:ext cx="1539182" cy="1751467"/>
          </a:xfrm>
          <a:custGeom>
            <a:avLst/>
            <a:gdLst/>
            <a:ahLst/>
            <a:cxnLst>
              <a:cxn ang="0">
                <a:pos x="wd2" y="hd2"/>
              </a:cxn>
              <a:cxn ang="5400000">
                <a:pos x="wd2" y="hd2"/>
              </a:cxn>
              <a:cxn ang="10800000">
                <a:pos x="wd2" y="hd2"/>
              </a:cxn>
              <a:cxn ang="16200000">
                <a:pos x="wd2" y="hd2"/>
              </a:cxn>
            </a:cxnLst>
            <a:rect l="0" t="0" r="r" b="b"/>
            <a:pathLst>
              <a:path w="17410" h="20613" extrusionOk="0">
                <a:moveTo>
                  <a:pt x="0" y="2"/>
                </a:moveTo>
                <a:cubicBezTo>
                  <a:pt x="1451" y="3943"/>
                  <a:pt x="5157" y="4456"/>
                  <a:pt x="6978" y="3382"/>
                </a:cubicBezTo>
                <a:cubicBezTo>
                  <a:pt x="7286" y="3563"/>
                  <a:pt x="8060" y="4073"/>
                  <a:pt x="8550" y="4884"/>
                </a:cubicBezTo>
                <a:cubicBezTo>
                  <a:pt x="8454" y="5252"/>
                  <a:pt x="8387" y="5636"/>
                  <a:pt x="8341" y="6039"/>
                </a:cubicBezTo>
                <a:cubicBezTo>
                  <a:pt x="7169" y="5159"/>
                  <a:pt x="4412" y="3710"/>
                  <a:pt x="1571" y="6696"/>
                </a:cubicBezTo>
                <a:cubicBezTo>
                  <a:pt x="-2090" y="10545"/>
                  <a:pt x="1666" y="17304"/>
                  <a:pt x="3532" y="19171"/>
                </a:cubicBezTo>
                <a:cubicBezTo>
                  <a:pt x="5051" y="20690"/>
                  <a:pt x="7284" y="21033"/>
                  <a:pt x="8895" y="20084"/>
                </a:cubicBezTo>
                <a:cubicBezTo>
                  <a:pt x="10541" y="20966"/>
                  <a:pt x="12760" y="20533"/>
                  <a:pt x="14220" y="18952"/>
                </a:cubicBezTo>
                <a:cubicBezTo>
                  <a:pt x="16014" y="17010"/>
                  <a:pt x="19510" y="10100"/>
                  <a:pt x="15705" y="6404"/>
                </a:cubicBezTo>
                <a:cubicBezTo>
                  <a:pt x="12821" y="3604"/>
                  <a:pt x="10177" y="5030"/>
                  <a:pt x="8996" y="5962"/>
                </a:cubicBezTo>
                <a:cubicBezTo>
                  <a:pt x="9362" y="4276"/>
                  <a:pt x="10299" y="2881"/>
                  <a:pt x="11830" y="1818"/>
                </a:cubicBezTo>
                <a:cubicBezTo>
                  <a:pt x="12127" y="1605"/>
                  <a:pt x="11429" y="972"/>
                  <a:pt x="11062" y="1235"/>
                </a:cubicBezTo>
                <a:cubicBezTo>
                  <a:pt x="9865" y="2172"/>
                  <a:pt x="9134" y="3168"/>
                  <a:pt x="8722" y="4327"/>
                </a:cubicBezTo>
                <a:cubicBezTo>
                  <a:pt x="8152" y="3554"/>
                  <a:pt x="7406" y="3094"/>
                  <a:pt x="7137" y="2944"/>
                </a:cubicBezTo>
                <a:cubicBezTo>
                  <a:pt x="6952" y="2300"/>
                  <a:pt x="6374" y="756"/>
                  <a:pt x="4976" y="243"/>
                </a:cubicBezTo>
                <a:cubicBezTo>
                  <a:pt x="2769" y="-567"/>
                  <a:pt x="2384" y="993"/>
                  <a:pt x="0" y="2"/>
                </a:cubicBezTo>
                <a:close/>
              </a:path>
            </a:pathLst>
          </a:custGeom>
          <a:solidFill>
            <a:srgbClr val="EE220C"/>
          </a:solidFill>
          <a:ln w="63500">
            <a:solidFill>
              <a:srgbClr val="000000"/>
            </a:solidFill>
            <a:miter lim="400000"/>
          </a:ln>
        </p:spPr>
        <p:txBody>
          <a:bodyPr lIns="0" tIns="0" rIns="0" bIns="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182" name="レモン/ライム"/>
          <p:cNvSpPr/>
          <p:nvPr/>
        </p:nvSpPr>
        <p:spPr>
          <a:xfrm>
            <a:off x="4959409" y="6030760"/>
            <a:ext cx="1696740" cy="107067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6301" y="0"/>
                  <a:pt x="2529" y="3506"/>
                  <a:pt x="1507" y="8229"/>
                </a:cubicBezTo>
                <a:cubicBezTo>
                  <a:pt x="1398" y="8733"/>
                  <a:pt x="1137" y="9104"/>
                  <a:pt x="819" y="9277"/>
                </a:cubicBezTo>
                <a:cubicBezTo>
                  <a:pt x="334" y="9543"/>
                  <a:pt x="0" y="10125"/>
                  <a:pt x="0" y="10800"/>
                </a:cubicBezTo>
                <a:cubicBezTo>
                  <a:pt x="0" y="11475"/>
                  <a:pt x="334" y="12057"/>
                  <a:pt x="819" y="12323"/>
                </a:cubicBezTo>
                <a:cubicBezTo>
                  <a:pt x="1137" y="12496"/>
                  <a:pt x="1398" y="12867"/>
                  <a:pt x="1507" y="13371"/>
                </a:cubicBezTo>
                <a:cubicBezTo>
                  <a:pt x="2529" y="18094"/>
                  <a:pt x="6301" y="21600"/>
                  <a:pt x="10800" y="21600"/>
                </a:cubicBezTo>
                <a:cubicBezTo>
                  <a:pt x="15299" y="21600"/>
                  <a:pt x="19071" y="18094"/>
                  <a:pt x="20093" y="13371"/>
                </a:cubicBezTo>
                <a:cubicBezTo>
                  <a:pt x="20202" y="12867"/>
                  <a:pt x="20463" y="12496"/>
                  <a:pt x="20781" y="12323"/>
                </a:cubicBezTo>
                <a:cubicBezTo>
                  <a:pt x="21266" y="12057"/>
                  <a:pt x="21600" y="11475"/>
                  <a:pt x="21600" y="10800"/>
                </a:cubicBezTo>
                <a:cubicBezTo>
                  <a:pt x="21600" y="10125"/>
                  <a:pt x="21266" y="9543"/>
                  <a:pt x="20781" y="9277"/>
                </a:cubicBezTo>
                <a:cubicBezTo>
                  <a:pt x="20463" y="9104"/>
                  <a:pt x="20202" y="8733"/>
                  <a:pt x="20093" y="8229"/>
                </a:cubicBezTo>
                <a:cubicBezTo>
                  <a:pt x="19071" y="3506"/>
                  <a:pt x="15299" y="0"/>
                  <a:pt x="10800" y="0"/>
                </a:cubicBezTo>
                <a:close/>
              </a:path>
            </a:pathLst>
          </a:custGeom>
          <a:solidFill>
            <a:srgbClr val="FFFB00"/>
          </a:solidFill>
          <a:ln w="63500">
            <a:solidFill>
              <a:srgbClr val="000000"/>
            </a:solidFill>
            <a:miter lim="400000"/>
          </a:ln>
        </p:spPr>
        <p:txBody>
          <a:bodyPr lIns="0" tIns="0" rIns="0" bIns="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183" name="レモン/ライム"/>
          <p:cNvSpPr/>
          <p:nvPr/>
        </p:nvSpPr>
        <p:spPr>
          <a:xfrm>
            <a:off x="8257871" y="8826658"/>
            <a:ext cx="1696740" cy="107067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6301" y="0"/>
                  <a:pt x="2529" y="3506"/>
                  <a:pt x="1507" y="8229"/>
                </a:cubicBezTo>
                <a:cubicBezTo>
                  <a:pt x="1398" y="8733"/>
                  <a:pt x="1137" y="9104"/>
                  <a:pt x="819" y="9277"/>
                </a:cubicBezTo>
                <a:cubicBezTo>
                  <a:pt x="334" y="9543"/>
                  <a:pt x="0" y="10125"/>
                  <a:pt x="0" y="10800"/>
                </a:cubicBezTo>
                <a:cubicBezTo>
                  <a:pt x="0" y="11475"/>
                  <a:pt x="334" y="12057"/>
                  <a:pt x="819" y="12323"/>
                </a:cubicBezTo>
                <a:cubicBezTo>
                  <a:pt x="1137" y="12496"/>
                  <a:pt x="1398" y="12867"/>
                  <a:pt x="1507" y="13371"/>
                </a:cubicBezTo>
                <a:cubicBezTo>
                  <a:pt x="2529" y="18094"/>
                  <a:pt x="6301" y="21600"/>
                  <a:pt x="10800" y="21600"/>
                </a:cubicBezTo>
                <a:cubicBezTo>
                  <a:pt x="15299" y="21600"/>
                  <a:pt x="19071" y="18094"/>
                  <a:pt x="20093" y="13371"/>
                </a:cubicBezTo>
                <a:cubicBezTo>
                  <a:pt x="20202" y="12867"/>
                  <a:pt x="20463" y="12496"/>
                  <a:pt x="20781" y="12323"/>
                </a:cubicBezTo>
                <a:cubicBezTo>
                  <a:pt x="21266" y="12057"/>
                  <a:pt x="21600" y="11475"/>
                  <a:pt x="21600" y="10800"/>
                </a:cubicBezTo>
                <a:cubicBezTo>
                  <a:pt x="21600" y="10125"/>
                  <a:pt x="21266" y="9543"/>
                  <a:pt x="20781" y="9277"/>
                </a:cubicBezTo>
                <a:cubicBezTo>
                  <a:pt x="20463" y="9104"/>
                  <a:pt x="20202" y="8733"/>
                  <a:pt x="20093" y="8229"/>
                </a:cubicBezTo>
                <a:cubicBezTo>
                  <a:pt x="19071" y="3506"/>
                  <a:pt x="15299" y="0"/>
                  <a:pt x="10800" y="0"/>
                </a:cubicBezTo>
                <a:close/>
              </a:path>
            </a:pathLst>
          </a:custGeom>
          <a:solidFill>
            <a:srgbClr val="FFFB00"/>
          </a:solidFill>
          <a:ln w="63500">
            <a:solidFill>
              <a:srgbClr val="000000"/>
            </a:solidFill>
            <a:miter lim="400000"/>
          </a:ln>
        </p:spPr>
        <p:txBody>
          <a:bodyPr lIns="0" tIns="0" rIns="0" bIns="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184" name="レモン/ライム"/>
          <p:cNvSpPr/>
          <p:nvPr/>
        </p:nvSpPr>
        <p:spPr>
          <a:xfrm>
            <a:off x="1475209" y="4953487"/>
            <a:ext cx="1696740" cy="107067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6301" y="0"/>
                  <a:pt x="2529" y="3506"/>
                  <a:pt x="1507" y="8229"/>
                </a:cubicBezTo>
                <a:cubicBezTo>
                  <a:pt x="1398" y="8733"/>
                  <a:pt x="1137" y="9104"/>
                  <a:pt x="819" y="9277"/>
                </a:cubicBezTo>
                <a:cubicBezTo>
                  <a:pt x="334" y="9543"/>
                  <a:pt x="0" y="10125"/>
                  <a:pt x="0" y="10800"/>
                </a:cubicBezTo>
                <a:cubicBezTo>
                  <a:pt x="0" y="11475"/>
                  <a:pt x="334" y="12057"/>
                  <a:pt x="819" y="12323"/>
                </a:cubicBezTo>
                <a:cubicBezTo>
                  <a:pt x="1137" y="12496"/>
                  <a:pt x="1398" y="12867"/>
                  <a:pt x="1507" y="13371"/>
                </a:cubicBezTo>
                <a:cubicBezTo>
                  <a:pt x="2529" y="18094"/>
                  <a:pt x="6301" y="21600"/>
                  <a:pt x="10800" y="21600"/>
                </a:cubicBezTo>
                <a:cubicBezTo>
                  <a:pt x="15299" y="21600"/>
                  <a:pt x="19071" y="18094"/>
                  <a:pt x="20093" y="13371"/>
                </a:cubicBezTo>
                <a:cubicBezTo>
                  <a:pt x="20202" y="12867"/>
                  <a:pt x="20463" y="12496"/>
                  <a:pt x="20781" y="12323"/>
                </a:cubicBezTo>
                <a:cubicBezTo>
                  <a:pt x="21266" y="12057"/>
                  <a:pt x="21600" y="11475"/>
                  <a:pt x="21600" y="10800"/>
                </a:cubicBezTo>
                <a:cubicBezTo>
                  <a:pt x="21600" y="10125"/>
                  <a:pt x="21266" y="9543"/>
                  <a:pt x="20781" y="9277"/>
                </a:cubicBezTo>
                <a:cubicBezTo>
                  <a:pt x="20463" y="9104"/>
                  <a:pt x="20202" y="8733"/>
                  <a:pt x="20093" y="8229"/>
                </a:cubicBezTo>
                <a:cubicBezTo>
                  <a:pt x="19071" y="3506"/>
                  <a:pt x="15299" y="0"/>
                  <a:pt x="10800" y="0"/>
                </a:cubicBezTo>
                <a:close/>
              </a:path>
            </a:pathLst>
          </a:custGeom>
          <a:solidFill>
            <a:srgbClr val="FFFB00"/>
          </a:solidFill>
          <a:ln w="63500">
            <a:solidFill>
              <a:srgbClr val="000000"/>
            </a:solidFill>
            <a:miter lim="400000"/>
          </a:ln>
        </p:spPr>
        <p:txBody>
          <a:bodyPr lIns="0" tIns="0" rIns="0" bIns="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185" name="バナナ"/>
          <p:cNvSpPr/>
          <p:nvPr/>
        </p:nvSpPr>
        <p:spPr>
          <a:xfrm>
            <a:off x="6362060" y="8333057"/>
            <a:ext cx="1275272" cy="1352550"/>
          </a:xfrm>
          <a:custGeom>
            <a:avLst/>
            <a:gdLst/>
            <a:ahLst/>
            <a:cxnLst>
              <a:cxn ang="0">
                <a:pos x="wd2" y="hd2"/>
              </a:cxn>
              <a:cxn ang="5400000">
                <a:pos x="wd2" y="hd2"/>
              </a:cxn>
              <a:cxn ang="10800000">
                <a:pos x="wd2" y="hd2"/>
              </a:cxn>
              <a:cxn ang="16200000">
                <a:pos x="wd2" y="hd2"/>
              </a:cxn>
            </a:cxnLst>
            <a:rect l="0" t="0" r="r" b="b"/>
            <a:pathLst>
              <a:path w="19548" h="20072" extrusionOk="0">
                <a:moveTo>
                  <a:pt x="17419" y="1"/>
                </a:moveTo>
                <a:cubicBezTo>
                  <a:pt x="17020" y="17"/>
                  <a:pt x="16510" y="237"/>
                  <a:pt x="16540" y="455"/>
                </a:cubicBezTo>
                <a:cubicBezTo>
                  <a:pt x="16966" y="3528"/>
                  <a:pt x="16746" y="4498"/>
                  <a:pt x="16243" y="5038"/>
                </a:cubicBezTo>
                <a:cubicBezTo>
                  <a:pt x="11841" y="9762"/>
                  <a:pt x="13185" y="11967"/>
                  <a:pt x="3522" y="15416"/>
                </a:cubicBezTo>
                <a:cubicBezTo>
                  <a:pt x="1632" y="16073"/>
                  <a:pt x="481" y="16953"/>
                  <a:pt x="0" y="18249"/>
                </a:cubicBezTo>
                <a:cubicBezTo>
                  <a:pt x="245" y="18993"/>
                  <a:pt x="538" y="19412"/>
                  <a:pt x="538" y="19412"/>
                </a:cubicBezTo>
                <a:cubicBezTo>
                  <a:pt x="538" y="19412"/>
                  <a:pt x="4624" y="21591"/>
                  <a:pt x="11089" y="18030"/>
                </a:cubicBezTo>
                <a:cubicBezTo>
                  <a:pt x="17845" y="14310"/>
                  <a:pt x="21600" y="9045"/>
                  <a:pt x="18376" y="4166"/>
                </a:cubicBezTo>
                <a:cubicBezTo>
                  <a:pt x="18376" y="4166"/>
                  <a:pt x="17979" y="1181"/>
                  <a:pt x="17878" y="235"/>
                </a:cubicBezTo>
                <a:cubicBezTo>
                  <a:pt x="17859" y="54"/>
                  <a:pt x="17659" y="-9"/>
                  <a:pt x="17419" y="1"/>
                </a:cubicBezTo>
                <a:close/>
              </a:path>
            </a:pathLst>
          </a:custGeom>
          <a:solidFill>
            <a:srgbClr val="F8BA00"/>
          </a:solidFill>
          <a:ln w="63500">
            <a:solidFill>
              <a:srgbClr val="000000"/>
            </a:solidFill>
            <a:miter lim="400000"/>
          </a:ln>
        </p:spPr>
        <p:txBody>
          <a:bodyPr lIns="0" tIns="0" rIns="0" bIns="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186" name="バナナ"/>
          <p:cNvSpPr/>
          <p:nvPr/>
        </p:nvSpPr>
        <p:spPr>
          <a:xfrm>
            <a:off x="5171026" y="7928456"/>
            <a:ext cx="1275273" cy="1352550"/>
          </a:xfrm>
          <a:custGeom>
            <a:avLst/>
            <a:gdLst/>
            <a:ahLst/>
            <a:cxnLst>
              <a:cxn ang="0">
                <a:pos x="wd2" y="hd2"/>
              </a:cxn>
              <a:cxn ang="5400000">
                <a:pos x="wd2" y="hd2"/>
              </a:cxn>
              <a:cxn ang="10800000">
                <a:pos x="wd2" y="hd2"/>
              </a:cxn>
              <a:cxn ang="16200000">
                <a:pos x="wd2" y="hd2"/>
              </a:cxn>
            </a:cxnLst>
            <a:rect l="0" t="0" r="r" b="b"/>
            <a:pathLst>
              <a:path w="19548" h="20072" extrusionOk="0">
                <a:moveTo>
                  <a:pt x="17419" y="1"/>
                </a:moveTo>
                <a:cubicBezTo>
                  <a:pt x="17020" y="17"/>
                  <a:pt x="16510" y="237"/>
                  <a:pt x="16540" y="455"/>
                </a:cubicBezTo>
                <a:cubicBezTo>
                  <a:pt x="16966" y="3528"/>
                  <a:pt x="16746" y="4498"/>
                  <a:pt x="16243" y="5038"/>
                </a:cubicBezTo>
                <a:cubicBezTo>
                  <a:pt x="11841" y="9762"/>
                  <a:pt x="13185" y="11967"/>
                  <a:pt x="3522" y="15416"/>
                </a:cubicBezTo>
                <a:cubicBezTo>
                  <a:pt x="1632" y="16073"/>
                  <a:pt x="481" y="16953"/>
                  <a:pt x="0" y="18249"/>
                </a:cubicBezTo>
                <a:cubicBezTo>
                  <a:pt x="245" y="18993"/>
                  <a:pt x="538" y="19412"/>
                  <a:pt x="538" y="19412"/>
                </a:cubicBezTo>
                <a:cubicBezTo>
                  <a:pt x="538" y="19412"/>
                  <a:pt x="4624" y="21591"/>
                  <a:pt x="11089" y="18030"/>
                </a:cubicBezTo>
                <a:cubicBezTo>
                  <a:pt x="17845" y="14310"/>
                  <a:pt x="21600" y="9045"/>
                  <a:pt x="18376" y="4166"/>
                </a:cubicBezTo>
                <a:cubicBezTo>
                  <a:pt x="18376" y="4166"/>
                  <a:pt x="17979" y="1181"/>
                  <a:pt x="17878" y="235"/>
                </a:cubicBezTo>
                <a:cubicBezTo>
                  <a:pt x="17859" y="54"/>
                  <a:pt x="17659" y="-9"/>
                  <a:pt x="17419" y="1"/>
                </a:cubicBezTo>
                <a:close/>
              </a:path>
            </a:pathLst>
          </a:custGeom>
          <a:solidFill>
            <a:srgbClr val="F8BA00"/>
          </a:solidFill>
          <a:ln w="63500">
            <a:solidFill>
              <a:srgbClr val="000000"/>
            </a:solidFill>
            <a:miter lim="400000"/>
          </a:ln>
        </p:spPr>
        <p:txBody>
          <a:bodyPr lIns="0" tIns="0" rIns="0" bIns="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187" name="バナナ"/>
          <p:cNvSpPr/>
          <p:nvPr/>
        </p:nvSpPr>
        <p:spPr>
          <a:xfrm>
            <a:off x="921358" y="6904645"/>
            <a:ext cx="1275273" cy="1352550"/>
          </a:xfrm>
          <a:custGeom>
            <a:avLst/>
            <a:gdLst/>
            <a:ahLst/>
            <a:cxnLst>
              <a:cxn ang="0">
                <a:pos x="wd2" y="hd2"/>
              </a:cxn>
              <a:cxn ang="5400000">
                <a:pos x="wd2" y="hd2"/>
              </a:cxn>
              <a:cxn ang="10800000">
                <a:pos x="wd2" y="hd2"/>
              </a:cxn>
              <a:cxn ang="16200000">
                <a:pos x="wd2" y="hd2"/>
              </a:cxn>
            </a:cxnLst>
            <a:rect l="0" t="0" r="r" b="b"/>
            <a:pathLst>
              <a:path w="19548" h="20072" extrusionOk="0">
                <a:moveTo>
                  <a:pt x="17419" y="1"/>
                </a:moveTo>
                <a:cubicBezTo>
                  <a:pt x="17020" y="17"/>
                  <a:pt x="16510" y="237"/>
                  <a:pt x="16540" y="455"/>
                </a:cubicBezTo>
                <a:cubicBezTo>
                  <a:pt x="16966" y="3528"/>
                  <a:pt x="16746" y="4498"/>
                  <a:pt x="16243" y="5038"/>
                </a:cubicBezTo>
                <a:cubicBezTo>
                  <a:pt x="11841" y="9762"/>
                  <a:pt x="13185" y="11967"/>
                  <a:pt x="3522" y="15416"/>
                </a:cubicBezTo>
                <a:cubicBezTo>
                  <a:pt x="1632" y="16073"/>
                  <a:pt x="481" y="16953"/>
                  <a:pt x="0" y="18249"/>
                </a:cubicBezTo>
                <a:cubicBezTo>
                  <a:pt x="245" y="18993"/>
                  <a:pt x="538" y="19412"/>
                  <a:pt x="538" y="19412"/>
                </a:cubicBezTo>
                <a:cubicBezTo>
                  <a:pt x="538" y="19412"/>
                  <a:pt x="4624" y="21591"/>
                  <a:pt x="11089" y="18030"/>
                </a:cubicBezTo>
                <a:cubicBezTo>
                  <a:pt x="17845" y="14310"/>
                  <a:pt x="21600" y="9045"/>
                  <a:pt x="18376" y="4166"/>
                </a:cubicBezTo>
                <a:cubicBezTo>
                  <a:pt x="18376" y="4166"/>
                  <a:pt x="17979" y="1181"/>
                  <a:pt x="17878" y="235"/>
                </a:cubicBezTo>
                <a:cubicBezTo>
                  <a:pt x="17859" y="54"/>
                  <a:pt x="17659" y="-9"/>
                  <a:pt x="17419" y="1"/>
                </a:cubicBezTo>
                <a:close/>
              </a:path>
            </a:pathLst>
          </a:custGeom>
          <a:solidFill>
            <a:srgbClr val="F8BA00"/>
          </a:solidFill>
          <a:ln w="63500">
            <a:solidFill>
              <a:srgbClr val="000000"/>
            </a:solidFill>
            <a:miter lim="400000"/>
          </a:ln>
        </p:spPr>
        <p:txBody>
          <a:bodyPr lIns="0" tIns="0" rIns="0" bIns="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188" name="バナナ"/>
          <p:cNvSpPr/>
          <p:nvPr/>
        </p:nvSpPr>
        <p:spPr>
          <a:xfrm>
            <a:off x="7997650" y="6826156"/>
            <a:ext cx="1275272" cy="1352550"/>
          </a:xfrm>
          <a:custGeom>
            <a:avLst/>
            <a:gdLst/>
            <a:ahLst/>
            <a:cxnLst>
              <a:cxn ang="0">
                <a:pos x="wd2" y="hd2"/>
              </a:cxn>
              <a:cxn ang="5400000">
                <a:pos x="wd2" y="hd2"/>
              </a:cxn>
              <a:cxn ang="10800000">
                <a:pos x="wd2" y="hd2"/>
              </a:cxn>
              <a:cxn ang="16200000">
                <a:pos x="wd2" y="hd2"/>
              </a:cxn>
            </a:cxnLst>
            <a:rect l="0" t="0" r="r" b="b"/>
            <a:pathLst>
              <a:path w="19548" h="20072" extrusionOk="0">
                <a:moveTo>
                  <a:pt x="17419" y="1"/>
                </a:moveTo>
                <a:cubicBezTo>
                  <a:pt x="17020" y="17"/>
                  <a:pt x="16510" y="237"/>
                  <a:pt x="16540" y="455"/>
                </a:cubicBezTo>
                <a:cubicBezTo>
                  <a:pt x="16966" y="3528"/>
                  <a:pt x="16746" y="4498"/>
                  <a:pt x="16243" y="5038"/>
                </a:cubicBezTo>
                <a:cubicBezTo>
                  <a:pt x="11841" y="9762"/>
                  <a:pt x="13185" y="11967"/>
                  <a:pt x="3522" y="15416"/>
                </a:cubicBezTo>
                <a:cubicBezTo>
                  <a:pt x="1632" y="16073"/>
                  <a:pt x="481" y="16953"/>
                  <a:pt x="0" y="18249"/>
                </a:cubicBezTo>
                <a:cubicBezTo>
                  <a:pt x="245" y="18993"/>
                  <a:pt x="538" y="19412"/>
                  <a:pt x="538" y="19412"/>
                </a:cubicBezTo>
                <a:cubicBezTo>
                  <a:pt x="538" y="19412"/>
                  <a:pt x="4624" y="21591"/>
                  <a:pt x="11089" y="18030"/>
                </a:cubicBezTo>
                <a:cubicBezTo>
                  <a:pt x="17845" y="14310"/>
                  <a:pt x="21600" y="9045"/>
                  <a:pt x="18376" y="4166"/>
                </a:cubicBezTo>
                <a:cubicBezTo>
                  <a:pt x="18376" y="4166"/>
                  <a:pt x="17979" y="1181"/>
                  <a:pt x="17878" y="235"/>
                </a:cubicBezTo>
                <a:cubicBezTo>
                  <a:pt x="17859" y="54"/>
                  <a:pt x="17659" y="-9"/>
                  <a:pt x="17419" y="1"/>
                </a:cubicBezTo>
                <a:close/>
              </a:path>
            </a:pathLst>
          </a:custGeom>
          <a:solidFill>
            <a:srgbClr val="F8BA00"/>
          </a:solidFill>
          <a:ln w="63500">
            <a:solidFill>
              <a:srgbClr val="000000"/>
            </a:solidFill>
            <a:miter lim="400000"/>
          </a:ln>
        </p:spPr>
        <p:txBody>
          <a:bodyPr lIns="0" tIns="0" rIns="0" bIns="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189" name="角丸四角形"/>
          <p:cNvSpPr/>
          <p:nvPr/>
        </p:nvSpPr>
        <p:spPr>
          <a:xfrm>
            <a:off x="17408256" y="6300102"/>
            <a:ext cx="4297385" cy="2785031"/>
          </a:xfrm>
          <a:prstGeom prst="roundRect">
            <a:avLst>
              <a:gd name="adj" fmla="val 15000"/>
            </a:avLst>
          </a:prstGeom>
          <a:solidFill>
            <a:srgbClr val="61D836"/>
          </a:solidFill>
          <a:ln w="12700">
            <a:miter lim="400000"/>
          </a:ln>
        </p:spPr>
        <p:txBody>
          <a:bodyPr lIns="0" tIns="0" rIns="0" bIns="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191" name="(≒分類マシーン)"/>
          <p:cNvSpPr txBox="1"/>
          <p:nvPr/>
        </p:nvSpPr>
        <p:spPr>
          <a:xfrm>
            <a:off x="16596126" y="7750289"/>
            <a:ext cx="5921644" cy="6032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defTabSz="825500">
              <a:lnSpc>
                <a:spcPct val="100000"/>
              </a:lnSpc>
              <a:defRPr sz="3900">
                <a:solidFill>
                  <a:srgbClr val="FFFFFF"/>
                </a:solidFill>
                <a:latin typeface="ヒラギノ角ゴ ProN W6"/>
                <a:ea typeface="ヒラギノ角ゴ ProN W6"/>
                <a:cs typeface="ヒラギノ角ゴ ProN W6"/>
                <a:sym typeface="ヒラギノ角ゴ ProN W6"/>
              </a:defRPr>
            </a:lvl1pPr>
          </a:lstStyle>
          <a:p>
            <a:r>
              <a:t>(≒分類マシーン)</a:t>
            </a:r>
          </a:p>
        </p:txBody>
      </p:sp>
      <p:sp>
        <p:nvSpPr>
          <p:cNvPr id="192" name="学習"/>
          <p:cNvSpPr txBox="1"/>
          <p:nvPr/>
        </p:nvSpPr>
        <p:spPr>
          <a:xfrm>
            <a:off x="12921205" y="8141866"/>
            <a:ext cx="1155701" cy="6286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defTabSz="825500">
              <a:lnSpc>
                <a:spcPct val="100000"/>
              </a:lnSpc>
              <a:defRPr sz="4100">
                <a:latin typeface="ヒラギノ角ゴ ProN W3"/>
                <a:ea typeface="ヒラギノ角ゴ ProN W3"/>
                <a:cs typeface="ヒラギノ角ゴ ProN W3"/>
                <a:sym typeface="ヒラギノ角ゴ ProN W3"/>
              </a:defRPr>
            </a:lvl1pPr>
          </a:lstStyle>
          <a:p>
            <a:r>
              <a:t>学習</a:t>
            </a:r>
          </a:p>
        </p:txBody>
      </p:sp>
      <p:sp>
        <p:nvSpPr>
          <p:cNvPr id="193" name="入力"/>
          <p:cNvSpPr txBox="1"/>
          <p:nvPr/>
        </p:nvSpPr>
        <p:spPr>
          <a:xfrm>
            <a:off x="12921205" y="5901619"/>
            <a:ext cx="1155701" cy="6286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defTabSz="825500">
              <a:lnSpc>
                <a:spcPct val="100000"/>
              </a:lnSpc>
              <a:defRPr sz="4100">
                <a:latin typeface="ヒラギノ角ゴ ProN W3"/>
                <a:ea typeface="ヒラギノ角ゴ ProN W3"/>
                <a:cs typeface="ヒラギノ角ゴ ProN W3"/>
                <a:sym typeface="ヒラギノ角ゴ ProN W3"/>
              </a:defRPr>
            </a:lvl1pPr>
          </a:lstStyle>
          <a:p>
            <a:r>
              <a:t>入力</a:t>
            </a:r>
          </a:p>
        </p:txBody>
      </p:sp>
      <p:sp>
        <p:nvSpPr>
          <p:cNvPr id="194" name="リンゴ"/>
          <p:cNvSpPr/>
          <p:nvPr/>
        </p:nvSpPr>
        <p:spPr>
          <a:xfrm>
            <a:off x="18799291" y="3291905"/>
            <a:ext cx="1539182" cy="1751467"/>
          </a:xfrm>
          <a:custGeom>
            <a:avLst/>
            <a:gdLst/>
            <a:ahLst/>
            <a:cxnLst>
              <a:cxn ang="0">
                <a:pos x="wd2" y="hd2"/>
              </a:cxn>
              <a:cxn ang="5400000">
                <a:pos x="wd2" y="hd2"/>
              </a:cxn>
              <a:cxn ang="10800000">
                <a:pos x="wd2" y="hd2"/>
              </a:cxn>
              <a:cxn ang="16200000">
                <a:pos x="wd2" y="hd2"/>
              </a:cxn>
            </a:cxnLst>
            <a:rect l="0" t="0" r="r" b="b"/>
            <a:pathLst>
              <a:path w="17410" h="20613" extrusionOk="0">
                <a:moveTo>
                  <a:pt x="0" y="2"/>
                </a:moveTo>
                <a:cubicBezTo>
                  <a:pt x="1451" y="3943"/>
                  <a:pt x="5157" y="4456"/>
                  <a:pt x="6978" y="3382"/>
                </a:cubicBezTo>
                <a:cubicBezTo>
                  <a:pt x="7286" y="3563"/>
                  <a:pt x="8060" y="4073"/>
                  <a:pt x="8550" y="4884"/>
                </a:cubicBezTo>
                <a:cubicBezTo>
                  <a:pt x="8454" y="5252"/>
                  <a:pt x="8387" y="5636"/>
                  <a:pt x="8341" y="6039"/>
                </a:cubicBezTo>
                <a:cubicBezTo>
                  <a:pt x="7169" y="5159"/>
                  <a:pt x="4412" y="3710"/>
                  <a:pt x="1571" y="6696"/>
                </a:cubicBezTo>
                <a:cubicBezTo>
                  <a:pt x="-2090" y="10545"/>
                  <a:pt x="1666" y="17304"/>
                  <a:pt x="3532" y="19171"/>
                </a:cubicBezTo>
                <a:cubicBezTo>
                  <a:pt x="5051" y="20690"/>
                  <a:pt x="7284" y="21033"/>
                  <a:pt x="8895" y="20084"/>
                </a:cubicBezTo>
                <a:cubicBezTo>
                  <a:pt x="10541" y="20966"/>
                  <a:pt x="12760" y="20533"/>
                  <a:pt x="14220" y="18952"/>
                </a:cubicBezTo>
                <a:cubicBezTo>
                  <a:pt x="16014" y="17010"/>
                  <a:pt x="19510" y="10100"/>
                  <a:pt x="15705" y="6404"/>
                </a:cubicBezTo>
                <a:cubicBezTo>
                  <a:pt x="12821" y="3604"/>
                  <a:pt x="10177" y="5030"/>
                  <a:pt x="8996" y="5962"/>
                </a:cubicBezTo>
                <a:cubicBezTo>
                  <a:pt x="9362" y="4276"/>
                  <a:pt x="10299" y="2881"/>
                  <a:pt x="11830" y="1818"/>
                </a:cubicBezTo>
                <a:cubicBezTo>
                  <a:pt x="12127" y="1605"/>
                  <a:pt x="11429" y="972"/>
                  <a:pt x="11062" y="1235"/>
                </a:cubicBezTo>
                <a:cubicBezTo>
                  <a:pt x="9865" y="2172"/>
                  <a:pt x="9134" y="3168"/>
                  <a:pt x="8722" y="4327"/>
                </a:cubicBezTo>
                <a:cubicBezTo>
                  <a:pt x="8152" y="3554"/>
                  <a:pt x="7406" y="3094"/>
                  <a:pt x="7137" y="2944"/>
                </a:cubicBezTo>
                <a:cubicBezTo>
                  <a:pt x="6952" y="2300"/>
                  <a:pt x="6374" y="756"/>
                  <a:pt x="4976" y="243"/>
                </a:cubicBezTo>
                <a:cubicBezTo>
                  <a:pt x="2769" y="-567"/>
                  <a:pt x="2384" y="993"/>
                  <a:pt x="0" y="2"/>
                </a:cubicBezTo>
                <a:close/>
              </a:path>
            </a:pathLst>
          </a:custGeom>
          <a:solidFill>
            <a:srgbClr val="EE220C"/>
          </a:solidFill>
          <a:ln w="63500">
            <a:solidFill>
              <a:srgbClr val="000000"/>
            </a:solidFill>
            <a:miter lim="400000"/>
          </a:ln>
        </p:spPr>
        <p:txBody>
          <a:bodyPr lIns="0" tIns="0" rIns="0" bIns="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195" name="矢印"/>
          <p:cNvSpPr/>
          <p:nvPr/>
        </p:nvSpPr>
        <p:spPr>
          <a:xfrm rot="16200000" flipH="1">
            <a:off x="19094401" y="5237778"/>
            <a:ext cx="925096" cy="899668"/>
          </a:xfrm>
          <a:prstGeom prst="rightArrow">
            <a:avLst>
              <a:gd name="adj1" fmla="val 32000"/>
              <a:gd name="adj2" fmla="val 65809"/>
            </a:avLst>
          </a:prstGeom>
          <a:solidFill>
            <a:srgbClr val="00A2FF"/>
          </a:solidFill>
          <a:ln w="12700">
            <a:miter lim="400000"/>
          </a:ln>
        </p:spPr>
        <p:txBody>
          <a:bodyPr lIns="0" tIns="0" rIns="0" bIns="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196" name="矢印"/>
          <p:cNvSpPr/>
          <p:nvPr/>
        </p:nvSpPr>
        <p:spPr>
          <a:xfrm rot="16200000" flipH="1">
            <a:off x="19094401" y="9292471"/>
            <a:ext cx="925096" cy="899669"/>
          </a:xfrm>
          <a:prstGeom prst="rightArrow">
            <a:avLst>
              <a:gd name="adj1" fmla="val 32000"/>
              <a:gd name="adj2" fmla="val 65809"/>
            </a:avLst>
          </a:prstGeom>
          <a:solidFill>
            <a:srgbClr val="00A2FF"/>
          </a:solidFill>
          <a:ln w="12700">
            <a:miter lim="400000"/>
          </a:ln>
        </p:spPr>
        <p:txBody>
          <a:bodyPr lIns="0" tIns="0" rIns="0" bIns="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197" name="りんご!!"/>
          <p:cNvSpPr txBox="1"/>
          <p:nvPr/>
        </p:nvSpPr>
        <p:spPr>
          <a:xfrm>
            <a:off x="18556811" y="10424195"/>
            <a:ext cx="2000276" cy="6286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defTabSz="825500">
              <a:lnSpc>
                <a:spcPct val="100000"/>
              </a:lnSpc>
              <a:defRPr sz="4100">
                <a:latin typeface="ヒラギノ角ゴ ProN W3"/>
                <a:ea typeface="ヒラギノ角ゴ ProN W3"/>
                <a:cs typeface="ヒラギノ角ゴ ProN W3"/>
                <a:sym typeface="ヒラギノ角ゴ ProN W3"/>
              </a:defRPr>
            </a:lvl1pPr>
          </a:lstStyle>
          <a:p>
            <a:r>
              <a:t>りんご!!</a:t>
            </a:r>
          </a:p>
        </p:txBody>
      </p:sp>
      <p:sp>
        <p:nvSpPr>
          <p:cNvPr id="198" name="=ニューラルネットワーク"/>
          <p:cNvSpPr txBox="1"/>
          <p:nvPr/>
        </p:nvSpPr>
        <p:spPr>
          <a:xfrm>
            <a:off x="10903608" y="8912990"/>
            <a:ext cx="5886227" cy="733534"/>
          </a:xfrm>
          <a:prstGeom prst="rect">
            <a:avLst/>
          </a:prstGeom>
          <a:ln w="12700">
            <a:solidFill>
              <a:schemeClr val="tx1"/>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defTabSz="825500">
              <a:lnSpc>
                <a:spcPct val="100000"/>
              </a:lnSpc>
              <a:defRPr sz="4100">
                <a:latin typeface="ヒラギノ角ゴ ProN W6"/>
                <a:ea typeface="ヒラギノ角ゴ ProN W6"/>
                <a:cs typeface="ヒラギノ角ゴ ProN W6"/>
                <a:sym typeface="ヒラギノ角ゴ ProN W6"/>
              </a:defRPr>
            </a:lvl1pPr>
          </a:lstStyle>
          <a:p>
            <a:r>
              <a:rPr lang="ja-JP" altLang="en-US" dirty="0">
                <a:solidFill>
                  <a:srgbClr val="FF0000"/>
                </a:solidFill>
              </a:rPr>
              <a:t>ニューラルネットワーク</a:t>
            </a:r>
            <a:endParaRPr lang="en-US" altLang="ja-JP" dirty="0">
              <a:solidFill>
                <a:srgbClr val="FF0000"/>
              </a:solidFill>
            </a:endParaRPr>
          </a:p>
        </p:txBody>
      </p:sp>
      <p:sp>
        <p:nvSpPr>
          <p:cNvPr id="199" name="基本的な全体の流れは前回の機械学習と同様"/>
          <p:cNvSpPr txBox="1"/>
          <p:nvPr/>
        </p:nvSpPr>
        <p:spPr>
          <a:xfrm>
            <a:off x="7233113" y="1895391"/>
            <a:ext cx="9040937" cy="7335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defTabSz="825500">
              <a:lnSpc>
                <a:spcPct val="100000"/>
              </a:lnSpc>
              <a:defRPr sz="4100">
                <a:latin typeface="ヒラギノ角ゴ ProN W3"/>
                <a:ea typeface="ヒラギノ角ゴ ProN W3"/>
                <a:cs typeface="ヒラギノ角ゴ ProN W3"/>
                <a:sym typeface="ヒラギノ角ゴ ProN W3"/>
              </a:defRPr>
            </a:lvl1pPr>
          </a:lstStyle>
          <a:p>
            <a:r>
              <a:rPr dirty="0" err="1"/>
              <a:t>基本的な全体の流れは</a:t>
            </a:r>
            <a:r>
              <a:rPr lang="ja-JP" altLang="en-US" dirty="0"/>
              <a:t>これまでと</a:t>
            </a:r>
            <a:r>
              <a:rPr dirty="0" err="1"/>
              <a:t>同様</a:t>
            </a:r>
            <a:endParaRPr dirty="0"/>
          </a:p>
        </p:txBody>
      </p:sp>
      <p:sp>
        <p:nvSpPr>
          <p:cNvPr id="2" name="識別器">
            <a:extLst>
              <a:ext uri="{FF2B5EF4-FFF2-40B4-BE49-F238E27FC236}">
                <a16:creationId xmlns:a16="http://schemas.microsoft.com/office/drawing/2014/main" id="{8C01A346-0EFC-EB5D-DCCF-D7CD8ED434E7}"/>
              </a:ext>
            </a:extLst>
          </p:cNvPr>
          <p:cNvSpPr txBox="1"/>
          <p:nvPr/>
        </p:nvSpPr>
        <p:spPr>
          <a:xfrm>
            <a:off x="16596126" y="6785789"/>
            <a:ext cx="5921644" cy="7797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defTabSz="825500">
              <a:lnSpc>
                <a:spcPct val="100000"/>
              </a:lnSpc>
              <a:defRPr sz="5100">
                <a:solidFill>
                  <a:srgbClr val="FFFFFF"/>
                </a:solidFill>
                <a:latin typeface="ヒラギノ角ゴ ProN W6"/>
                <a:ea typeface="ヒラギノ角ゴ ProN W6"/>
                <a:cs typeface="ヒラギノ角ゴ ProN W6"/>
                <a:sym typeface="ヒラギノ角ゴ ProN W6"/>
              </a:defRPr>
            </a:lvl1pPr>
          </a:lstStyle>
          <a:p>
            <a:r>
              <a:rPr lang="ja-JP" altLang="en-US" sz="4400" dirty="0"/>
              <a:t>学習済みモデル</a:t>
            </a:r>
            <a:endParaRPr sz="4400" dirty="0"/>
          </a:p>
        </p:txBody>
      </p:sp>
    </p:spTree>
    <p:extLst>
      <p:ext uri="{BB962C8B-B14F-4D97-AF65-F5344CB8AC3E}">
        <p14:creationId xmlns:p14="http://schemas.microsoft.com/office/powerpoint/2010/main" val="1257130019"/>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 name="四角形"/>
          <p:cNvSpPr/>
          <p:nvPr/>
        </p:nvSpPr>
        <p:spPr>
          <a:xfrm>
            <a:off x="15602" y="-5268"/>
            <a:ext cx="24384001" cy="1416050"/>
          </a:xfrm>
          <a:prstGeom prst="rect">
            <a:avLst/>
          </a:prstGeom>
          <a:solidFill>
            <a:srgbClr val="00000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259" name="・教師なし学習"/>
          <p:cNvSpPr txBox="1"/>
          <p:nvPr/>
        </p:nvSpPr>
        <p:spPr>
          <a:xfrm>
            <a:off x="9995314" y="1869316"/>
            <a:ext cx="3783087" cy="6704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sz="4100">
                <a:latin typeface="+mn-lt"/>
                <a:ea typeface="+mn-ea"/>
                <a:cs typeface="+mn-cs"/>
                <a:sym typeface="ヒラギノ角ゴ ProN W3"/>
              </a:defRPr>
            </a:lvl1pPr>
          </a:lstStyle>
          <a:p>
            <a:r>
              <a:rPr lang="ja-JP" altLang="en-US" dirty="0"/>
              <a:t>機械学習の分類</a:t>
            </a:r>
            <a:endParaRPr dirty="0"/>
          </a:p>
        </p:txBody>
      </p:sp>
      <p:sp>
        <p:nvSpPr>
          <p:cNvPr id="260" name="機械学習を実践してみよう！！"/>
          <p:cNvSpPr txBox="1"/>
          <p:nvPr/>
        </p:nvSpPr>
        <p:spPr>
          <a:xfrm>
            <a:off x="8022108" y="251907"/>
            <a:ext cx="9514031" cy="755650"/>
          </a:xfrm>
          <a:prstGeom prst="rect">
            <a:avLst/>
          </a:prstGeom>
          <a:solidFill>
            <a:srgbClr val="000000"/>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sz="5100">
                <a:solidFill>
                  <a:srgbClr val="FFFFFF"/>
                </a:solidFill>
              </a:defRPr>
            </a:lvl1pPr>
          </a:lstStyle>
          <a:p>
            <a:r>
              <a:t>機械学習を実践してみよう！！</a:t>
            </a:r>
          </a:p>
        </p:txBody>
      </p:sp>
      <p:sp>
        <p:nvSpPr>
          <p:cNvPr id="277" name="角丸四角形"/>
          <p:cNvSpPr/>
          <p:nvPr/>
        </p:nvSpPr>
        <p:spPr>
          <a:xfrm>
            <a:off x="248971" y="5862124"/>
            <a:ext cx="3596645" cy="2785031"/>
          </a:xfrm>
          <a:prstGeom prst="roundRect">
            <a:avLst>
              <a:gd name="adj" fmla="val 15000"/>
            </a:avLst>
          </a:prstGeom>
          <a:solidFill>
            <a:schemeClr val="accent3"/>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278" name="識別器"/>
          <p:cNvSpPr txBox="1"/>
          <p:nvPr/>
        </p:nvSpPr>
        <p:spPr>
          <a:xfrm>
            <a:off x="248971" y="6909955"/>
            <a:ext cx="3596645" cy="8089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a:defRPr sz="5100">
                <a:solidFill>
                  <a:srgbClr val="FFFFFF"/>
                </a:solidFill>
              </a:defRPr>
            </a:lvl1pPr>
          </a:lstStyle>
          <a:p>
            <a:r>
              <a:rPr lang="ja-JP" altLang="en-US" dirty="0"/>
              <a:t>機械学習</a:t>
            </a:r>
            <a:endParaRPr dirty="0"/>
          </a:p>
        </p:txBody>
      </p:sp>
      <p:sp>
        <p:nvSpPr>
          <p:cNvPr id="2" name="角丸四角形">
            <a:extLst>
              <a:ext uri="{FF2B5EF4-FFF2-40B4-BE49-F238E27FC236}">
                <a16:creationId xmlns:a16="http://schemas.microsoft.com/office/drawing/2014/main" id="{D32F6DE2-39FB-0499-1DBD-3452DDD0B9A0}"/>
              </a:ext>
            </a:extLst>
          </p:cNvPr>
          <p:cNvSpPr/>
          <p:nvPr/>
        </p:nvSpPr>
        <p:spPr>
          <a:xfrm>
            <a:off x="4552457" y="3427887"/>
            <a:ext cx="4620572" cy="1979285"/>
          </a:xfrm>
          <a:prstGeom prst="roundRect">
            <a:avLst>
              <a:gd name="adj" fmla="val 15000"/>
            </a:avLst>
          </a:prstGeom>
          <a:solidFill>
            <a:schemeClr val="accent3"/>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3" name="識別器">
            <a:extLst>
              <a:ext uri="{FF2B5EF4-FFF2-40B4-BE49-F238E27FC236}">
                <a16:creationId xmlns:a16="http://schemas.microsoft.com/office/drawing/2014/main" id="{1C6082FD-0AFC-7677-5CCA-8917F9CA1B17}"/>
              </a:ext>
            </a:extLst>
          </p:cNvPr>
          <p:cNvSpPr txBox="1"/>
          <p:nvPr/>
        </p:nvSpPr>
        <p:spPr>
          <a:xfrm>
            <a:off x="4768333" y="4081806"/>
            <a:ext cx="4188820" cy="8089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a:defRPr sz="5100">
                <a:solidFill>
                  <a:srgbClr val="FFFFFF"/>
                </a:solidFill>
              </a:defRPr>
            </a:lvl1pPr>
          </a:lstStyle>
          <a:p>
            <a:r>
              <a:rPr lang="ja-JP" altLang="en-US" dirty="0"/>
              <a:t>教師あり学習</a:t>
            </a:r>
            <a:endParaRPr dirty="0"/>
          </a:p>
        </p:txBody>
      </p:sp>
      <p:sp>
        <p:nvSpPr>
          <p:cNvPr id="4" name="角丸四角形">
            <a:extLst>
              <a:ext uri="{FF2B5EF4-FFF2-40B4-BE49-F238E27FC236}">
                <a16:creationId xmlns:a16="http://schemas.microsoft.com/office/drawing/2014/main" id="{CA4DC2D6-83D8-C419-FFC9-24165E7E2EE5}"/>
              </a:ext>
            </a:extLst>
          </p:cNvPr>
          <p:cNvSpPr/>
          <p:nvPr/>
        </p:nvSpPr>
        <p:spPr>
          <a:xfrm>
            <a:off x="4544090" y="8767231"/>
            <a:ext cx="4620572" cy="1979285"/>
          </a:xfrm>
          <a:prstGeom prst="roundRect">
            <a:avLst>
              <a:gd name="adj" fmla="val 15000"/>
            </a:avLst>
          </a:prstGeom>
          <a:solidFill>
            <a:schemeClr val="accent3"/>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5" name="識別器">
            <a:extLst>
              <a:ext uri="{FF2B5EF4-FFF2-40B4-BE49-F238E27FC236}">
                <a16:creationId xmlns:a16="http://schemas.microsoft.com/office/drawing/2014/main" id="{996B8BC0-CED0-AB7F-67E8-80239C6FE8C7}"/>
              </a:ext>
            </a:extLst>
          </p:cNvPr>
          <p:cNvSpPr txBox="1"/>
          <p:nvPr/>
        </p:nvSpPr>
        <p:spPr>
          <a:xfrm>
            <a:off x="4759966" y="9421150"/>
            <a:ext cx="4188820" cy="8089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a:defRPr sz="5100">
                <a:solidFill>
                  <a:srgbClr val="FFFFFF"/>
                </a:solidFill>
              </a:defRPr>
            </a:lvl1pPr>
          </a:lstStyle>
          <a:p>
            <a:r>
              <a:rPr lang="ja-JP" altLang="en-US" dirty="0"/>
              <a:t>教師なし学習</a:t>
            </a:r>
            <a:endParaRPr dirty="0"/>
          </a:p>
        </p:txBody>
      </p:sp>
      <p:sp>
        <p:nvSpPr>
          <p:cNvPr id="8" name="角丸四角形">
            <a:extLst>
              <a:ext uri="{FF2B5EF4-FFF2-40B4-BE49-F238E27FC236}">
                <a16:creationId xmlns:a16="http://schemas.microsoft.com/office/drawing/2014/main" id="{A6976B78-7647-2E3F-1CE1-5CD27B551881}"/>
              </a:ext>
            </a:extLst>
          </p:cNvPr>
          <p:cNvSpPr/>
          <p:nvPr/>
        </p:nvSpPr>
        <p:spPr>
          <a:xfrm>
            <a:off x="10590400" y="3451047"/>
            <a:ext cx="3343313" cy="808940"/>
          </a:xfrm>
          <a:prstGeom prst="roundRect">
            <a:avLst>
              <a:gd name="adj" fmla="val 15000"/>
            </a:avLst>
          </a:prstGeom>
          <a:solidFill>
            <a:schemeClr val="accent3"/>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9" name="識別器">
            <a:extLst>
              <a:ext uri="{FF2B5EF4-FFF2-40B4-BE49-F238E27FC236}">
                <a16:creationId xmlns:a16="http://schemas.microsoft.com/office/drawing/2014/main" id="{546D5D44-C83D-61D2-2DFE-AF4575FE41FB}"/>
              </a:ext>
            </a:extLst>
          </p:cNvPr>
          <p:cNvSpPr txBox="1"/>
          <p:nvPr/>
        </p:nvSpPr>
        <p:spPr>
          <a:xfrm>
            <a:off x="10167646" y="3561404"/>
            <a:ext cx="4188820" cy="7119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a:defRPr sz="5100">
                <a:solidFill>
                  <a:srgbClr val="FFFFFF"/>
                </a:solidFill>
              </a:defRPr>
            </a:lvl1pPr>
          </a:lstStyle>
          <a:p>
            <a:r>
              <a:rPr lang="ja-JP" altLang="en-US" sz="4400" dirty="0"/>
              <a:t>回帰</a:t>
            </a:r>
            <a:endParaRPr lang="en-US" altLang="ja-JP" sz="4400" dirty="0"/>
          </a:p>
        </p:txBody>
      </p:sp>
      <p:sp>
        <p:nvSpPr>
          <p:cNvPr id="10" name="角丸四角形">
            <a:extLst>
              <a:ext uri="{FF2B5EF4-FFF2-40B4-BE49-F238E27FC236}">
                <a16:creationId xmlns:a16="http://schemas.microsoft.com/office/drawing/2014/main" id="{AEF56542-06F1-1A31-EAA6-D1C412ADB4BE}"/>
              </a:ext>
            </a:extLst>
          </p:cNvPr>
          <p:cNvSpPr/>
          <p:nvPr/>
        </p:nvSpPr>
        <p:spPr>
          <a:xfrm>
            <a:off x="10590400" y="4590011"/>
            <a:ext cx="3343313" cy="808940"/>
          </a:xfrm>
          <a:prstGeom prst="roundRect">
            <a:avLst>
              <a:gd name="adj" fmla="val 15000"/>
            </a:avLst>
          </a:prstGeom>
          <a:solidFill>
            <a:schemeClr val="accent3"/>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1" name="識別器">
            <a:extLst>
              <a:ext uri="{FF2B5EF4-FFF2-40B4-BE49-F238E27FC236}">
                <a16:creationId xmlns:a16="http://schemas.microsoft.com/office/drawing/2014/main" id="{323B7281-1FB3-152D-EC17-415A8C961FCB}"/>
              </a:ext>
            </a:extLst>
          </p:cNvPr>
          <p:cNvSpPr txBox="1"/>
          <p:nvPr/>
        </p:nvSpPr>
        <p:spPr>
          <a:xfrm>
            <a:off x="10167646" y="4700368"/>
            <a:ext cx="4188820" cy="7119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a:defRPr sz="5100">
                <a:solidFill>
                  <a:srgbClr val="FFFFFF"/>
                </a:solidFill>
              </a:defRPr>
            </a:lvl1pPr>
          </a:lstStyle>
          <a:p>
            <a:r>
              <a:rPr lang="ja-JP" altLang="en-US" sz="4400" dirty="0"/>
              <a:t>分類</a:t>
            </a:r>
            <a:endParaRPr lang="en-US" altLang="ja-JP" sz="4400" dirty="0"/>
          </a:p>
        </p:txBody>
      </p:sp>
      <p:sp>
        <p:nvSpPr>
          <p:cNvPr id="12" name="角丸四角形">
            <a:extLst>
              <a:ext uri="{FF2B5EF4-FFF2-40B4-BE49-F238E27FC236}">
                <a16:creationId xmlns:a16="http://schemas.microsoft.com/office/drawing/2014/main" id="{A4EA97C2-635A-74A6-FB2C-C3A596017957}"/>
              </a:ext>
            </a:extLst>
          </p:cNvPr>
          <p:cNvSpPr/>
          <p:nvPr/>
        </p:nvSpPr>
        <p:spPr>
          <a:xfrm>
            <a:off x="9995314" y="8827885"/>
            <a:ext cx="4769050" cy="808940"/>
          </a:xfrm>
          <a:prstGeom prst="roundRect">
            <a:avLst>
              <a:gd name="adj" fmla="val 15000"/>
            </a:avLst>
          </a:prstGeom>
          <a:solidFill>
            <a:schemeClr val="accent3"/>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3" name="角丸四角形">
            <a:extLst>
              <a:ext uri="{FF2B5EF4-FFF2-40B4-BE49-F238E27FC236}">
                <a16:creationId xmlns:a16="http://schemas.microsoft.com/office/drawing/2014/main" id="{E4224AA3-4499-7371-8888-05447A6FC7F6}"/>
              </a:ext>
            </a:extLst>
          </p:cNvPr>
          <p:cNvSpPr/>
          <p:nvPr/>
        </p:nvSpPr>
        <p:spPr>
          <a:xfrm>
            <a:off x="10590400" y="9969880"/>
            <a:ext cx="3343313" cy="808940"/>
          </a:xfrm>
          <a:prstGeom prst="roundRect">
            <a:avLst>
              <a:gd name="adj" fmla="val 15000"/>
            </a:avLst>
          </a:prstGeom>
          <a:solidFill>
            <a:schemeClr val="accent3"/>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4" name="識別器">
            <a:extLst>
              <a:ext uri="{FF2B5EF4-FFF2-40B4-BE49-F238E27FC236}">
                <a16:creationId xmlns:a16="http://schemas.microsoft.com/office/drawing/2014/main" id="{9661AC5D-6AF1-0711-E35C-9F3F2BAE598B}"/>
              </a:ext>
            </a:extLst>
          </p:cNvPr>
          <p:cNvSpPr txBox="1"/>
          <p:nvPr/>
        </p:nvSpPr>
        <p:spPr>
          <a:xfrm>
            <a:off x="10167646" y="8921804"/>
            <a:ext cx="4188820" cy="7119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a:defRPr sz="5100">
                <a:solidFill>
                  <a:srgbClr val="FFFFFF"/>
                </a:solidFill>
              </a:defRPr>
            </a:lvl1pPr>
          </a:lstStyle>
          <a:p>
            <a:r>
              <a:rPr lang="ja-JP" altLang="en-US" sz="4400" dirty="0"/>
              <a:t>クラスタリング</a:t>
            </a:r>
            <a:endParaRPr lang="en-US" altLang="ja-JP" sz="4400" dirty="0"/>
          </a:p>
        </p:txBody>
      </p:sp>
      <p:sp>
        <p:nvSpPr>
          <p:cNvPr id="15" name="識別器">
            <a:extLst>
              <a:ext uri="{FF2B5EF4-FFF2-40B4-BE49-F238E27FC236}">
                <a16:creationId xmlns:a16="http://schemas.microsoft.com/office/drawing/2014/main" id="{039B575A-58B9-2150-7A84-2DD221D93CE6}"/>
              </a:ext>
            </a:extLst>
          </p:cNvPr>
          <p:cNvSpPr txBox="1"/>
          <p:nvPr/>
        </p:nvSpPr>
        <p:spPr>
          <a:xfrm>
            <a:off x="10167646" y="10060768"/>
            <a:ext cx="4188820" cy="7119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a:defRPr sz="5100">
                <a:solidFill>
                  <a:srgbClr val="FFFFFF"/>
                </a:solidFill>
              </a:defRPr>
            </a:lvl1pPr>
          </a:lstStyle>
          <a:p>
            <a:r>
              <a:rPr lang="ja-JP" altLang="en-US" sz="4400" dirty="0"/>
              <a:t>次元削減</a:t>
            </a:r>
            <a:endParaRPr lang="en-US" altLang="ja-JP" sz="4400" dirty="0"/>
          </a:p>
        </p:txBody>
      </p:sp>
      <p:sp>
        <p:nvSpPr>
          <p:cNvPr id="16" name="・教師なし学習">
            <a:extLst>
              <a:ext uri="{FF2B5EF4-FFF2-40B4-BE49-F238E27FC236}">
                <a16:creationId xmlns:a16="http://schemas.microsoft.com/office/drawing/2014/main" id="{E59E62B1-55AD-24AB-81B0-A6F2FD403A28}"/>
              </a:ext>
            </a:extLst>
          </p:cNvPr>
          <p:cNvSpPr txBox="1"/>
          <p:nvPr/>
        </p:nvSpPr>
        <p:spPr>
          <a:xfrm>
            <a:off x="14356466" y="3476636"/>
            <a:ext cx="3685874" cy="87818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algn="l">
              <a:defRPr sz="4100">
                <a:latin typeface="+mn-lt"/>
                <a:ea typeface="+mn-ea"/>
                <a:cs typeface="+mn-cs"/>
                <a:sym typeface="ヒラギノ角ゴ ProN W3"/>
              </a:defRPr>
            </a:lvl1pPr>
          </a:lstStyle>
          <a:p>
            <a:r>
              <a:rPr lang="ja-JP" altLang="en-US" sz="2800" dirty="0"/>
              <a:t>与えられたデータから未来のデータを予測</a:t>
            </a:r>
            <a:endParaRPr sz="2800" dirty="0"/>
          </a:p>
        </p:txBody>
      </p:sp>
      <p:sp>
        <p:nvSpPr>
          <p:cNvPr id="17" name="・教師なし学習">
            <a:extLst>
              <a:ext uri="{FF2B5EF4-FFF2-40B4-BE49-F238E27FC236}">
                <a16:creationId xmlns:a16="http://schemas.microsoft.com/office/drawing/2014/main" id="{D03954EA-BD2F-52E4-8718-8DF8E88E9061}"/>
              </a:ext>
            </a:extLst>
          </p:cNvPr>
          <p:cNvSpPr txBox="1"/>
          <p:nvPr/>
        </p:nvSpPr>
        <p:spPr>
          <a:xfrm>
            <a:off x="14213163" y="4804651"/>
            <a:ext cx="4052391" cy="4903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sz="4100">
                <a:latin typeface="+mn-lt"/>
                <a:ea typeface="+mn-ea"/>
                <a:cs typeface="+mn-cs"/>
                <a:sym typeface="ヒラギノ角ゴ ProN W3"/>
              </a:defRPr>
            </a:lvl1pPr>
          </a:lstStyle>
          <a:p>
            <a:r>
              <a:rPr lang="ja-JP" altLang="en-US" sz="2800" dirty="0"/>
              <a:t>与えられたデータを分類</a:t>
            </a:r>
            <a:endParaRPr sz="2800" dirty="0"/>
          </a:p>
        </p:txBody>
      </p:sp>
      <p:sp>
        <p:nvSpPr>
          <p:cNvPr id="18" name="・教師なし学習">
            <a:extLst>
              <a:ext uri="{FF2B5EF4-FFF2-40B4-BE49-F238E27FC236}">
                <a16:creationId xmlns:a16="http://schemas.microsoft.com/office/drawing/2014/main" id="{651AB7B6-37DD-3204-1749-34903ED46AA1}"/>
              </a:ext>
            </a:extLst>
          </p:cNvPr>
          <p:cNvSpPr txBox="1"/>
          <p:nvPr/>
        </p:nvSpPr>
        <p:spPr>
          <a:xfrm>
            <a:off x="19010615" y="3669977"/>
            <a:ext cx="3685874" cy="4903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algn="l">
              <a:defRPr sz="4100">
                <a:latin typeface="+mn-lt"/>
                <a:ea typeface="+mn-ea"/>
                <a:cs typeface="+mn-cs"/>
                <a:sym typeface="ヒラギノ角ゴ ProN W3"/>
              </a:defRPr>
            </a:lvl1pPr>
          </a:lstStyle>
          <a:p>
            <a:r>
              <a:rPr lang="ja-JP" altLang="en-US" sz="2800" dirty="0"/>
              <a:t>線形回帰など</a:t>
            </a:r>
            <a:endParaRPr sz="2800" dirty="0"/>
          </a:p>
        </p:txBody>
      </p:sp>
      <p:sp>
        <p:nvSpPr>
          <p:cNvPr id="19" name="・教師なし学習">
            <a:extLst>
              <a:ext uri="{FF2B5EF4-FFF2-40B4-BE49-F238E27FC236}">
                <a16:creationId xmlns:a16="http://schemas.microsoft.com/office/drawing/2014/main" id="{1CE51B9E-ABE2-EA56-81F3-B48C4F101754}"/>
              </a:ext>
            </a:extLst>
          </p:cNvPr>
          <p:cNvSpPr txBox="1"/>
          <p:nvPr/>
        </p:nvSpPr>
        <p:spPr>
          <a:xfrm>
            <a:off x="19010615" y="4872325"/>
            <a:ext cx="5373385" cy="4903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algn="l">
              <a:defRPr sz="4100">
                <a:latin typeface="+mn-lt"/>
                <a:ea typeface="+mn-ea"/>
                <a:cs typeface="+mn-cs"/>
                <a:sym typeface="ヒラギノ角ゴ ProN W3"/>
              </a:defRPr>
            </a:lvl1pPr>
          </a:lstStyle>
          <a:p>
            <a:r>
              <a:rPr lang="ja-JP" altLang="en-US" sz="2800" dirty="0"/>
              <a:t>ロジスティック回帰など</a:t>
            </a:r>
            <a:endParaRPr sz="2800" dirty="0"/>
          </a:p>
        </p:txBody>
      </p:sp>
      <p:sp>
        <p:nvSpPr>
          <p:cNvPr id="20" name="・教師なし学習">
            <a:extLst>
              <a:ext uri="{FF2B5EF4-FFF2-40B4-BE49-F238E27FC236}">
                <a16:creationId xmlns:a16="http://schemas.microsoft.com/office/drawing/2014/main" id="{8DE0B8D8-715D-F5D9-E11B-A2855C3B150A}"/>
              </a:ext>
            </a:extLst>
          </p:cNvPr>
          <p:cNvSpPr txBox="1"/>
          <p:nvPr/>
        </p:nvSpPr>
        <p:spPr>
          <a:xfrm>
            <a:off x="19099326" y="9065242"/>
            <a:ext cx="3685874" cy="4903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algn="l">
              <a:defRPr sz="4100">
                <a:latin typeface="+mn-lt"/>
                <a:ea typeface="+mn-ea"/>
                <a:cs typeface="+mn-cs"/>
                <a:sym typeface="ヒラギノ角ゴ ProN W3"/>
              </a:defRPr>
            </a:lvl1pPr>
          </a:lstStyle>
          <a:p>
            <a:r>
              <a:rPr lang="en-US" altLang="ja-JP" sz="2800" dirty="0"/>
              <a:t>K-means</a:t>
            </a:r>
            <a:r>
              <a:rPr lang="ja-JP" altLang="en-US" sz="2800" dirty="0"/>
              <a:t>法など</a:t>
            </a:r>
            <a:endParaRPr sz="2800" dirty="0"/>
          </a:p>
        </p:txBody>
      </p:sp>
      <p:sp>
        <p:nvSpPr>
          <p:cNvPr id="21" name="・教師なし学習">
            <a:extLst>
              <a:ext uri="{FF2B5EF4-FFF2-40B4-BE49-F238E27FC236}">
                <a16:creationId xmlns:a16="http://schemas.microsoft.com/office/drawing/2014/main" id="{6748B071-FB1A-8CC6-88C8-531C9A73FCE0}"/>
              </a:ext>
            </a:extLst>
          </p:cNvPr>
          <p:cNvSpPr txBox="1"/>
          <p:nvPr/>
        </p:nvSpPr>
        <p:spPr>
          <a:xfrm>
            <a:off x="19099326" y="10171567"/>
            <a:ext cx="1754453" cy="4903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algn="l">
              <a:defRPr sz="4100">
                <a:latin typeface="+mn-lt"/>
                <a:ea typeface="+mn-ea"/>
                <a:cs typeface="+mn-cs"/>
                <a:sym typeface="ヒラギノ角ゴ ProN W3"/>
              </a:defRPr>
            </a:lvl1pPr>
          </a:lstStyle>
          <a:p>
            <a:r>
              <a:rPr lang="en-US" altLang="ja-JP" sz="2800" dirty="0"/>
              <a:t>PCA</a:t>
            </a:r>
            <a:r>
              <a:rPr lang="ja-JP" altLang="en-US" sz="2800" dirty="0"/>
              <a:t>など</a:t>
            </a:r>
            <a:endParaRPr sz="2800" dirty="0"/>
          </a:p>
        </p:txBody>
      </p:sp>
      <p:sp>
        <p:nvSpPr>
          <p:cNvPr id="24" name="・教師なし学習">
            <a:extLst>
              <a:ext uri="{FF2B5EF4-FFF2-40B4-BE49-F238E27FC236}">
                <a16:creationId xmlns:a16="http://schemas.microsoft.com/office/drawing/2014/main" id="{F36D05AD-9688-1BEB-FEF4-A5D64A28ED8E}"/>
              </a:ext>
            </a:extLst>
          </p:cNvPr>
          <p:cNvSpPr txBox="1"/>
          <p:nvPr/>
        </p:nvSpPr>
        <p:spPr>
          <a:xfrm>
            <a:off x="4696345" y="8197671"/>
            <a:ext cx="4620571" cy="4903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algn="l">
              <a:defRPr sz="4100">
                <a:latin typeface="+mn-lt"/>
                <a:ea typeface="+mn-ea"/>
                <a:cs typeface="+mn-cs"/>
                <a:sym typeface="ヒラギノ角ゴ ProN W3"/>
              </a:defRPr>
            </a:lvl1pPr>
          </a:lstStyle>
          <a:p>
            <a:r>
              <a:rPr lang="ja-JP" altLang="en-US" sz="2800" dirty="0"/>
              <a:t>正解データは与えずに学習</a:t>
            </a:r>
            <a:endParaRPr sz="2800" dirty="0"/>
          </a:p>
        </p:txBody>
      </p:sp>
      <p:sp>
        <p:nvSpPr>
          <p:cNvPr id="25" name="・教師なし学習">
            <a:extLst>
              <a:ext uri="{FF2B5EF4-FFF2-40B4-BE49-F238E27FC236}">
                <a16:creationId xmlns:a16="http://schemas.microsoft.com/office/drawing/2014/main" id="{D24B77E1-FE9A-EAD3-B44A-2B57C168E522}"/>
              </a:ext>
            </a:extLst>
          </p:cNvPr>
          <p:cNvSpPr txBox="1"/>
          <p:nvPr/>
        </p:nvSpPr>
        <p:spPr>
          <a:xfrm>
            <a:off x="4696344" y="2900866"/>
            <a:ext cx="4620571" cy="4903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algn="l">
              <a:defRPr sz="4100">
                <a:latin typeface="+mn-lt"/>
                <a:ea typeface="+mn-ea"/>
                <a:cs typeface="+mn-cs"/>
                <a:sym typeface="ヒラギノ角ゴ ProN W3"/>
              </a:defRPr>
            </a:lvl1pPr>
          </a:lstStyle>
          <a:p>
            <a:r>
              <a:rPr lang="ja-JP" altLang="en-US" sz="2800" dirty="0"/>
              <a:t>正解データとセットで学習</a:t>
            </a:r>
            <a:endParaRPr sz="2800" dirty="0"/>
          </a:p>
        </p:txBody>
      </p:sp>
      <p:sp>
        <p:nvSpPr>
          <p:cNvPr id="26" name="・教師なし学習">
            <a:extLst>
              <a:ext uri="{FF2B5EF4-FFF2-40B4-BE49-F238E27FC236}">
                <a16:creationId xmlns:a16="http://schemas.microsoft.com/office/drawing/2014/main" id="{3252C0A2-3830-E1BA-0C27-E42F2A4339A4}"/>
              </a:ext>
            </a:extLst>
          </p:cNvPr>
          <p:cNvSpPr txBox="1"/>
          <p:nvPr/>
        </p:nvSpPr>
        <p:spPr>
          <a:xfrm>
            <a:off x="15184693" y="8987159"/>
            <a:ext cx="3685874" cy="4903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algn="l">
              <a:defRPr sz="4100">
                <a:latin typeface="+mn-lt"/>
                <a:ea typeface="+mn-ea"/>
                <a:cs typeface="+mn-cs"/>
                <a:sym typeface="ヒラギノ角ゴ ProN W3"/>
              </a:defRPr>
            </a:lvl1pPr>
          </a:lstStyle>
          <a:p>
            <a:r>
              <a:rPr lang="ja-JP" altLang="en-US" sz="2800" dirty="0"/>
              <a:t>グループ分け</a:t>
            </a:r>
            <a:endParaRPr sz="2800" dirty="0"/>
          </a:p>
        </p:txBody>
      </p:sp>
      <p:sp>
        <p:nvSpPr>
          <p:cNvPr id="27" name="・教師なし学習">
            <a:extLst>
              <a:ext uri="{FF2B5EF4-FFF2-40B4-BE49-F238E27FC236}">
                <a16:creationId xmlns:a16="http://schemas.microsoft.com/office/drawing/2014/main" id="{C1B34E5B-CFEF-DEB1-366C-C3E0CE23825D}"/>
              </a:ext>
            </a:extLst>
          </p:cNvPr>
          <p:cNvSpPr txBox="1"/>
          <p:nvPr/>
        </p:nvSpPr>
        <p:spPr>
          <a:xfrm>
            <a:off x="15184693" y="10156394"/>
            <a:ext cx="3685874" cy="4903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algn="l">
              <a:defRPr sz="4100">
                <a:latin typeface="+mn-lt"/>
                <a:ea typeface="+mn-ea"/>
                <a:cs typeface="+mn-cs"/>
                <a:sym typeface="ヒラギノ角ゴ ProN W3"/>
              </a:defRPr>
            </a:lvl1pPr>
          </a:lstStyle>
          <a:p>
            <a:r>
              <a:rPr lang="en-US" altLang="ja-JP" sz="2800" dirty="0"/>
              <a:t>2</a:t>
            </a:r>
            <a:r>
              <a:rPr lang="ja-JP" altLang="en-US" sz="2800" dirty="0"/>
              <a:t>次元に可視化</a:t>
            </a:r>
            <a:endParaRPr lang="en-US" altLang="ja-JP" sz="2800" dirty="0"/>
          </a:p>
        </p:txBody>
      </p:sp>
    </p:spTree>
    <p:extLst>
      <p:ext uri="{BB962C8B-B14F-4D97-AF65-F5344CB8AC3E}">
        <p14:creationId xmlns:p14="http://schemas.microsoft.com/office/powerpoint/2010/main" val="3723662433"/>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が全てニューロン、繋がった線の数だけ数式(関数)が存在する。"/>
          <p:cNvSpPr txBox="1"/>
          <p:nvPr/>
        </p:nvSpPr>
        <p:spPr>
          <a:xfrm>
            <a:off x="3167896" y="12434575"/>
            <a:ext cx="18048210" cy="8412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338">
              <a:lnSpc>
                <a:spcPct val="100000"/>
              </a:lnSpc>
              <a:defRPr sz="3800">
                <a:solidFill>
                  <a:srgbClr val="5E5E5E"/>
                </a:solidFill>
                <a:latin typeface="ヒラギノ角ゴ ProN W3"/>
                <a:ea typeface="ヒラギノ角ゴ ProN W3"/>
                <a:cs typeface="ヒラギノ角ゴ ProN W3"/>
                <a:sym typeface="ヒラギノ角ゴ ProN W3"/>
              </a:defRPr>
            </a:lvl1pPr>
          </a:lstStyle>
          <a:p>
            <a:r>
              <a:rPr sz="4800" dirty="0"/>
              <a:t>○</a:t>
            </a:r>
            <a:r>
              <a:rPr sz="4800" dirty="0" err="1"/>
              <a:t>が全てニューロン、繋がった線の数だけ数式</a:t>
            </a:r>
            <a:r>
              <a:rPr sz="4800" dirty="0"/>
              <a:t>(</a:t>
            </a:r>
            <a:r>
              <a:rPr sz="4800" dirty="0" err="1"/>
              <a:t>関数</a:t>
            </a:r>
            <a:r>
              <a:rPr sz="4800" dirty="0"/>
              <a:t>)</a:t>
            </a:r>
            <a:r>
              <a:rPr sz="4800" dirty="0" err="1"/>
              <a:t>が存在する</a:t>
            </a:r>
            <a:r>
              <a:rPr sz="4800" dirty="0"/>
              <a:t>。</a:t>
            </a:r>
          </a:p>
        </p:txBody>
      </p:sp>
      <p:pic>
        <p:nvPicPr>
          <p:cNvPr id="235" name="スクリーンショット 2021-03-09 11.23.29.png" descr="スクリーンショット 2021-03-09 11.23.29.png"/>
          <p:cNvPicPr>
            <a:picLocks noChangeAspect="1"/>
          </p:cNvPicPr>
          <p:nvPr/>
        </p:nvPicPr>
        <p:blipFill>
          <a:blip r:embed="rId2"/>
          <a:stretch>
            <a:fillRect/>
          </a:stretch>
        </p:blipFill>
        <p:spPr>
          <a:xfrm>
            <a:off x="3808145" y="1809777"/>
            <a:ext cx="16767710" cy="10096446"/>
          </a:xfrm>
          <a:prstGeom prst="rect">
            <a:avLst/>
          </a:prstGeom>
          <a:ln w="12700">
            <a:miter lim="400000"/>
          </a:ln>
        </p:spPr>
      </p:pic>
      <p:sp>
        <p:nvSpPr>
          <p:cNvPr id="236" name="ニューラルネットワークとは(軽く復習)"/>
          <p:cNvSpPr txBox="1"/>
          <p:nvPr/>
        </p:nvSpPr>
        <p:spPr>
          <a:xfrm>
            <a:off x="7806184" y="444838"/>
            <a:ext cx="8771632" cy="902811"/>
          </a:xfrm>
          <a:prstGeom prst="rect">
            <a:avLst/>
          </a:prstGeom>
          <a:solidFill>
            <a:schemeClr val="accent5"/>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1130300">
              <a:lnSpc>
                <a:spcPct val="100000"/>
              </a:lnSpc>
              <a:defRPr sz="5200">
                <a:solidFill>
                  <a:srgbClr val="FFFFFF"/>
                </a:solidFill>
                <a:latin typeface="Graphik"/>
                <a:ea typeface="Graphik"/>
                <a:cs typeface="Graphik"/>
                <a:sym typeface="Graphik"/>
              </a:defRPr>
            </a:lvl1pPr>
          </a:lstStyle>
          <a:p>
            <a:r>
              <a:rPr dirty="0" err="1"/>
              <a:t>ニューラルネットワークとは</a:t>
            </a:r>
            <a:endParaRPr dirty="0"/>
          </a:p>
        </p:txBody>
      </p:sp>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 name="ニューロンは、細胞体、樹状突起、軸索からなり、樹状突起から入力された…"/>
          <p:cNvSpPr txBox="1"/>
          <p:nvPr/>
        </p:nvSpPr>
        <p:spPr>
          <a:xfrm>
            <a:off x="445194" y="2073271"/>
            <a:ext cx="23493611" cy="276178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5300">
                <a:latin typeface="ヒラギノ丸ゴ ProN W4"/>
                <a:ea typeface="ヒラギノ丸ゴ ProN W4"/>
                <a:cs typeface="ヒラギノ丸ゴ ProN W4"/>
                <a:sym typeface="ヒラギノ丸ゴ ProN W4"/>
              </a:defRPr>
            </a:pPr>
            <a:r>
              <a:rPr lang="ja-JP" altLang="en-US" sz="4800" dirty="0"/>
              <a:t>・</a:t>
            </a:r>
            <a:r>
              <a:rPr sz="4800" dirty="0" err="1"/>
              <a:t>ニューロンは、</a:t>
            </a:r>
            <a:r>
              <a:rPr sz="4800" dirty="0" err="1">
                <a:solidFill>
                  <a:srgbClr val="FF0000"/>
                </a:solidFill>
              </a:rPr>
              <a:t>樹状突起</a:t>
            </a:r>
            <a:r>
              <a:rPr lang="ja-JP" altLang="en-US" sz="4800" dirty="0"/>
              <a:t>、</a:t>
            </a:r>
            <a:r>
              <a:rPr lang="ja-JP" altLang="en-US" sz="4800" dirty="0">
                <a:solidFill>
                  <a:srgbClr val="FF0000"/>
                </a:solidFill>
              </a:rPr>
              <a:t>細胞体</a:t>
            </a:r>
            <a:r>
              <a:rPr sz="4800" dirty="0"/>
              <a:t>、</a:t>
            </a:r>
            <a:r>
              <a:rPr sz="4800" dirty="0" err="1">
                <a:solidFill>
                  <a:srgbClr val="FF0000"/>
                </a:solidFill>
              </a:rPr>
              <a:t>軸索</a:t>
            </a:r>
            <a:r>
              <a:rPr sz="4800" dirty="0" err="1"/>
              <a:t>からな</a:t>
            </a:r>
            <a:r>
              <a:rPr lang="ja-JP" altLang="en-US" sz="4800" dirty="0"/>
              <a:t>る</a:t>
            </a:r>
            <a:endParaRPr lang="en-US" altLang="ja-JP" sz="4800" dirty="0"/>
          </a:p>
          <a:p>
            <a:pPr algn="l">
              <a:defRPr sz="5300">
                <a:latin typeface="ヒラギノ丸ゴ ProN W4"/>
                <a:ea typeface="ヒラギノ丸ゴ ProN W4"/>
                <a:cs typeface="ヒラギノ丸ゴ ProN W4"/>
                <a:sym typeface="ヒラギノ丸ゴ ProN W4"/>
              </a:defRPr>
            </a:pPr>
            <a:r>
              <a:rPr lang="ja-JP" altLang="en-US" sz="4800" dirty="0"/>
              <a:t>・ニューロンは、</a:t>
            </a:r>
            <a:r>
              <a:rPr sz="4800" dirty="0" err="1"/>
              <a:t>樹状突起から入力された電気信号</a:t>
            </a:r>
            <a:r>
              <a:rPr lang="ja-JP" altLang="en-US" sz="4800" dirty="0"/>
              <a:t>が</a:t>
            </a:r>
            <a:r>
              <a:rPr sz="4800" dirty="0" err="1"/>
              <a:t>神経細胞内の電位を超えるか</a:t>
            </a:r>
            <a:endParaRPr lang="en-US" sz="4800" dirty="0"/>
          </a:p>
          <a:p>
            <a:pPr algn="l">
              <a:defRPr sz="5300">
                <a:latin typeface="ヒラギノ丸ゴ ProN W4"/>
                <a:ea typeface="ヒラギノ丸ゴ ProN W4"/>
                <a:cs typeface="ヒラギノ丸ゴ ProN W4"/>
                <a:sym typeface="ヒラギノ丸ゴ ProN W4"/>
              </a:defRPr>
            </a:pPr>
            <a:r>
              <a:rPr lang="ja-JP" altLang="en-US" sz="4800" dirty="0"/>
              <a:t>　</a:t>
            </a:r>
            <a:r>
              <a:rPr sz="4800" dirty="0" err="1"/>
              <a:t>どうかの</a:t>
            </a:r>
            <a:r>
              <a:rPr sz="4800" dirty="0" err="1">
                <a:solidFill>
                  <a:srgbClr val="FF0000"/>
                </a:solidFill>
              </a:rPr>
              <a:t>閾値</a:t>
            </a:r>
            <a:r>
              <a:rPr sz="4800" dirty="0" err="1"/>
              <a:t>を持ってい</a:t>
            </a:r>
            <a:r>
              <a:rPr lang="ja-JP" altLang="en-US" sz="4800" dirty="0"/>
              <a:t>る</a:t>
            </a:r>
            <a:endParaRPr sz="4800" dirty="0"/>
          </a:p>
          <a:p>
            <a:pPr algn="l">
              <a:defRPr sz="5300">
                <a:latin typeface="ヒラギノ丸ゴ ProN W4"/>
                <a:ea typeface="ヒラギノ丸ゴ ProN W4"/>
                <a:cs typeface="ヒラギノ丸ゴ ProN W4"/>
                <a:sym typeface="ヒラギノ丸ゴ ProN W4"/>
              </a:defRPr>
            </a:pPr>
            <a:r>
              <a:rPr lang="ja-JP" altLang="en-US" sz="4800" dirty="0"/>
              <a:t>・</a:t>
            </a:r>
            <a:r>
              <a:rPr sz="4800" dirty="0" err="1"/>
              <a:t>閾値を超えるとニューロンは興奮状態となり、軸索</a:t>
            </a:r>
            <a:r>
              <a:rPr lang="ja-JP" altLang="en-US" sz="4800" dirty="0"/>
              <a:t>末端</a:t>
            </a:r>
            <a:r>
              <a:rPr sz="4800" dirty="0" err="1"/>
              <a:t>から電気信号が出力される</a:t>
            </a:r>
            <a:endParaRPr sz="4800" dirty="0"/>
          </a:p>
        </p:txBody>
      </p:sp>
      <p:sp>
        <p:nvSpPr>
          <p:cNvPr id="243" name="図形"/>
          <p:cNvSpPr/>
          <p:nvPr/>
        </p:nvSpPr>
        <p:spPr>
          <a:xfrm>
            <a:off x="4230788" y="7189244"/>
            <a:ext cx="13310452" cy="5893671"/>
          </a:xfrm>
          <a:custGeom>
            <a:avLst/>
            <a:gdLst/>
            <a:ahLst/>
            <a:cxnLst>
              <a:cxn ang="0">
                <a:pos x="wd2" y="hd2"/>
              </a:cxn>
              <a:cxn ang="5400000">
                <a:pos x="wd2" y="hd2"/>
              </a:cxn>
              <a:cxn ang="10800000">
                <a:pos x="wd2" y="hd2"/>
              </a:cxn>
              <a:cxn ang="16200000">
                <a:pos x="wd2" y="hd2"/>
              </a:cxn>
            </a:cxnLst>
            <a:rect l="0" t="0" r="r" b="b"/>
            <a:pathLst>
              <a:path w="21355" h="21510" extrusionOk="0">
                <a:moveTo>
                  <a:pt x="3254" y="7435"/>
                </a:moveTo>
                <a:cubicBezTo>
                  <a:pt x="3766" y="6593"/>
                  <a:pt x="3873" y="5175"/>
                  <a:pt x="3742" y="3884"/>
                </a:cubicBezTo>
                <a:cubicBezTo>
                  <a:pt x="3684" y="3314"/>
                  <a:pt x="3649" y="2711"/>
                  <a:pt x="3584" y="2131"/>
                </a:cubicBezTo>
                <a:cubicBezTo>
                  <a:pt x="3523" y="1586"/>
                  <a:pt x="3438" y="1065"/>
                  <a:pt x="3397" y="562"/>
                </a:cubicBezTo>
                <a:cubicBezTo>
                  <a:pt x="3373" y="269"/>
                  <a:pt x="3425" y="-25"/>
                  <a:pt x="3528" y="2"/>
                </a:cubicBezTo>
                <a:cubicBezTo>
                  <a:pt x="3602" y="21"/>
                  <a:pt x="3631" y="212"/>
                  <a:pt x="3638" y="396"/>
                </a:cubicBezTo>
                <a:cubicBezTo>
                  <a:pt x="3660" y="973"/>
                  <a:pt x="3721" y="1583"/>
                  <a:pt x="3797" y="2055"/>
                </a:cubicBezTo>
                <a:cubicBezTo>
                  <a:pt x="3822" y="2215"/>
                  <a:pt x="3854" y="2345"/>
                  <a:pt x="3931" y="2358"/>
                </a:cubicBezTo>
                <a:cubicBezTo>
                  <a:pt x="4001" y="2370"/>
                  <a:pt x="4056" y="2241"/>
                  <a:pt x="4088" y="2091"/>
                </a:cubicBezTo>
                <a:cubicBezTo>
                  <a:pt x="4154" y="1787"/>
                  <a:pt x="4162" y="1388"/>
                  <a:pt x="4114" y="1041"/>
                </a:cubicBezTo>
                <a:cubicBezTo>
                  <a:pt x="4054" y="610"/>
                  <a:pt x="4102" y="193"/>
                  <a:pt x="4230" y="269"/>
                </a:cubicBezTo>
                <a:cubicBezTo>
                  <a:pt x="4302" y="313"/>
                  <a:pt x="4313" y="507"/>
                  <a:pt x="4313" y="682"/>
                </a:cubicBezTo>
                <a:cubicBezTo>
                  <a:pt x="4313" y="985"/>
                  <a:pt x="4313" y="1288"/>
                  <a:pt x="4316" y="1591"/>
                </a:cubicBezTo>
                <a:cubicBezTo>
                  <a:pt x="4412" y="1349"/>
                  <a:pt x="4488" y="1071"/>
                  <a:pt x="4540" y="766"/>
                </a:cubicBezTo>
                <a:cubicBezTo>
                  <a:pt x="4584" y="507"/>
                  <a:pt x="4637" y="217"/>
                  <a:pt x="4752" y="226"/>
                </a:cubicBezTo>
                <a:cubicBezTo>
                  <a:pt x="4859" y="235"/>
                  <a:pt x="4922" y="506"/>
                  <a:pt x="4865" y="716"/>
                </a:cubicBezTo>
                <a:cubicBezTo>
                  <a:pt x="4836" y="822"/>
                  <a:pt x="4782" y="868"/>
                  <a:pt x="4735" y="931"/>
                </a:cubicBezTo>
                <a:cubicBezTo>
                  <a:pt x="4576" y="1147"/>
                  <a:pt x="4505" y="1554"/>
                  <a:pt x="4424" y="1922"/>
                </a:cubicBezTo>
                <a:cubicBezTo>
                  <a:pt x="4294" y="2508"/>
                  <a:pt x="4118" y="3053"/>
                  <a:pt x="4045" y="3671"/>
                </a:cubicBezTo>
                <a:cubicBezTo>
                  <a:pt x="3861" y="5204"/>
                  <a:pt x="4112" y="6912"/>
                  <a:pt x="4937" y="7299"/>
                </a:cubicBezTo>
                <a:cubicBezTo>
                  <a:pt x="5667" y="7642"/>
                  <a:pt x="6413" y="7082"/>
                  <a:pt x="6739" y="5543"/>
                </a:cubicBezTo>
                <a:cubicBezTo>
                  <a:pt x="6877" y="4887"/>
                  <a:pt x="6918" y="4161"/>
                  <a:pt x="6930" y="3435"/>
                </a:cubicBezTo>
                <a:cubicBezTo>
                  <a:pt x="6937" y="3027"/>
                  <a:pt x="6955" y="2592"/>
                  <a:pt x="6929" y="2218"/>
                </a:cubicBezTo>
                <a:cubicBezTo>
                  <a:pt x="6906" y="1871"/>
                  <a:pt x="6927" y="1501"/>
                  <a:pt x="7056" y="1490"/>
                </a:cubicBezTo>
                <a:cubicBezTo>
                  <a:pt x="7125" y="1484"/>
                  <a:pt x="7178" y="1623"/>
                  <a:pt x="7187" y="1788"/>
                </a:cubicBezTo>
                <a:cubicBezTo>
                  <a:pt x="7197" y="1982"/>
                  <a:pt x="7147" y="2155"/>
                  <a:pt x="7115" y="2332"/>
                </a:cubicBezTo>
                <a:cubicBezTo>
                  <a:pt x="7050" y="2684"/>
                  <a:pt x="7047" y="3078"/>
                  <a:pt x="7106" y="3434"/>
                </a:cubicBezTo>
                <a:cubicBezTo>
                  <a:pt x="7177" y="3412"/>
                  <a:pt x="7239" y="3327"/>
                  <a:pt x="7283" y="3200"/>
                </a:cubicBezTo>
                <a:cubicBezTo>
                  <a:pt x="7410" y="2838"/>
                  <a:pt x="7475" y="2213"/>
                  <a:pt x="7614" y="1830"/>
                </a:cubicBezTo>
                <a:cubicBezTo>
                  <a:pt x="7664" y="1693"/>
                  <a:pt x="7706" y="1596"/>
                  <a:pt x="7770" y="1725"/>
                </a:cubicBezTo>
                <a:cubicBezTo>
                  <a:pt x="7824" y="1834"/>
                  <a:pt x="7800" y="2023"/>
                  <a:pt x="7758" y="2180"/>
                </a:cubicBezTo>
                <a:cubicBezTo>
                  <a:pt x="7583" y="2842"/>
                  <a:pt x="7369" y="3439"/>
                  <a:pt x="7166" y="4060"/>
                </a:cubicBezTo>
                <a:cubicBezTo>
                  <a:pt x="7012" y="4532"/>
                  <a:pt x="6931" y="5091"/>
                  <a:pt x="6880" y="5540"/>
                </a:cubicBezTo>
                <a:cubicBezTo>
                  <a:pt x="6849" y="5812"/>
                  <a:pt x="6845" y="6061"/>
                  <a:pt x="6946" y="6211"/>
                </a:cubicBezTo>
                <a:cubicBezTo>
                  <a:pt x="7000" y="6291"/>
                  <a:pt x="7068" y="6282"/>
                  <a:pt x="7132" y="6263"/>
                </a:cubicBezTo>
                <a:cubicBezTo>
                  <a:pt x="7541" y="6140"/>
                  <a:pt x="8024" y="5742"/>
                  <a:pt x="8363" y="5022"/>
                </a:cubicBezTo>
                <a:cubicBezTo>
                  <a:pt x="8481" y="4771"/>
                  <a:pt x="8607" y="4514"/>
                  <a:pt x="8745" y="4678"/>
                </a:cubicBezTo>
                <a:cubicBezTo>
                  <a:pt x="9049" y="5040"/>
                  <a:pt x="8572" y="5552"/>
                  <a:pt x="8160" y="5794"/>
                </a:cubicBezTo>
                <a:cubicBezTo>
                  <a:pt x="8053" y="5856"/>
                  <a:pt x="7947" y="5918"/>
                  <a:pt x="7860" y="6070"/>
                </a:cubicBezTo>
                <a:cubicBezTo>
                  <a:pt x="8180" y="6142"/>
                  <a:pt x="8489" y="6169"/>
                  <a:pt x="8809" y="6137"/>
                </a:cubicBezTo>
                <a:cubicBezTo>
                  <a:pt x="8966" y="6121"/>
                  <a:pt x="9116" y="6165"/>
                  <a:pt x="9241" y="6155"/>
                </a:cubicBezTo>
                <a:cubicBezTo>
                  <a:pt x="9318" y="6148"/>
                  <a:pt x="9391" y="6159"/>
                  <a:pt x="9420" y="6315"/>
                </a:cubicBezTo>
                <a:cubicBezTo>
                  <a:pt x="9490" y="6690"/>
                  <a:pt x="9208" y="6762"/>
                  <a:pt x="8958" y="6578"/>
                </a:cubicBezTo>
                <a:cubicBezTo>
                  <a:pt x="8823" y="6479"/>
                  <a:pt x="8675" y="6529"/>
                  <a:pt x="8560" y="6723"/>
                </a:cubicBezTo>
                <a:cubicBezTo>
                  <a:pt x="8667" y="6950"/>
                  <a:pt x="8795" y="7114"/>
                  <a:pt x="8936" y="7188"/>
                </a:cubicBezTo>
                <a:cubicBezTo>
                  <a:pt x="9093" y="7272"/>
                  <a:pt x="9282" y="7305"/>
                  <a:pt x="9320" y="7653"/>
                </a:cubicBezTo>
                <a:cubicBezTo>
                  <a:pt x="9330" y="7751"/>
                  <a:pt x="9321" y="7858"/>
                  <a:pt x="9288" y="7924"/>
                </a:cubicBezTo>
                <a:cubicBezTo>
                  <a:pt x="9228" y="8039"/>
                  <a:pt x="9144" y="7961"/>
                  <a:pt x="9073" y="7869"/>
                </a:cubicBezTo>
                <a:cubicBezTo>
                  <a:pt x="8083" y="6577"/>
                  <a:pt x="6864" y="6028"/>
                  <a:pt x="6385" y="7996"/>
                </a:cubicBezTo>
                <a:cubicBezTo>
                  <a:pt x="6166" y="8899"/>
                  <a:pt x="6264" y="9985"/>
                  <a:pt x="6467" y="10919"/>
                </a:cubicBezTo>
                <a:cubicBezTo>
                  <a:pt x="6835" y="12611"/>
                  <a:pt x="7444" y="13810"/>
                  <a:pt x="8047" y="14974"/>
                </a:cubicBezTo>
                <a:cubicBezTo>
                  <a:pt x="8621" y="16082"/>
                  <a:pt x="9209" y="17200"/>
                  <a:pt x="9860" y="18088"/>
                </a:cubicBezTo>
                <a:cubicBezTo>
                  <a:pt x="11154" y="19854"/>
                  <a:pt x="12711" y="20758"/>
                  <a:pt x="14294" y="20472"/>
                </a:cubicBezTo>
                <a:cubicBezTo>
                  <a:pt x="16107" y="20145"/>
                  <a:pt x="17800" y="18283"/>
                  <a:pt x="19039" y="15255"/>
                </a:cubicBezTo>
                <a:cubicBezTo>
                  <a:pt x="19081" y="15272"/>
                  <a:pt x="19125" y="15253"/>
                  <a:pt x="19162" y="15202"/>
                </a:cubicBezTo>
                <a:cubicBezTo>
                  <a:pt x="19226" y="15113"/>
                  <a:pt x="19258" y="14949"/>
                  <a:pt x="19290" y="14794"/>
                </a:cubicBezTo>
                <a:cubicBezTo>
                  <a:pt x="19466" y="13939"/>
                  <a:pt x="19732" y="13175"/>
                  <a:pt x="19815" y="12253"/>
                </a:cubicBezTo>
                <a:cubicBezTo>
                  <a:pt x="19868" y="11661"/>
                  <a:pt x="19841" y="11045"/>
                  <a:pt x="19737" y="10486"/>
                </a:cubicBezTo>
                <a:cubicBezTo>
                  <a:pt x="19627" y="10452"/>
                  <a:pt x="19539" y="10265"/>
                  <a:pt x="19516" y="10018"/>
                </a:cubicBezTo>
                <a:cubicBezTo>
                  <a:pt x="19494" y="9786"/>
                  <a:pt x="19544" y="9545"/>
                  <a:pt x="19640" y="9524"/>
                </a:cubicBezTo>
                <a:cubicBezTo>
                  <a:pt x="19722" y="9506"/>
                  <a:pt x="19779" y="9629"/>
                  <a:pt x="19809" y="9769"/>
                </a:cubicBezTo>
                <a:cubicBezTo>
                  <a:pt x="19842" y="9919"/>
                  <a:pt x="19848" y="10098"/>
                  <a:pt x="19812" y="10274"/>
                </a:cubicBezTo>
                <a:lnTo>
                  <a:pt x="19957" y="11377"/>
                </a:lnTo>
                <a:lnTo>
                  <a:pt x="19956" y="9610"/>
                </a:lnTo>
                <a:cubicBezTo>
                  <a:pt x="19891" y="9500"/>
                  <a:pt x="19847" y="9363"/>
                  <a:pt x="19819" y="9208"/>
                </a:cubicBezTo>
                <a:cubicBezTo>
                  <a:pt x="19792" y="9064"/>
                  <a:pt x="19781" y="8886"/>
                  <a:pt x="19837" y="8774"/>
                </a:cubicBezTo>
                <a:cubicBezTo>
                  <a:pt x="19943" y="8561"/>
                  <a:pt x="20104" y="8817"/>
                  <a:pt x="20093" y="9211"/>
                </a:cubicBezTo>
                <a:cubicBezTo>
                  <a:pt x="20091" y="9309"/>
                  <a:pt x="20075" y="9404"/>
                  <a:pt x="20050" y="9486"/>
                </a:cubicBezTo>
                <a:cubicBezTo>
                  <a:pt x="20086" y="10081"/>
                  <a:pt x="20091" y="10684"/>
                  <a:pt x="20064" y="11282"/>
                </a:cubicBezTo>
                <a:cubicBezTo>
                  <a:pt x="20037" y="11891"/>
                  <a:pt x="19978" y="12490"/>
                  <a:pt x="19888" y="13067"/>
                </a:cubicBezTo>
                <a:lnTo>
                  <a:pt x="20031" y="13159"/>
                </a:lnTo>
                <a:cubicBezTo>
                  <a:pt x="20150" y="13046"/>
                  <a:pt x="20255" y="12876"/>
                  <a:pt x="20341" y="12660"/>
                </a:cubicBezTo>
                <a:cubicBezTo>
                  <a:pt x="20453" y="12380"/>
                  <a:pt x="20526" y="12038"/>
                  <a:pt x="20556" y="11674"/>
                </a:cubicBezTo>
                <a:cubicBezTo>
                  <a:pt x="20514" y="11512"/>
                  <a:pt x="20498" y="11336"/>
                  <a:pt x="20504" y="11158"/>
                </a:cubicBezTo>
                <a:cubicBezTo>
                  <a:pt x="20509" y="10976"/>
                  <a:pt x="20544" y="10783"/>
                  <a:pt x="20625" y="10759"/>
                </a:cubicBezTo>
                <a:cubicBezTo>
                  <a:pt x="20741" y="10724"/>
                  <a:pt x="20795" y="10979"/>
                  <a:pt x="20793" y="11229"/>
                </a:cubicBezTo>
                <a:cubicBezTo>
                  <a:pt x="20792" y="11428"/>
                  <a:pt x="20764" y="11615"/>
                  <a:pt x="20682" y="11731"/>
                </a:cubicBezTo>
                <a:lnTo>
                  <a:pt x="20602" y="12413"/>
                </a:lnTo>
                <a:lnTo>
                  <a:pt x="20866" y="12355"/>
                </a:lnTo>
                <a:cubicBezTo>
                  <a:pt x="20867" y="12245"/>
                  <a:pt x="20886" y="12154"/>
                  <a:pt x="20914" y="12087"/>
                </a:cubicBezTo>
                <a:cubicBezTo>
                  <a:pt x="20941" y="12025"/>
                  <a:pt x="20978" y="11982"/>
                  <a:pt x="21018" y="11982"/>
                </a:cubicBezTo>
                <a:cubicBezTo>
                  <a:pt x="21089" y="11983"/>
                  <a:pt x="21146" y="12116"/>
                  <a:pt x="21166" y="12301"/>
                </a:cubicBezTo>
                <a:cubicBezTo>
                  <a:pt x="21192" y="12538"/>
                  <a:pt x="21152" y="12762"/>
                  <a:pt x="21068" y="12833"/>
                </a:cubicBezTo>
                <a:cubicBezTo>
                  <a:pt x="20998" y="12892"/>
                  <a:pt x="20916" y="12822"/>
                  <a:pt x="20885" y="12647"/>
                </a:cubicBezTo>
                <a:cubicBezTo>
                  <a:pt x="20610" y="12797"/>
                  <a:pt x="20349" y="13054"/>
                  <a:pt x="20112" y="13406"/>
                </a:cubicBezTo>
                <a:cubicBezTo>
                  <a:pt x="19863" y="13777"/>
                  <a:pt x="19646" y="14248"/>
                  <a:pt x="19471" y="14796"/>
                </a:cubicBezTo>
                <a:cubicBezTo>
                  <a:pt x="19640" y="14588"/>
                  <a:pt x="19814" y="14406"/>
                  <a:pt x="19991" y="14248"/>
                </a:cubicBezTo>
                <a:cubicBezTo>
                  <a:pt x="20154" y="14102"/>
                  <a:pt x="20323" y="13974"/>
                  <a:pt x="20501" y="13939"/>
                </a:cubicBezTo>
                <a:cubicBezTo>
                  <a:pt x="20699" y="13899"/>
                  <a:pt x="20898" y="13978"/>
                  <a:pt x="21079" y="14166"/>
                </a:cubicBezTo>
                <a:cubicBezTo>
                  <a:pt x="21297" y="13828"/>
                  <a:pt x="21490" y="14887"/>
                  <a:pt x="21231" y="14999"/>
                </a:cubicBezTo>
                <a:cubicBezTo>
                  <a:pt x="21122" y="15046"/>
                  <a:pt x="21035" y="14797"/>
                  <a:pt x="21080" y="14567"/>
                </a:cubicBezTo>
                <a:cubicBezTo>
                  <a:pt x="21015" y="14446"/>
                  <a:pt x="20940" y="14357"/>
                  <a:pt x="20859" y="14306"/>
                </a:cubicBezTo>
                <a:cubicBezTo>
                  <a:pt x="20778" y="14254"/>
                  <a:pt x="20692" y="14243"/>
                  <a:pt x="20608" y="14273"/>
                </a:cubicBezTo>
                <a:lnTo>
                  <a:pt x="20789" y="15036"/>
                </a:lnTo>
                <a:cubicBezTo>
                  <a:pt x="20878" y="15101"/>
                  <a:pt x="20929" y="15254"/>
                  <a:pt x="20946" y="15430"/>
                </a:cubicBezTo>
                <a:cubicBezTo>
                  <a:pt x="20966" y="15639"/>
                  <a:pt x="20936" y="15880"/>
                  <a:pt x="20827" y="15937"/>
                </a:cubicBezTo>
                <a:cubicBezTo>
                  <a:pt x="20718" y="15994"/>
                  <a:pt x="20640" y="15781"/>
                  <a:pt x="20631" y="15550"/>
                </a:cubicBezTo>
                <a:cubicBezTo>
                  <a:pt x="20625" y="15387"/>
                  <a:pt x="20650" y="15219"/>
                  <a:pt x="20717" y="15098"/>
                </a:cubicBezTo>
                <a:lnTo>
                  <a:pt x="20414" y="14305"/>
                </a:lnTo>
                <a:lnTo>
                  <a:pt x="19858" y="14768"/>
                </a:lnTo>
                <a:cubicBezTo>
                  <a:pt x="20010" y="14844"/>
                  <a:pt x="20148" y="15025"/>
                  <a:pt x="20254" y="15286"/>
                </a:cubicBezTo>
                <a:cubicBezTo>
                  <a:pt x="20350" y="15523"/>
                  <a:pt x="20415" y="15817"/>
                  <a:pt x="20441" y="16134"/>
                </a:cubicBezTo>
                <a:cubicBezTo>
                  <a:pt x="20545" y="16184"/>
                  <a:pt x="20596" y="16365"/>
                  <a:pt x="20602" y="16557"/>
                </a:cubicBezTo>
                <a:cubicBezTo>
                  <a:pt x="20608" y="16756"/>
                  <a:pt x="20563" y="16969"/>
                  <a:pt x="20453" y="16996"/>
                </a:cubicBezTo>
                <a:cubicBezTo>
                  <a:pt x="20369" y="17017"/>
                  <a:pt x="20309" y="16881"/>
                  <a:pt x="20288" y="16725"/>
                </a:cubicBezTo>
                <a:cubicBezTo>
                  <a:pt x="20267" y="16569"/>
                  <a:pt x="20281" y="16388"/>
                  <a:pt x="20347" y="16260"/>
                </a:cubicBezTo>
                <a:cubicBezTo>
                  <a:pt x="20253" y="15636"/>
                  <a:pt x="20016" y="15210"/>
                  <a:pt x="19738" y="15121"/>
                </a:cubicBezTo>
                <a:cubicBezTo>
                  <a:pt x="19549" y="15061"/>
                  <a:pt x="19345" y="15171"/>
                  <a:pt x="19246" y="15576"/>
                </a:cubicBezTo>
                <a:cubicBezTo>
                  <a:pt x="19226" y="15656"/>
                  <a:pt x="19213" y="15744"/>
                  <a:pt x="19210" y="15834"/>
                </a:cubicBezTo>
                <a:cubicBezTo>
                  <a:pt x="18001" y="18786"/>
                  <a:pt x="16360" y="20595"/>
                  <a:pt x="14599" y="21053"/>
                </a:cubicBezTo>
                <a:cubicBezTo>
                  <a:pt x="13566" y="21322"/>
                  <a:pt x="12531" y="21087"/>
                  <a:pt x="11551" y="20506"/>
                </a:cubicBezTo>
                <a:cubicBezTo>
                  <a:pt x="10571" y="19924"/>
                  <a:pt x="9629" y="18984"/>
                  <a:pt x="8832" y="17472"/>
                </a:cubicBezTo>
                <a:cubicBezTo>
                  <a:pt x="8375" y="16606"/>
                  <a:pt x="7922" y="15597"/>
                  <a:pt x="7473" y="14840"/>
                </a:cubicBezTo>
                <a:cubicBezTo>
                  <a:pt x="7054" y="14135"/>
                  <a:pt x="6618" y="13659"/>
                  <a:pt x="6109" y="14019"/>
                </a:cubicBezTo>
                <a:cubicBezTo>
                  <a:pt x="5555" y="14410"/>
                  <a:pt x="5251" y="15717"/>
                  <a:pt x="5298" y="17059"/>
                </a:cubicBezTo>
                <a:cubicBezTo>
                  <a:pt x="5325" y="17819"/>
                  <a:pt x="5457" y="18547"/>
                  <a:pt x="5677" y="19120"/>
                </a:cubicBezTo>
                <a:cubicBezTo>
                  <a:pt x="5871" y="19623"/>
                  <a:pt x="6089" y="20053"/>
                  <a:pt x="6195" y="20602"/>
                </a:cubicBezTo>
                <a:cubicBezTo>
                  <a:pt x="6225" y="20757"/>
                  <a:pt x="6234" y="20942"/>
                  <a:pt x="6176" y="21023"/>
                </a:cubicBezTo>
                <a:cubicBezTo>
                  <a:pt x="6093" y="21139"/>
                  <a:pt x="6053" y="21025"/>
                  <a:pt x="6007" y="20876"/>
                </a:cubicBezTo>
                <a:cubicBezTo>
                  <a:pt x="5931" y="20626"/>
                  <a:pt x="5845" y="20310"/>
                  <a:pt x="5745" y="20200"/>
                </a:cubicBezTo>
                <a:cubicBezTo>
                  <a:pt x="5713" y="20165"/>
                  <a:pt x="5677" y="20149"/>
                  <a:pt x="5642" y="20154"/>
                </a:cubicBezTo>
                <a:cubicBezTo>
                  <a:pt x="5657" y="20375"/>
                  <a:pt x="5646" y="20593"/>
                  <a:pt x="5661" y="20847"/>
                </a:cubicBezTo>
                <a:cubicBezTo>
                  <a:pt x="5681" y="21192"/>
                  <a:pt x="5678" y="21575"/>
                  <a:pt x="5550" y="21501"/>
                </a:cubicBezTo>
                <a:cubicBezTo>
                  <a:pt x="5451" y="21443"/>
                  <a:pt x="5460" y="21155"/>
                  <a:pt x="5484" y="20884"/>
                </a:cubicBezTo>
                <a:cubicBezTo>
                  <a:pt x="5541" y="20256"/>
                  <a:pt x="5389" y="19588"/>
                  <a:pt x="5287" y="18976"/>
                </a:cubicBezTo>
                <a:cubicBezTo>
                  <a:pt x="5214" y="18543"/>
                  <a:pt x="5095" y="18099"/>
                  <a:pt x="4903" y="18213"/>
                </a:cubicBezTo>
                <a:cubicBezTo>
                  <a:pt x="4770" y="18292"/>
                  <a:pt x="4717" y="18671"/>
                  <a:pt x="4584" y="18756"/>
                </a:cubicBezTo>
                <a:cubicBezTo>
                  <a:pt x="4539" y="18785"/>
                  <a:pt x="4491" y="18771"/>
                  <a:pt x="4453" y="18708"/>
                </a:cubicBezTo>
                <a:cubicBezTo>
                  <a:pt x="4278" y="18420"/>
                  <a:pt x="4488" y="17950"/>
                  <a:pt x="4661" y="17534"/>
                </a:cubicBezTo>
                <a:cubicBezTo>
                  <a:pt x="4972" y="16785"/>
                  <a:pt x="4744" y="15582"/>
                  <a:pt x="4386" y="14863"/>
                </a:cubicBezTo>
                <a:cubicBezTo>
                  <a:pt x="4109" y="14308"/>
                  <a:pt x="3781" y="13956"/>
                  <a:pt x="3442" y="13989"/>
                </a:cubicBezTo>
                <a:cubicBezTo>
                  <a:pt x="3081" y="14023"/>
                  <a:pt x="2726" y="14467"/>
                  <a:pt x="2574" y="15399"/>
                </a:cubicBezTo>
                <a:cubicBezTo>
                  <a:pt x="2368" y="16658"/>
                  <a:pt x="2592" y="18226"/>
                  <a:pt x="2544" y="19606"/>
                </a:cubicBezTo>
                <a:cubicBezTo>
                  <a:pt x="2539" y="19750"/>
                  <a:pt x="2517" y="19900"/>
                  <a:pt x="2460" y="19911"/>
                </a:cubicBezTo>
                <a:cubicBezTo>
                  <a:pt x="2404" y="19923"/>
                  <a:pt x="2378" y="19826"/>
                  <a:pt x="2368" y="19693"/>
                </a:cubicBezTo>
                <a:cubicBezTo>
                  <a:pt x="2357" y="19553"/>
                  <a:pt x="2351" y="19368"/>
                  <a:pt x="2362" y="19177"/>
                </a:cubicBezTo>
                <a:cubicBezTo>
                  <a:pt x="2380" y="18855"/>
                  <a:pt x="2361" y="18536"/>
                  <a:pt x="2317" y="18221"/>
                </a:cubicBezTo>
                <a:cubicBezTo>
                  <a:pt x="2234" y="18591"/>
                  <a:pt x="2178" y="18969"/>
                  <a:pt x="2125" y="19367"/>
                </a:cubicBezTo>
                <a:cubicBezTo>
                  <a:pt x="2080" y="19703"/>
                  <a:pt x="2008" y="20031"/>
                  <a:pt x="1966" y="20298"/>
                </a:cubicBezTo>
                <a:cubicBezTo>
                  <a:pt x="1946" y="20430"/>
                  <a:pt x="1920" y="20537"/>
                  <a:pt x="1858" y="20521"/>
                </a:cubicBezTo>
                <a:cubicBezTo>
                  <a:pt x="1770" y="20498"/>
                  <a:pt x="1759" y="20232"/>
                  <a:pt x="1803" y="19987"/>
                </a:cubicBezTo>
                <a:cubicBezTo>
                  <a:pt x="1897" y="19460"/>
                  <a:pt x="1976" y="18903"/>
                  <a:pt x="2044" y="18329"/>
                </a:cubicBezTo>
                <a:cubicBezTo>
                  <a:pt x="2123" y="17675"/>
                  <a:pt x="2189" y="17004"/>
                  <a:pt x="2258" y="16369"/>
                </a:cubicBezTo>
                <a:cubicBezTo>
                  <a:pt x="2299" y="15991"/>
                  <a:pt x="2304" y="15566"/>
                  <a:pt x="2163" y="15398"/>
                </a:cubicBezTo>
                <a:cubicBezTo>
                  <a:pt x="1986" y="15188"/>
                  <a:pt x="1817" y="15602"/>
                  <a:pt x="1690" y="16020"/>
                </a:cubicBezTo>
                <a:cubicBezTo>
                  <a:pt x="1576" y="16395"/>
                  <a:pt x="1441" y="16738"/>
                  <a:pt x="1271" y="16984"/>
                </a:cubicBezTo>
                <a:cubicBezTo>
                  <a:pt x="1179" y="17118"/>
                  <a:pt x="1060" y="17178"/>
                  <a:pt x="1007" y="16993"/>
                </a:cubicBezTo>
                <a:cubicBezTo>
                  <a:pt x="936" y="16749"/>
                  <a:pt x="1065" y="16502"/>
                  <a:pt x="1209" y="16338"/>
                </a:cubicBezTo>
                <a:cubicBezTo>
                  <a:pt x="1503" y="16004"/>
                  <a:pt x="1730" y="15453"/>
                  <a:pt x="1872" y="14779"/>
                </a:cubicBezTo>
                <a:cubicBezTo>
                  <a:pt x="1624" y="14832"/>
                  <a:pt x="1375" y="14735"/>
                  <a:pt x="1150" y="14498"/>
                </a:cubicBezTo>
                <a:cubicBezTo>
                  <a:pt x="1082" y="14427"/>
                  <a:pt x="1017" y="14314"/>
                  <a:pt x="1030" y="14159"/>
                </a:cubicBezTo>
                <a:cubicBezTo>
                  <a:pt x="1045" y="13964"/>
                  <a:pt x="1113" y="13946"/>
                  <a:pt x="1199" y="13974"/>
                </a:cubicBezTo>
                <a:cubicBezTo>
                  <a:pt x="1314" y="14012"/>
                  <a:pt x="1468" y="14057"/>
                  <a:pt x="1613" y="14134"/>
                </a:cubicBezTo>
                <a:cubicBezTo>
                  <a:pt x="1845" y="14256"/>
                  <a:pt x="2094" y="14034"/>
                  <a:pt x="2300" y="13768"/>
                </a:cubicBezTo>
                <a:cubicBezTo>
                  <a:pt x="2689" y="13266"/>
                  <a:pt x="2994" y="12399"/>
                  <a:pt x="2954" y="11317"/>
                </a:cubicBezTo>
                <a:cubicBezTo>
                  <a:pt x="2916" y="10306"/>
                  <a:pt x="2550" y="9602"/>
                  <a:pt x="2190" y="8992"/>
                </a:cubicBezTo>
                <a:cubicBezTo>
                  <a:pt x="1902" y="8503"/>
                  <a:pt x="1586" y="8056"/>
                  <a:pt x="1271" y="7812"/>
                </a:cubicBezTo>
                <a:cubicBezTo>
                  <a:pt x="1129" y="7702"/>
                  <a:pt x="991" y="7649"/>
                  <a:pt x="841" y="7758"/>
                </a:cubicBezTo>
                <a:cubicBezTo>
                  <a:pt x="685" y="7871"/>
                  <a:pt x="504" y="8060"/>
                  <a:pt x="382" y="8269"/>
                </a:cubicBezTo>
                <a:cubicBezTo>
                  <a:pt x="270" y="8461"/>
                  <a:pt x="153" y="8493"/>
                  <a:pt x="135" y="8219"/>
                </a:cubicBezTo>
                <a:cubicBezTo>
                  <a:pt x="125" y="8051"/>
                  <a:pt x="192" y="7967"/>
                  <a:pt x="261" y="7902"/>
                </a:cubicBezTo>
                <a:cubicBezTo>
                  <a:pt x="396" y="7774"/>
                  <a:pt x="528" y="7623"/>
                  <a:pt x="651" y="7446"/>
                </a:cubicBezTo>
                <a:cubicBezTo>
                  <a:pt x="586" y="7344"/>
                  <a:pt x="516" y="7262"/>
                  <a:pt x="442" y="7199"/>
                </a:cubicBezTo>
                <a:cubicBezTo>
                  <a:pt x="142" y="6941"/>
                  <a:pt x="-110" y="6469"/>
                  <a:pt x="49" y="6071"/>
                </a:cubicBezTo>
                <a:cubicBezTo>
                  <a:pt x="89" y="5969"/>
                  <a:pt x="151" y="5933"/>
                  <a:pt x="211" y="5939"/>
                </a:cubicBezTo>
                <a:cubicBezTo>
                  <a:pt x="491" y="5967"/>
                  <a:pt x="705" y="6783"/>
                  <a:pt x="982" y="6520"/>
                </a:cubicBezTo>
                <a:cubicBezTo>
                  <a:pt x="1073" y="6433"/>
                  <a:pt x="1134" y="6254"/>
                  <a:pt x="1146" y="6045"/>
                </a:cubicBezTo>
                <a:cubicBezTo>
                  <a:pt x="1159" y="5806"/>
                  <a:pt x="1108" y="5585"/>
                  <a:pt x="1072" y="5362"/>
                </a:cubicBezTo>
                <a:cubicBezTo>
                  <a:pt x="1041" y="5174"/>
                  <a:pt x="1021" y="4975"/>
                  <a:pt x="1013" y="4768"/>
                </a:cubicBezTo>
                <a:cubicBezTo>
                  <a:pt x="971" y="4519"/>
                  <a:pt x="919" y="4283"/>
                  <a:pt x="857" y="4062"/>
                </a:cubicBezTo>
                <a:cubicBezTo>
                  <a:pt x="787" y="3807"/>
                  <a:pt x="729" y="3499"/>
                  <a:pt x="821" y="3326"/>
                </a:cubicBezTo>
                <a:cubicBezTo>
                  <a:pt x="860" y="3252"/>
                  <a:pt x="915" y="3245"/>
                  <a:pt x="956" y="3313"/>
                </a:cubicBezTo>
                <a:cubicBezTo>
                  <a:pt x="983" y="3357"/>
                  <a:pt x="997" y="3425"/>
                  <a:pt x="1008" y="3496"/>
                </a:cubicBezTo>
                <a:cubicBezTo>
                  <a:pt x="1052" y="3800"/>
                  <a:pt x="1055" y="4175"/>
                  <a:pt x="1101" y="4480"/>
                </a:cubicBezTo>
                <a:cubicBezTo>
                  <a:pt x="1114" y="4568"/>
                  <a:pt x="1131" y="4645"/>
                  <a:pt x="1173" y="4669"/>
                </a:cubicBezTo>
                <a:cubicBezTo>
                  <a:pt x="1255" y="4718"/>
                  <a:pt x="1305" y="4531"/>
                  <a:pt x="1314" y="4320"/>
                </a:cubicBezTo>
                <a:cubicBezTo>
                  <a:pt x="1333" y="3880"/>
                  <a:pt x="1386" y="3311"/>
                  <a:pt x="1353" y="2878"/>
                </a:cubicBezTo>
                <a:cubicBezTo>
                  <a:pt x="1341" y="2704"/>
                  <a:pt x="1335" y="2556"/>
                  <a:pt x="1413" y="2530"/>
                </a:cubicBezTo>
                <a:cubicBezTo>
                  <a:pt x="1485" y="2506"/>
                  <a:pt x="1523" y="2703"/>
                  <a:pt x="1519" y="2916"/>
                </a:cubicBezTo>
                <a:cubicBezTo>
                  <a:pt x="1493" y="4275"/>
                  <a:pt x="1313" y="5724"/>
                  <a:pt x="1589" y="6777"/>
                </a:cubicBezTo>
                <a:cubicBezTo>
                  <a:pt x="1810" y="7623"/>
                  <a:pt x="2200" y="7972"/>
                  <a:pt x="2593" y="7939"/>
                </a:cubicBezTo>
                <a:cubicBezTo>
                  <a:pt x="2834" y="7919"/>
                  <a:pt x="3059" y="7756"/>
                  <a:pt x="3254" y="7435"/>
                </a:cubicBezTo>
                <a:close/>
              </a:path>
            </a:pathLst>
          </a:custGeom>
          <a:solidFill>
            <a:srgbClr val="FFFFFF"/>
          </a:solidFill>
          <a:ln w="25400">
            <a:solidFill>
              <a:srgbClr val="000000"/>
            </a:solidFill>
            <a:miter lim="400000"/>
          </a:ln>
        </p:spPr>
        <p:txBody>
          <a:bodyPr lIns="50800" tIns="50800" rIns="50800" bIns="50800" anchor="ctr"/>
          <a:lstStyle/>
          <a:p>
            <a:endParaRPr/>
          </a:p>
        </p:txBody>
      </p:sp>
      <p:sp>
        <p:nvSpPr>
          <p:cNvPr id="244" name="図形"/>
          <p:cNvSpPr/>
          <p:nvPr/>
        </p:nvSpPr>
        <p:spPr>
          <a:xfrm>
            <a:off x="6365541" y="9626534"/>
            <a:ext cx="1282434" cy="883320"/>
          </a:xfrm>
          <a:custGeom>
            <a:avLst/>
            <a:gdLst/>
            <a:ahLst/>
            <a:cxnLst>
              <a:cxn ang="0">
                <a:pos x="wd2" y="hd2"/>
              </a:cxn>
              <a:cxn ang="5400000">
                <a:pos x="wd2" y="hd2"/>
              </a:cxn>
              <a:cxn ang="10800000">
                <a:pos x="wd2" y="hd2"/>
              </a:cxn>
              <a:cxn ang="16200000">
                <a:pos x="wd2" y="hd2"/>
              </a:cxn>
            </a:cxnLst>
            <a:rect l="0" t="0" r="r" b="b"/>
            <a:pathLst>
              <a:path w="19146" h="20426" extrusionOk="0">
                <a:moveTo>
                  <a:pt x="567" y="4788"/>
                </a:moveTo>
                <a:cubicBezTo>
                  <a:pt x="1846" y="948"/>
                  <a:pt x="4734" y="271"/>
                  <a:pt x="7481" y="90"/>
                </a:cubicBezTo>
                <a:cubicBezTo>
                  <a:pt x="10968" y="-140"/>
                  <a:pt x="15387" y="-361"/>
                  <a:pt x="17978" y="5263"/>
                </a:cubicBezTo>
                <a:cubicBezTo>
                  <a:pt x="19954" y="9553"/>
                  <a:pt x="19377" y="15546"/>
                  <a:pt x="16596" y="18497"/>
                </a:cubicBezTo>
                <a:cubicBezTo>
                  <a:pt x="14011" y="21239"/>
                  <a:pt x="10976" y="20546"/>
                  <a:pt x="8265" y="19533"/>
                </a:cubicBezTo>
                <a:cubicBezTo>
                  <a:pt x="2977" y="17557"/>
                  <a:pt x="-1646" y="11432"/>
                  <a:pt x="567" y="4788"/>
                </a:cubicBezTo>
                <a:close/>
              </a:path>
            </a:pathLst>
          </a:custGeom>
          <a:solidFill>
            <a:srgbClr val="D5D5D5"/>
          </a:solidFill>
          <a:ln w="25400">
            <a:solidFill>
              <a:srgbClr val="000000"/>
            </a:solidFill>
            <a:miter lim="400000"/>
          </a:ln>
        </p:spPr>
        <p:txBody>
          <a:bodyPr lIns="50800" tIns="50800" rIns="50800" bIns="50800" anchor="ctr"/>
          <a:lstStyle/>
          <a:p>
            <a:endParaRPr/>
          </a:p>
        </p:txBody>
      </p:sp>
      <p:sp>
        <p:nvSpPr>
          <p:cNvPr id="245" name="図形"/>
          <p:cNvSpPr/>
          <p:nvPr/>
        </p:nvSpPr>
        <p:spPr>
          <a:xfrm>
            <a:off x="6768630" y="9793914"/>
            <a:ext cx="590044" cy="412175"/>
          </a:xfrm>
          <a:custGeom>
            <a:avLst/>
            <a:gdLst/>
            <a:ahLst/>
            <a:cxnLst>
              <a:cxn ang="0">
                <a:pos x="wd2" y="hd2"/>
              </a:cxn>
              <a:cxn ang="5400000">
                <a:pos x="wd2" y="hd2"/>
              </a:cxn>
              <a:cxn ang="10800000">
                <a:pos x="wd2" y="hd2"/>
              </a:cxn>
              <a:cxn ang="16200000">
                <a:pos x="wd2" y="hd2"/>
              </a:cxn>
            </a:cxnLst>
            <a:rect l="0" t="0" r="r" b="b"/>
            <a:pathLst>
              <a:path w="20260" h="20374" extrusionOk="0">
                <a:moveTo>
                  <a:pt x="60" y="8438"/>
                </a:moveTo>
                <a:cubicBezTo>
                  <a:pt x="845" y="408"/>
                  <a:pt x="6583" y="-837"/>
                  <a:pt x="11575" y="423"/>
                </a:cubicBezTo>
                <a:cubicBezTo>
                  <a:pt x="16202" y="1591"/>
                  <a:pt x="20985" y="5044"/>
                  <a:pt x="20169" y="12575"/>
                </a:cubicBezTo>
                <a:cubicBezTo>
                  <a:pt x="19521" y="18547"/>
                  <a:pt x="14706" y="20763"/>
                  <a:pt x="10111" y="20319"/>
                </a:cubicBezTo>
                <a:cubicBezTo>
                  <a:pt x="4579" y="19785"/>
                  <a:pt x="-615" y="15336"/>
                  <a:pt x="60" y="8438"/>
                </a:cubicBezTo>
                <a:close/>
              </a:path>
            </a:pathLst>
          </a:custGeom>
          <a:solidFill>
            <a:srgbClr val="929292"/>
          </a:solidFill>
          <a:ln w="25400">
            <a:solidFill>
              <a:srgbClr val="000000"/>
            </a:solidFill>
            <a:miter lim="400000"/>
          </a:ln>
        </p:spPr>
        <p:txBody>
          <a:bodyPr lIns="50800" tIns="50800" rIns="50800" bIns="50800" anchor="ctr"/>
          <a:lstStyle/>
          <a:p>
            <a:endParaRPr/>
          </a:p>
        </p:txBody>
      </p:sp>
      <p:sp>
        <p:nvSpPr>
          <p:cNvPr id="246" name="図形"/>
          <p:cNvSpPr/>
          <p:nvPr/>
        </p:nvSpPr>
        <p:spPr>
          <a:xfrm>
            <a:off x="8834794" y="11053352"/>
            <a:ext cx="1003280" cy="939650"/>
          </a:xfrm>
          <a:custGeom>
            <a:avLst/>
            <a:gdLst/>
            <a:ahLst/>
            <a:cxnLst>
              <a:cxn ang="0">
                <a:pos x="wd2" y="hd2"/>
              </a:cxn>
              <a:cxn ang="5400000">
                <a:pos x="wd2" y="hd2"/>
              </a:cxn>
              <a:cxn ang="10800000">
                <a:pos x="wd2" y="hd2"/>
              </a:cxn>
              <a:cxn ang="16200000">
                <a:pos x="wd2" y="hd2"/>
              </a:cxn>
            </a:cxnLst>
            <a:rect l="0" t="0" r="r" b="b"/>
            <a:pathLst>
              <a:path w="19840" h="20842" extrusionOk="0">
                <a:moveTo>
                  <a:pt x="783" y="1419"/>
                </a:moveTo>
                <a:cubicBezTo>
                  <a:pt x="1960" y="-252"/>
                  <a:pt x="4111" y="-305"/>
                  <a:pt x="5934" y="525"/>
                </a:cubicBezTo>
                <a:cubicBezTo>
                  <a:pt x="8216" y="1564"/>
                  <a:pt x="9828" y="3653"/>
                  <a:pt x="11561" y="5542"/>
                </a:cubicBezTo>
                <a:cubicBezTo>
                  <a:pt x="13958" y="8154"/>
                  <a:pt x="16705" y="10487"/>
                  <a:pt x="18635" y="13444"/>
                </a:cubicBezTo>
                <a:cubicBezTo>
                  <a:pt x="19239" y="14368"/>
                  <a:pt x="19755" y="15365"/>
                  <a:pt x="19830" y="16515"/>
                </a:cubicBezTo>
                <a:cubicBezTo>
                  <a:pt x="19959" y="18481"/>
                  <a:pt x="18778" y="20246"/>
                  <a:pt x="17065" y="20703"/>
                </a:cubicBezTo>
                <a:cubicBezTo>
                  <a:pt x="14842" y="21295"/>
                  <a:pt x="13261" y="19905"/>
                  <a:pt x="11668" y="18190"/>
                </a:cubicBezTo>
                <a:cubicBezTo>
                  <a:pt x="9745" y="16120"/>
                  <a:pt x="7612" y="13661"/>
                  <a:pt x="5434" y="11707"/>
                </a:cubicBezTo>
                <a:cubicBezTo>
                  <a:pt x="2027" y="8649"/>
                  <a:pt x="-1641" y="4861"/>
                  <a:pt x="783" y="1419"/>
                </a:cubicBezTo>
                <a:close/>
              </a:path>
            </a:pathLst>
          </a:custGeom>
          <a:solidFill>
            <a:srgbClr val="D5D5D5"/>
          </a:solidFill>
          <a:ln w="25400">
            <a:solidFill>
              <a:srgbClr val="000000"/>
            </a:solidFill>
            <a:miter lim="400000"/>
          </a:ln>
        </p:spPr>
        <p:txBody>
          <a:bodyPr lIns="50800" tIns="50800" rIns="50800" bIns="50800" anchor="ctr"/>
          <a:lstStyle/>
          <a:p>
            <a:endParaRPr/>
          </a:p>
        </p:txBody>
      </p:sp>
      <p:sp>
        <p:nvSpPr>
          <p:cNvPr id="247" name="図形"/>
          <p:cNvSpPr/>
          <p:nvPr/>
        </p:nvSpPr>
        <p:spPr>
          <a:xfrm>
            <a:off x="11428805" y="12582378"/>
            <a:ext cx="1153749" cy="520180"/>
          </a:xfrm>
          <a:custGeom>
            <a:avLst/>
            <a:gdLst/>
            <a:ahLst/>
            <a:cxnLst>
              <a:cxn ang="0">
                <a:pos x="wd2" y="hd2"/>
              </a:cxn>
              <a:cxn ang="5400000">
                <a:pos x="wd2" y="hd2"/>
              </a:cxn>
              <a:cxn ang="10800000">
                <a:pos x="wd2" y="hd2"/>
              </a:cxn>
              <a:cxn ang="16200000">
                <a:pos x="wd2" y="hd2"/>
              </a:cxn>
            </a:cxnLst>
            <a:rect l="0" t="0" r="r" b="b"/>
            <a:pathLst>
              <a:path w="20119" h="19447" extrusionOk="0">
                <a:moveTo>
                  <a:pt x="3865" y="44"/>
                </a:moveTo>
                <a:cubicBezTo>
                  <a:pt x="2597" y="161"/>
                  <a:pt x="1254" y="635"/>
                  <a:pt x="530" y="2837"/>
                </a:cubicBezTo>
                <a:cubicBezTo>
                  <a:pt x="-1440" y="8832"/>
                  <a:pt x="2370" y="15210"/>
                  <a:pt x="7157" y="17024"/>
                </a:cubicBezTo>
                <a:cubicBezTo>
                  <a:pt x="10796" y="18403"/>
                  <a:pt x="14582" y="21304"/>
                  <a:pt x="17902" y="17735"/>
                </a:cubicBezTo>
                <a:cubicBezTo>
                  <a:pt x="19137" y="16408"/>
                  <a:pt x="20160" y="14090"/>
                  <a:pt x="20118" y="11193"/>
                </a:cubicBezTo>
                <a:cubicBezTo>
                  <a:pt x="20083" y="8820"/>
                  <a:pt x="19316" y="6879"/>
                  <a:pt x="18368" y="5611"/>
                </a:cubicBezTo>
                <a:cubicBezTo>
                  <a:pt x="17261" y="4131"/>
                  <a:pt x="16035" y="3551"/>
                  <a:pt x="14774" y="2987"/>
                </a:cubicBezTo>
                <a:cubicBezTo>
                  <a:pt x="11265" y="1420"/>
                  <a:pt x="7531" y="-296"/>
                  <a:pt x="3865" y="44"/>
                </a:cubicBezTo>
                <a:close/>
              </a:path>
            </a:pathLst>
          </a:custGeom>
          <a:solidFill>
            <a:srgbClr val="D5D5D5"/>
          </a:solidFill>
          <a:ln w="25400">
            <a:solidFill>
              <a:srgbClr val="000000"/>
            </a:solidFill>
            <a:miter lim="400000"/>
          </a:ln>
        </p:spPr>
        <p:txBody>
          <a:bodyPr lIns="50800" tIns="50800" rIns="50800" bIns="50800" anchor="ctr"/>
          <a:lstStyle/>
          <a:p>
            <a:endParaRPr/>
          </a:p>
        </p:txBody>
      </p:sp>
      <p:sp>
        <p:nvSpPr>
          <p:cNvPr id="248" name="図形"/>
          <p:cNvSpPr/>
          <p:nvPr/>
        </p:nvSpPr>
        <p:spPr>
          <a:xfrm>
            <a:off x="10101061" y="12010474"/>
            <a:ext cx="1069640" cy="762230"/>
          </a:xfrm>
          <a:custGeom>
            <a:avLst/>
            <a:gdLst/>
            <a:ahLst/>
            <a:cxnLst>
              <a:cxn ang="0">
                <a:pos x="wd2" y="hd2"/>
              </a:cxn>
              <a:cxn ang="5400000">
                <a:pos x="wd2" y="hd2"/>
              </a:cxn>
              <a:cxn ang="10800000">
                <a:pos x="wd2" y="hd2"/>
              </a:cxn>
              <a:cxn ang="16200000">
                <a:pos x="wd2" y="hd2"/>
              </a:cxn>
            </a:cxnLst>
            <a:rect l="0" t="0" r="r" b="b"/>
            <a:pathLst>
              <a:path w="20809" h="20470" extrusionOk="0">
                <a:moveTo>
                  <a:pt x="294" y="3595"/>
                </a:moveTo>
                <a:cubicBezTo>
                  <a:pt x="932" y="1437"/>
                  <a:pt x="2509" y="155"/>
                  <a:pt x="4209" y="15"/>
                </a:cubicBezTo>
                <a:cubicBezTo>
                  <a:pt x="7779" y="-280"/>
                  <a:pt x="10358" y="3967"/>
                  <a:pt x="13463" y="6262"/>
                </a:cubicBezTo>
                <a:cubicBezTo>
                  <a:pt x="15459" y="7737"/>
                  <a:pt x="17790" y="8446"/>
                  <a:pt x="19389" y="10682"/>
                </a:cubicBezTo>
                <a:cubicBezTo>
                  <a:pt x="20521" y="12265"/>
                  <a:pt x="21133" y="14493"/>
                  <a:pt x="20632" y="16580"/>
                </a:cubicBezTo>
                <a:cubicBezTo>
                  <a:pt x="20153" y="18574"/>
                  <a:pt x="18796" y="19836"/>
                  <a:pt x="17292" y="20272"/>
                </a:cubicBezTo>
                <a:cubicBezTo>
                  <a:pt x="13676" y="21320"/>
                  <a:pt x="10453" y="17975"/>
                  <a:pt x="7201" y="15595"/>
                </a:cubicBezTo>
                <a:cubicBezTo>
                  <a:pt x="5318" y="14217"/>
                  <a:pt x="3281" y="13123"/>
                  <a:pt x="1775" y="11029"/>
                </a:cubicBezTo>
                <a:cubicBezTo>
                  <a:pt x="329" y="9020"/>
                  <a:pt x="-467" y="6168"/>
                  <a:pt x="294" y="3595"/>
                </a:cubicBezTo>
                <a:close/>
              </a:path>
            </a:pathLst>
          </a:custGeom>
          <a:solidFill>
            <a:srgbClr val="D5D5D5"/>
          </a:solidFill>
          <a:ln w="25400">
            <a:solidFill>
              <a:srgbClr val="000000"/>
            </a:solidFill>
            <a:miter lim="400000"/>
          </a:ln>
        </p:spPr>
        <p:txBody>
          <a:bodyPr lIns="50800" tIns="50800" rIns="50800" bIns="50800" anchor="ctr"/>
          <a:lstStyle/>
          <a:p>
            <a:endParaRPr/>
          </a:p>
        </p:txBody>
      </p:sp>
      <p:sp>
        <p:nvSpPr>
          <p:cNvPr id="249" name="図形"/>
          <p:cNvSpPr/>
          <p:nvPr/>
        </p:nvSpPr>
        <p:spPr>
          <a:xfrm>
            <a:off x="12896419" y="12603446"/>
            <a:ext cx="1143200" cy="492949"/>
          </a:xfrm>
          <a:custGeom>
            <a:avLst/>
            <a:gdLst/>
            <a:ahLst/>
            <a:cxnLst>
              <a:cxn ang="0">
                <a:pos x="wd2" y="hd2"/>
              </a:cxn>
              <a:cxn ang="5400000">
                <a:pos x="wd2" y="hd2"/>
              </a:cxn>
              <a:cxn ang="10800000">
                <a:pos x="wd2" y="hd2"/>
              </a:cxn>
              <a:cxn ang="16200000">
                <a:pos x="wd2" y="hd2"/>
              </a:cxn>
            </a:cxnLst>
            <a:rect l="0" t="0" r="r" b="b"/>
            <a:pathLst>
              <a:path w="21169" h="20669" extrusionOk="0">
                <a:moveTo>
                  <a:pt x="4898" y="2515"/>
                </a:moveTo>
                <a:cubicBezTo>
                  <a:pt x="8136" y="1932"/>
                  <a:pt x="11373" y="1324"/>
                  <a:pt x="14596" y="422"/>
                </a:cubicBezTo>
                <a:cubicBezTo>
                  <a:pt x="15894" y="59"/>
                  <a:pt x="17219" y="-344"/>
                  <a:pt x="18475" y="496"/>
                </a:cubicBezTo>
                <a:cubicBezTo>
                  <a:pt x="20008" y="1522"/>
                  <a:pt x="21221" y="4371"/>
                  <a:pt x="21167" y="7894"/>
                </a:cubicBezTo>
                <a:cubicBezTo>
                  <a:pt x="21124" y="10682"/>
                  <a:pt x="20264" y="12924"/>
                  <a:pt x="19278" y="14629"/>
                </a:cubicBezTo>
                <a:cubicBezTo>
                  <a:pt x="15449" y="21256"/>
                  <a:pt x="10362" y="21140"/>
                  <a:pt x="5551" y="20208"/>
                </a:cubicBezTo>
                <a:cubicBezTo>
                  <a:pt x="3889" y="19886"/>
                  <a:pt x="2138" y="19369"/>
                  <a:pt x="997" y="16617"/>
                </a:cubicBezTo>
                <a:cubicBezTo>
                  <a:pt x="-379" y="13296"/>
                  <a:pt x="-335" y="8081"/>
                  <a:pt x="1153" y="5088"/>
                </a:cubicBezTo>
                <a:cubicBezTo>
                  <a:pt x="2158" y="3067"/>
                  <a:pt x="3560" y="2756"/>
                  <a:pt x="4898" y="2515"/>
                </a:cubicBezTo>
                <a:close/>
              </a:path>
            </a:pathLst>
          </a:custGeom>
          <a:solidFill>
            <a:srgbClr val="D5D5D5"/>
          </a:solidFill>
          <a:ln w="25400">
            <a:solidFill>
              <a:srgbClr val="000000"/>
            </a:solidFill>
            <a:miter lim="400000"/>
          </a:ln>
        </p:spPr>
        <p:txBody>
          <a:bodyPr lIns="50800" tIns="50800" rIns="50800" bIns="50800" anchor="ctr"/>
          <a:lstStyle/>
          <a:p>
            <a:endParaRPr/>
          </a:p>
        </p:txBody>
      </p:sp>
      <p:sp>
        <p:nvSpPr>
          <p:cNvPr id="250" name="図形"/>
          <p:cNvSpPr/>
          <p:nvPr/>
        </p:nvSpPr>
        <p:spPr>
          <a:xfrm>
            <a:off x="14298849" y="12071661"/>
            <a:ext cx="1058621" cy="730153"/>
          </a:xfrm>
          <a:custGeom>
            <a:avLst/>
            <a:gdLst/>
            <a:ahLst/>
            <a:cxnLst>
              <a:cxn ang="0">
                <a:pos x="wd2" y="hd2"/>
              </a:cxn>
              <a:cxn ang="5400000">
                <a:pos x="wd2" y="hd2"/>
              </a:cxn>
              <a:cxn ang="10800000">
                <a:pos x="wd2" y="hd2"/>
              </a:cxn>
              <a:cxn ang="16200000">
                <a:pos x="wd2" y="hd2"/>
              </a:cxn>
            </a:cxnLst>
            <a:rect l="0" t="0" r="r" b="b"/>
            <a:pathLst>
              <a:path w="20961" h="21329" extrusionOk="0">
                <a:moveTo>
                  <a:pt x="7646" y="19739"/>
                </a:moveTo>
                <a:cubicBezTo>
                  <a:pt x="11605" y="17106"/>
                  <a:pt x="15786" y="14858"/>
                  <a:pt x="18903" y="10371"/>
                </a:cubicBezTo>
                <a:cubicBezTo>
                  <a:pt x="20463" y="8126"/>
                  <a:pt x="21584" y="5022"/>
                  <a:pt x="20580" y="2362"/>
                </a:cubicBezTo>
                <a:cubicBezTo>
                  <a:pt x="19943" y="675"/>
                  <a:pt x="18620" y="-91"/>
                  <a:pt x="17297" y="8"/>
                </a:cubicBezTo>
                <a:cubicBezTo>
                  <a:pt x="14919" y="186"/>
                  <a:pt x="13105" y="2821"/>
                  <a:pt x="11104" y="4680"/>
                </a:cubicBezTo>
                <a:cubicBezTo>
                  <a:pt x="8632" y="6977"/>
                  <a:pt x="5758" y="8104"/>
                  <a:pt x="3191" y="10155"/>
                </a:cubicBezTo>
                <a:cubicBezTo>
                  <a:pt x="1535" y="11479"/>
                  <a:pt x="-16" y="13433"/>
                  <a:pt x="1" y="16145"/>
                </a:cubicBezTo>
                <a:cubicBezTo>
                  <a:pt x="20" y="19294"/>
                  <a:pt x="2054" y="21509"/>
                  <a:pt x="4292" y="21317"/>
                </a:cubicBezTo>
                <a:cubicBezTo>
                  <a:pt x="5476" y="21216"/>
                  <a:pt x="6567" y="20456"/>
                  <a:pt x="7646" y="19739"/>
                </a:cubicBezTo>
                <a:close/>
              </a:path>
            </a:pathLst>
          </a:custGeom>
          <a:solidFill>
            <a:srgbClr val="D5D5D5"/>
          </a:solidFill>
          <a:ln w="25400">
            <a:solidFill>
              <a:srgbClr val="000000"/>
            </a:solidFill>
            <a:miter lim="400000"/>
          </a:ln>
        </p:spPr>
        <p:txBody>
          <a:bodyPr lIns="50800" tIns="50800" rIns="50800" bIns="50800" anchor="ctr"/>
          <a:lstStyle/>
          <a:p>
            <a:endParaRPr/>
          </a:p>
        </p:txBody>
      </p:sp>
      <p:sp>
        <p:nvSpPr>
          <p:cNvPr id="251" name="図形"/>
          <p:cNvSpPr/>
          <p:nvPr/>
        </p:nvSpPr>
        <p:spPr>
          <a:xfrm>
            <a:off x="11861689" y="12702593"/>
            <a:ext cx="358687" cy="281518"/>
          </a:xfrm>
          <a:custGeom>
            <a:avLst/>
            <a:gdLst/>
            <a:ahLst/>
            <a:cxnLst>
              <a:cxn ang="0">
                <a:pos x="wd2" y="hd2"/>
              </a:cxn>
              <a:cxn ang="5400000">
                <a:pos x="wd2" y="hd2"/>
              </a:cxn>
              <a:cxn ang="10800000">
                <a:pos x="wd2" y="hd2"/>
              </a:cxn>
              <a:cxn ang="16200000">
                <a:pos x="wd2" y="hd2"/>
              </a:cxn>
            </a:cxnLst>
            <a:rect l="0" t="0" r="r" b="b"/>
            <a:pathLst>
              <a:path w="20152" h="20239" extrusionOk="0">
                <a:moveTo>
                  <a:pt x="7953" y="19770"/>
                </a:moveTo>
                <a:cubicBezTo>
                  <a:pt x="3176" y="18308"/>
                  <a:pt x="-735" y="13515"/>
                  <a:pt x="118" y="7775"/>
                </a:cubicBezTo>
                <a:cubicBezTo>
                  <a:pt x="902" y="2498"/>
                  <a:pt x="5307" y="-144"/>
                  <a:pt x="9741" y="6"/>
                </a:cubicBezTo>
                <a:cubicBezTo>
                  <a:pt x="15657" y="205"/>
                  <a:pt x="20865" y="5298"/>
                  <a:pt x="20072" y="12022"/>
                </a:cubicBezTo>
                <a:cubicBezTo>
                  <a:pt x="19305" y="18525"/>
                  <a:pt x="13462" y="21456"/>
                  <a:pt x="7953" y="19770"/>
                </a:cubicBezTo>
                <a:close/>
              </a:path>
            </a:pathLst>
          </a:custGeom>
          <a:solidFill>
            <a:srgbClr val="929292"/>
          </a:solidFill>
          <a:ln w="25400">
            <a:solidFill>
              <a:srgbClr val="000000"/>
            </a:solidFill>
            <a:miter lim="400000"/>
          </a:ln>
        </p:spPr>
        <p:txBody>
          <a:bodyPr lIns="50800" tIns="50800" rIns="50800" bIns="50800" anchor="ctr"/>
          <a:lstStyle/>
          <a:p>
            <a:endParaRPr/>
          </a:p>
        </p:txBody>
      </p:sp>
      <p:sp>
        <p:nvSpPr>
          <p:cNvPr id="252" name="図形"/>
          <p:cNvSpPr/>
          <p:nvPr/>
        </p:nvSpPr>
        <p:spPr>
          <a:xfrm>
            <a:off x="10346596" y="12210224"/>
            <a:ext cx="320612" cy="237468"/>
          </a:xfrm>
          <a:custGeom>
            <a:avLst/>
            <a:gdLst/>
            <a:ahLst/>
            <a:cxnLst>
              <a:cxn ang="0">
                <a:pos x="wd2" y="hd2"/>
              </a:cxn>
              <a:cxn ang="5400000">
                <a:pos x="wd2" y="hd2"/>
              </a:cxn>
              <a:cxn ang="10800000">
                <a:pos x="wd2" y="hd2"/>
              </a:cxn>
              <a:cxn ang="16200000">
                <a:pos x="wd2" y="hd2"/>
              </a:cxn>
            </a:cxnLst>
            <a:rect l="0" t="0" r="r" b="b"/>
            <a:pathLst>
              <a:path w="18970" h="19819" extrusionOk="0">
                <a:moveTo>
                  <a:pt x="7330" y="18656"/>
                </a:moveTo>
                <a:cubicBezTo>
                  <a:pt x="2459" y="16272"/>
                  <a:pt x="-1363" y="10476"/>
                  <a:pt x="465" y="4696"/>
                </a:cubicBezTo>
                <a:cubicBezTo>
                  <a:pt x="1989" y="-124"/>
                  <a:pt x="6377" y="-697"/>
                  <a:pt x="10292" y="597"/>
                </a:cubicBezTo>
                <a:cubicBezTo>
                  <a:pt x="15699" y="2385"/>
                  <a:pt x="20237" y="7979"/>
                  <a:pt x="18648" y="14338"/>
                </a:cubicBezTo>
                <a:cubicBezTo>
                  <a:pt x="17205" y="20117"/>
                  <a:pt x="11922" y="20903"/>
                  <a:pt x="7330" y="18656"/>
                </a:cubicBezTo>
                <a:close/>
              </a:path>
            </a:pathLst>
          </a:custGeom>
          <a:solidFill>
            <a:srgbClr val="929292"/>
          </a:solidFill>
          <a:ln w="25400">
            <a:solidFill>
              <a:srgbClr val="000000"/>
            </a:solidFill>
            <a:miter lim="400000"/>
          </a:ln>
        </p:spPr>
        <p:txBody>
          <a:bodyPr lIns="50800" tIns="50800" rIns="50800" bIns="50800" anchor="ctr"/>
          <a:lstStyle/>
          <a:p>
            <a:endParaRPr/>
          </a:p>
        </p:txBody>
      </p:sp>
      <p:sp>
        <p:nvSpPr>
          <p:cNvPr id="253" name="図形"/>
          <p:cNvSpPr/>
          <p:nvPr/>
        </p:nvSpPr>
        <p:spPr>
          <a:xfrm>
            <a:off x="9069752" y="11204270"/>
            <a:ext cx="299268" cy="308845"/>
          </a:xfrm>
          <a:custGeom>
            <a:avLst/>
            <a:gdLst/>
            <a:ahLst/>
            <a:cxnLst>
              <a:cxn ang="0">
                <a:pos x="wd2" y="hd2"/>
              </a:cxn>
              <a:cxn ang="5400000">
                <a:pos x="wd2" y="hd2"/>
              </a:cxn>
              <a:cxn ang="10800000">
                <a:pos x="wd2" y="hd2"/>
              </a:cxn>
              <a:cxn ang="16200000">
                <a:pos x="wd2" y="hd2"/>
              </a:cxn>
            </a:cxnLst>
            <a:rect l="0" t="0" r="r" b="b"/>
            <a:pathLst>
              <a:path w="19661" h="18670" extrusionOk="0">
                <a:moveTo>
                  <a:pt x="15535" y="17566"/>
                </a:moveTo>
                <a:cubicBezTo>
                  <a:pt x="10548" y="20338"/>
                  <a:pt x="4206" y="17614"/>
                  <a:pt x="1360" y="12494"/>
                </a:cubicBezTo>
                <a:cubicBezTo>
                  <a:pt x="-369" y="9383"/>
                  <a:pt x="-639" y="5633"/>
                  <a:pt x="1663" y="2924"/>
                </a:cubicBezTo>
                <a:cubicBezTo>
                  <a:pt x="5219" y="-1262"/>
                  <a:pt x="12201" y="-797"/>
                  <a:pt x="16436" y="3322"/>
                </a:cubicBezTo>
                <a:cubicBezTo>
                  <a:pt x="20961" y="7724"/>
                  <a:pt x="20781" y="14651"/>
                  <a:pt x="15535" y="17566"/>
                </a:cubicBezTo>
                <a:close/>
              </a:path>
            </a:pathLst>
          </a:custGeom>
          <a:solidFill>
            <a:srgbClr val="929292"/>
          </a:solidFill>
          <a:ln w="25400">
            <a:solidFill>
              <a:srgbClr val="000000"/>
            </a:solidFill>
            <a:miter lim="400000"/>
          </a:ln>
        </p:spPr>
        <p:txBody>
          <a:bodyPr lIns="50800" tIns="50800" rIns="50800" bIns="50800" anchor="ctr"/>
          <a:lstStyle/>
          <a:p>
            <a:endParaRPr/>
          </a:p>
        </p:txBody>
      </p:sp>
      <p:sp>
        <p:nvSpPr>
          <p:cNvPr id="254" name="図形"/>
          <p:cNvSpPr/>
          <p:nvPr/>
        </p:nvSpPr>
        <p:spPr>
          <a:xfrm>
            <a:off x="13411916" y="12747769"/>
            <a:ext cx="350453" cy="197822"/>
          </a:xfrm>
          <a:custGeom>
            <a:avLst/>
            <a:gdLst/>
            <a:ahLst/>
            <a:cxnLst>
              <a:cxn ang="0">
                <a:pos x="wd2" y="hd2"/>
              </a:cxn>
              <a:cxn ang="5400000">
                <a:pos x="wd2" y="hd2"/>
              </a:cxn>
              <a:cxn ang="10800000">
                <a:pos x="wd2" y="hd2"/>
              </a:cxn>
              <a:cxn ang="16200000">
                <a:pos x="wd2" y="hd2"/>
              </a:cxn>
            </a:cxnLst>
            <a:rect l="0" t="0" r="r" b="b"/>
            <a:pathLst>
              <a:path w="20766" h="20735" extrusionOk="0">
                <a:moveTo>
                  <a:pt x="9899" y="20711"/>
                </a:moveTo>
                <a:cubicBezTo>
                  <a:pt x="4616" y="20381"/>
                  <a:pt x="-606" y="16411"/>
                  <a:pt x="57" y="8704"/>
                </a:cubicBezTo>
                <a:cubicBezTo>
                  <a:pt x="617" y="2207"/>
                  <a:pt x="5024" y="622"/>
                  <a:pt x="9043" y="129"/>
                </a:cubicBezTo>
                <a:cubicBezTo>
                  <a:pt x="14559" y="-547"/>
                  <a:pt x="20518" y="1256"/>
                  <a:pt x="20759" y="9620"/>
                </a:cubicBezTo>
                <a:cubicBezTo>
                  <a:pt x="20994" y="17781"/>
                  <a:pt x="15375" y="21053"/>
                  <a:pt x="9899" y="20711"/>
                </a:cubicBezTo>
                <a:close/>
              </a:path>
            </a:pathLst>
          </a:custGeom>
          <a:solidFill>
            <a:srgbClr val="929292"/>
          </a:solidFill>
          <a:ln w="25400">
            <a:solidFill>
              <a:srgbClr val="000000"/>
            </a:solidFill>
            <a:miter lim="400000"/>
          </a:ln>
        </p:spPr>
        <p:txBody>
          <a:bodyPr lIns="50800" tIns="50800" rIns="50800" bIns="50800" anchor="ctr"/>
          <a:lstStyle/>
          <a:p>
            <a:endParaRPr/>
          </a:p>
        </p:txBody>
      </p:sp>
      <p:sp>
        <p:nvSpPr>
          <p:cNvPr id="255" name="図形"/>
          <p:cNvSpPr/>
          <p:nvPr/>
        </p:nvSpPr>
        <p:spPr>
          <a:xfrm>
            <a:off x="14726950" y="12285212"/>
            <a:ext cx="290030" cy="268681"/>
          </a:xfrm>
          <a:custGeom>
            <a:avLst/>
            <a:gdLst/>
            <a:ahLst/>
            <a:cxnLst>
              <a:cxn ang="0">
                <a:pos x="wd2" y="hd2"/>
              </a:cxn>
              <a:cxn ang="5400000">
                <a:pos x="wd2" y="hd2"/>
              </a:cxn>
              <a:cxn ang="10800000">
                <a:pos x="wd2" y="hd2"/>
              </a:cxn>
              <a:cxn ang="16200000">
                <a:pos x="wd2" y="hd2"/>
              </a:cxn>
            </a:cxnLst>
            <a:rect l="0" t="0" r="r" b="b"/>
            <a:pathLst>
              <a:path w="18666" h="19265" extrusionOk="0">
                <a:moveTo>
                  <a:pt x="938" y="14739"/>
                </a:moveTo>
                <a:cubicBezTo>
                  <a:pt x="-1488" y="9794"/>
                  <a:pt x="1022" y="3718"/>
                  <a:pt x="5827" y="1166"/>
                </a:cubicBezTo>
                <a:cubicBezTo>
                  <a:pt x="10241" y="-1178"/>
                  <a:pt x="15599" y="25"/>
                  <a:pt x="17786" y="4653"/>
                </a:cubicBezTo>
                <a:cubicBezTo>
                  <a:pt x="20112" y="9573"/>
                  <a:pt x="17604" y="15523"/>
                  <a:pt x="12884" y="18066"/>
                </a:cubicBezTo>
                <a:cubicBezTo>
                  <a:pt x="8509" y="20422"/>
                  <a:pt x="3177" y="19303"/>
                  <a:pt x="938" y="14739"/>
                </a:cubicBezTo>
                <a:close/>
              </a:path>
            </a:pathLst>
          </a:custGeom>
          <a:solidFill>
            <a:srgbClr val="929292"/>
          </a:solidFill>
          <a:ln w="25400">
            <a:solidFill>
              <a:srgbClr val="000000"/>
            </a:solidFill>
            <a:miter lim="400000"/>
          </a:ln>
        </p:spPr>
        <p:txBody>
          <a:bodyPr lIns="50800" tIns="50800" rIns="50800" bIns="50800" anchor="ctr"/>
          <a:lstStyle/>
          <a:p>
            <a:endParaRPr/>
          </a:p>
        </p:txBody>
      </p:sp>
      <p:sp>
        <p:nvSpPr>
          <p:cNvPr id="256" name="樹状突起"/>
          <p:cNvSpPr txBox="1"/>
          <p:nvPr/>
        </p:nvSpPr>
        <p:spPr>
          <a:xfrm>
            <a:off x="898272" y="9749176"/>
            <a:ext cx="1689101" cy="5016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100">
                <a:latin typeface="ヒラギノ丸ゴ ProN W4"/>
                <a:ea typeface="ヒラギノ丸ゴ ProN W4"/>
                <a:cs typeface="ヒラギノ丸ゴ ProN W4"/>
                <a:sym typeface="ヒラギノ丸ゴ ProN W4"/>
              </a:defRPr>
            </a:lvl1pPr>
          </a:lstStyle>
          <a:p>
            <a:r>
              <a:t>樹状突起</a:t>
            </a:r>
          </a:p>
        </p:txBody>
      </p:sp>
      <p:sp>
        <p:nvSpPr>
          <p:cNvPr id="257" name="軸索末端(シナプス)"/>
          <p:cNvSpPr txBox="1"/>
          <p:nvPr/>
        </p:nvSpPr>
        <p:spPr>
          <a:xfrm>
            <a:off x="15230695" y="7650282"/>
            <a:ext cx="3552090" cy="5016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100">
                <a:latin typeface="ヒラギノ丸ゴ ProN W4"/>
                <a:ea typeface="ヒラギノ丸ゴ ProN W4"/>
                <a:cs typeface="ヒラギノ丸ゴ ProN W4"/>
                <a:sym typeface="ヒラギノ丸ゴ ProN W4"/>
              </a:defRPr>
            </a:lvl1pPr>
          </a:lstStyle>
          <a:p>
            <a:r>
              <a:t>軸索末端(シナプス)</a:t>
            </a:r>
          </a:p>
        </p:txBody>
      </p:sp>
      <p:sp>
        <p:nvSpPr>
          <p:cNvPr id="258" name="軸索"/>
          <p:cNvSpPr txBox="1"/>
          <p:nvPr/>
        </p:nvSpPr>
        <p:spPr>
          <a:xfrm>
            <a:off x="17402330" y="12773705"/>
            <a:ext cx="901701" cy="5016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100">
                <a:latin typeface="ヒラギノ丸ゴ ProN W4"/>
                <a:ea typeface="ヒラギノ丸ゴ ProN W4"/>
                <a:cs typeface="ヒラギノ丸ゴ ProN W4"/>
                <a:sym typeface="ヒラギノ丸ゴ ProN W4"/>
              </a:defRPr>
            </a:lvl1pPr>
          </a:lstStyle>
          <a:p>
            <a:r>
              <a:t>軸索</a:t>
            </a:r>
          </a:p>
        </p:txBody>
      </p:sp>
      <p:sp>
        <p:nvSpPr>
          <p:cNvPr id="259" name="細胞体"/>
          <p:cNvSpPr txBox="1"/>
          <p:nvPr/>
        </p:nvSpPr>
        <p:spPr>
          <a:xfrm>
            <a:off x="7542892" y="6260921"/>
            <a:ext cx="1295401" cy="5016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100">
                <a:latin typeface="ヒラギノ丸ゴ ProN W4"/>
                <a:ea typeface="ヒラギノ丸ゴ ProN W4"/>
                <a:cs typeface="ヒラギノ丸ゴ ProN W4"/>
                <a:sym typeface="ヒラギノ丸ゴ ProN W4"/>
              </a:defRPr>
            </a:lvl1pPr>
          </a:lstStyle>
          <a:p>
            <a:r>
              <a:t>細胞体</a:t>
            </a:r>
          </a:p>
        </p:txBody>
      </p:sp>
      <p:sp>
        <p:nvSpPr>
          <p:cNvPr id="260" name="線"/>
          <p:cNvSpPr/>
          <p:nvPr/>
        </p:nvSpPr>
        <p:spPr>
          <a:xfrm flipH="1" flipV="1">
            <a:off x="15616701" y="12086403"/>
            <a:ext cx="1539099" cy="886385"/>
          </a:xfrm>
          <a:prstGeom prst="line">
            <a:avLst/>
          </a:prstGeom>
          <a:ln w="25400">
            <a:solidFill>
              <a:srgbClr val="000000"/>
            </a:solidFill>
            <a:miter lim="400000"/>
          </a:ln>
        </p:spPr>
        <p:txBody>
          <a:bodyPr lIns="50800" tIns="50800" rIns="50800" bIns="50800" anchor="ctr"/>
          <a:lstStyle/>
          <a:p>
            <a:endParaRPr/>
          </a:p>
        </p:txBody>
      </p:sp>
      <p:sp>
        <p:nvSpPr>
          <p:cNvPr id="261" name="線"/>
          <p:cNvSpPr/>
          <p:nvPr/>
        </p:nvSpPr>
        <p:spPr>
          <a:xfrm flipV="1">
            <a:off x="16665219" y="8289252"/>
            <a:ext cx="1" cy="1283780"/>
          </a:xfrm>
          <a:prstGeom prst="line">
            <a:avLst/>
          </a:prstGeom>
          <a:ln w="25400">
            <a:solidFill>
              <a:srgbClr val="000000"/>
            </a:solidFill>
            <a:miter lim="400000"/>
          </a:ln>
        </p:spPr>
        <p:txBody>
          <a:bodyPr lIns="50800" tIns="50800" rIns="50800" bIns="50800" anchor="ctr"/>
          <a:lstStyle/>
          <a:p>
            <a:endParaRPr/>
          </a:p>
        </p:txBody>
      </p:sp>
      <p:sp>
        <p:nvSpPr>
          <p:cNvPr id="262" name="線"/>
          <p:cNvSpPr/>
          <p:nvPr/>
        </p:nvSpPr>
        <p:spPr>
          <a:xfrm flipV="1">
            <a:off x="7426595" y="6956061"/>
            <a:ext cx="590723" cy="2464283"/>
          </a:xfrm>
          <a:prstGeom prst="line">
            <a:avLst/>
          </a:prstGeom>
          <a:ln w="25400">
            <a:solidFill>
              <a:srgbClr val="000000"/>
            </a:solidFill>
            <a:miter lim="400000"/>
          </a:ln>
        </p:spPr>
        <p:txBody>
          <a:bodyPr lIns="50800" tIns="50800" rIns="50800" bIns="50800" anchor="ctr"/>
          <a:lstStyle/>
          <a:p>
            <a:endParaRPr/>
          </a:p>
        </p:txBody>
      </p:sp>
      <p:sp>
        <p:nvSpPr>
          <p:cNvPr id="263" name="線"/>
          <p:cNvSpPr/>
          <p:nvPr/>
        </p:nvSpPr>
        <p:spPr>
          <a:xfrm flipV="1">
            <a:off x="2606165" y="9002987"/>
            <a:ext cx="1643931" cy="764855"/>
          </a:xfrm>
          <a:prstGeom prst="line">
            <a:avLst/>
          </a:prstGeom>
          <a:ln w="25400">
            <a:solidFill>
              <a:srgbClr val="000000"/>
            </a:solidFill>
            <a:miter lim="400000"/>
          </a:ln>
        </p:spPr>
        <p:txBody>
          <a:bodyPr lIns="50800" tIns="50800" rIns="50800" bIns="50800" anchor="ctr"/>
          <a:lstStyle/>
          <a:p>
            <a:endParaRPr/>
          </a:p>
        </p:txBody>
      </p:sp>
      <p:sp>
        <p:nvSpPr>
          <p:cNvPr id="264" name="線"/>
          <p:cNvSpPr/>
          <p:nvPr/>
        </p:nvSpPr>
        <p:spPr>
          <a:xfrm>
            <a:off x="9421084" y="10399252"/>
            <a:ext cx="5955719" cy="1676210"/>
          </a:xfrm>
          <a:custGeom>
            <a:avLst/>
            <a:gdLst/>
            <a:ahLst/>
            <a:cxnLst>
              <a:cxn ang="0">
                <a:pos x="wd2" y="hd2"/>
              </a:cxn>
              <a:cxn ang="5400000">
                <a:pos x="wd2" y="hd2"/>
              </a:cxn>
              <a:cxn ang="10800000">
                <a:pos x="wd2" y="hd2"/>
              </a:cxn>
              <a:cxn ang="16200000">
                <a:pos x="wd2" y="hd2"/>
              </a:cxn>
            </a:cxnLst>
            <a:rect l="0" t="0" r="r" b="b"/>
            <a:pathLst>
              <a:path w="21600" h="20894" extrusionOk="0">
                <a:moveTo>
                  <a:pt x="0" y="0"/>
                </a:moveTo>
                <a:cubicBezTo>
                  <a:pt x="2519" y="12281"/>
                  <a:pt x="6530" y="19944"/>
                  <a:pt x="10894" y="20812"/>
                </a:cubicBezTo>
                <a:cubicBezTo>
                  <a:pt x="14858" y="21600"/>
                  <a:pt x="18737" y="16676"/>
                  <a:pt x="21600" y="7223"/>
                </a:cubicBezTo>
              </a:path>
            </a:pathLst>
          </a:custGeom>
          <a:ln w="76200">
            <a:solidFill>
              <a:srgbClr val="000000"/>
            </a:solidFill>
            <a:miter lim="400000"/>
            <a:tailEnd type="triangle"/>
          </a:ln>
        </p:spPr>
        <p:txBody>
          <a:bodyPr lIns="50800" tIns="50800" rIns="50800" bIns="50800" anchor="ctr"/>
          <a:lstStyle/>
          <a:p>
            <a:endParaRPr/>
          </a:p>
        </p:txBody>
      </p:sp>
      <p:sp>
        <p:nvSpPr>
          <p:cNvPr id="2" name="ニューラルネットワークとは(軽く復習)">
            <a:extLst>
              <a:ext uri="{FF2B5EF4-FFF2-40B4-BE49-F238E27FC236}">
                <a16:creationId xmlns:a16="http://schemas.microsoft.com/office/drawing/2014/main" id="{F6834E17-622B-63C1-63EC-EC4C08570F52}"/>
              </a:ext>
            </a:extLst>
          </p:cNvPr>
          <p:cNvSpPr txBox="1"/>
          <p:nvPr/>
        </p:nvSpPr>
        <p:spPr>
          <a:xfrm>
            <a:off x="7806184" y="444838"/>
            <a:ext cx="8771632" cy="902811"/>
          </a:xfrm>
          <a:prstGeom prst="rect">
            <a:avLst/>
          </a:prstGeom>
          <a:solidFill>
            <a:schemeClr val="accent5"/>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1130300">
              <a:lnSpc>
                <a:spcPct val="100000"/>
              </a:lnSpc>
              <a:defRPr sz="5200">
                <a:solidFill>
                  <a:srgbClr val="FFFFFF"/>
                </a:solidFill>
                <a:latin typeface="Graphik"/>
                <a:ea typeface="Graphik"/>
                <a:cs typeface="Graphik"/>
                <a:sym typeface="Graphik"/>
              </a:defRPr>
            </a:lvl1pPr>
          </a:lstStyle>
          <a:p>
            <a:r>
              <a:rPr dirty="0" err="1"/>
              <a:t>ニューラルネットワークとは</a:t>
            </a:r>
            <a:endParaRPr dirty="0"/>
          </a:p>
        </p:txBody>
      </p:sp>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 name="ニューロンは、細胞体、樹状突起、軸索からなり、樹状突起から入力された…"/>
          <p:cNvSpPr txBox="1"/>
          <p:nvPr/>
        </p:nvSpPr>
        <p:spPr>
          <a:xfrm>
            <a:off x="445194" y="2073271"/>
            <a:ext cx="23493611" cy="276178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5300">
                <a:latin typeface="ヒラギノ丸ゴ ProN W4"/>
                <a:ea typeface="ヒラギノ丸ゴ ProN W4"/>
                <a:cs typeface="ヒラギノ丸ゴ ProN W4"/>
                <a:sym typeface="ヒラギノ丸ゴ ProN W4"/>
              </a:defRPr>
            </a:pPr>
            <a:r>
              <a:rPr lang="ja-JP" altLang="en-US" sz="4800" dirty="0"/>
              <a:t>・</a:t>
            </a:r>
            <a:r>
              <a:rPr sz="4800" dirty="0" err="1"/>
              <a:t>ニューロンは、</a:t>
            </a:r>
            <a:r>
              <a:rPr sz="4800" dirty="0" err="1">
                <a:solidFill>
                  <a:srgbClr val="FF0000"/>
                </a:solidFill>
              </a:rPr>
              <a:t>樹状突起</a:t>
            </a:r>
            <a:r>
              <a:rPr lang="ja-JP" altLang="en-US" sz="4800" dirty="0"/>
              <a:t>、</a:t>
            </a:r>
            <a:r>
              <a:rPr lang="ja-JP" altLang="en-US" sz="4800" dirty="0">
                <a:solidFill>
                  <a:srgbClr val="FF0000"/>
                </a:solidFill>
              </a:rPr>
              <a:t>細胞体</a:t>
            </a:r>
            <a:r>
              <a:rPr sz="4800" dirty="0"/>
              <a:t>、</a:t>
            </a:r>
            <a:r>
              <a:rPr sz="4800" dirty="0" err="1">
                <a:solidFill>
                  <a:srgbClr val="FF0000"/>
                </a:solidFill>
              </a:rPr>
              <a:t>軸索</a:t>
            </a:r>
            <a:r>
              <a:rPr sz="4800" dirty="0" err="1"/>
              <a:t>からな</a:t>
            </a:r>
            <a:r>
              <a:rPr lang="ja-JP" altLang="en-US" sz="4800" dirty="0"/>
              <a:t>る</a:t>
            </a:r>
            <a:endParaRPr lang="en-US" altLang="ja-JP" sz="4800" dirty="0"/>
          </a:p>
          <a:p>
            <a:pPr algn="l">
              <a:defRPr sz="5300">
                <a:latin typeface="ヒラギノ丸ゴ ProN W4"/>
                <a:ea typeface="ヒラギノ丸ゴ ProN W4"/>
                <a:cs typeface="ヒラギノ丸ゴ ProN W4"/>
                <a:sym typeface="ヒラギノ丸ゴ ProN W4"/>
              </a:defRPr>
            </a:pPr>
            <a:r>
              <a:rPr lang="ja-JP" altLang="en-US" sz="4800" dirty="0"/>
              <a:t>・ニューロンは、</a:t>
            </a:r>
            <a:r>
              <a:rPr sz="4800" dirty="0" err="1"/>
              <a:t>樹状突起から入力された電気信号</a:t>
            </a:r>
            <a:r>
              <a:rPr lang="ja-JP" altLang="en-US" sz="4800" dirty="0"/>
              <a:t>が</a:t>
            </a:r>
            <a:r>
              <a:rPr sz="4800" dirty="0" err="1"/>
              <a:t>神経細胞内の電位を超えるか</a:t>
            </a:r>
            <a:endParaRPr lang="en-US" sz="4800" dirty="0"/>
          </a:p>
          <a:p>
            <a:pPr algn="l">
              <a:defRPr sz="5300">
                <a:latin typeface="ヒラギノ丸ゴ ProN W4"/>
                <a:ea typeface="ヒラギノ丸ゴ ProN W4"/>
                <a:cs typeface="ヒラギノ丸ゴ ProN W4"/>
                <a:sym typeface="ヒラギノ丸ゴ ProN W4"/>
              </a:defRPr>
            </a:pPr>
            <a:r>
              <a:rPr lang="ja-JP" altLang="en-US" sz="4800" dirty="0"/>
              <a:t>　</a:t>
            </a:r>
            <a:r>
              <a:rPr sz="4800" dirty="0" err="1"/>
              <a:t>どうかの</a:t>
            </a:r>
            <a:r>
              <a:rPr sz="4800" dirty="0" err="1">
                <a:solidFill>
                  <a:srgbClr val="FF0000"/>
                </a:solidFill>
              </a:rPr>
              <a:t>閾値</a:t>
            </a:r>
            <a:r>
              <a:rPr sz="4800" dirty="0" err="1"/>
              <a:t>を持ってい</a:t>
            </a:r>
            <a:r>
              <a:rPr lang="ja-JP" altLang="en-US" sz="4800" dirty="0"/>
              <a:t>る</a:t>
            </a:r>
            <a:endParaRPr sz="4800" dirty="0"/>
          </a:p>
          <a:p>
            <a:pPr algn="l">
              <a:defRPr sz="5300">
                <a:latin typeface="ヒラギノ丸ゴ ProN W4"/>
                <a:ea typeface="ヒラギノ丸ゴ ProN W4"/>
                <a:cs typeface="ヒラギノ丸ゴ ProN W4"/>
                <a:sym typeface="ヒラギノ丸ゴ ProN W4"/>
              </a:defRPr>
            </a:pPr>
            <a:r>
              <a:rPr lang="ja-JP" altLang="en-US" sz="4800" dirty="0"/>
              <a:t>・</a:t>
            </a:r>
            <a:r>
              <a:rPr sz="4800" dirty="0" err="1"/>
              <a:t>閾値を超えるとニューロンは興奮状態となり、軸索</a:t>
            </a:r>
            <a:r>
              <a:rPr lang="ja-JP" altLang="en-US" sz="4800" dirty="0"/>
              <a:t>末端</a:t>
            </a:r>
            <a:r>
              <a:rPr sz="4800" dirty="0" err="1"/>
              <a:t>から電気信号が出力される</a:t>
            </a:r>
            <a:endParaRPr sz="4800" dirty="0"/>
          </a:p>
        </p:txBody>
      </p:sp>
      <p:sp>
        <p:nvSpPr>
          <p:cNvPr id="243" name="図形"/>
          <p:cNvSpPr/>
          <p:nvPr/>
        </p:nvSpPr>
        <p:spPr>
          <a:xfrm>
            <a:off x="4230788" y="7189244"/>
            <a:ext cx="13310452" cy="5893671"/>
          </a:xfrm>
          <a:custGeom>
            <a:avLst/>
            <a:gdLst/>
            <a:ahLst/>
            <a:cxnLst>
              <a:cxn ang="0">
                <a:pos x="wd2" y="hd2"/>
              </a:cxn>
              <a:cxn ang="5400000">
                <a:pos x="wd2" y="hd2"/>
              </a:cxn>
              <a:cxn ang="10800000">
                <a:pos x="wd2" y="hd2"/>
              </a:cxn>
              <a:cxn ang="16200000">
                <a:pos x="wd2" y="hd2"/>
              </a:cxn>
            </a:cxnLst>
            <a:rect l="0" t="0" r="r" b="b"/>
            <a:pathLst>
              <a:path w="21355" h="21510" extrusionOk="0">
                <a:moveTo>
                  <a:pt x="3254" y="7435"/>
                </a:moveTo>
                <a:cubicBezTo>
                  <a:pt x="3766" y="6593"/>
                  <a:pt x="3873" y="5175"/>
                  <a:pt x="3742" y="3884"/>
                </a:cubicBezTo>
                <a:cubicBezTo>
                  <a:pt x="3684" y="3314"/>
                  <a:pt x="3649" y="2711"/>
                  <a:pt x="3584" y="2131"/>
                </a:cubicBezTo>
                <a:cubicBezTo>
                  <a:pt x="3523" y="1586"/>
                  <a:pt x="3438" y="1065"/>
                  <a:pt x="3397" y="562"/>
                </a:cubicBezTo>
                <a:cubicBezTo>
                  <a:pt x="3373" y="269"/>
                  <a:pt x="3425" y="-25"/>
                  <a:pt x="3528" y="2"/>
                </a:cubicBezTo>
                <a:cubicBezTo>
                  <a:pt x="3602" y="21"/>
                  <a:pt x="3631" y="212"/>
                  <a:pt x="3638" y="396"/>
                </a:cubicBezTo>
                <a:cubicBezTo>
                  <a:pt x="3660" y="973"/>
                  <a:pt x="3721" y="1583"/>
                  <a:pt x="3797" y="2055"/>
                </a:cubicBezTo>
                <a:cubicBezTo>
                  <a:pt x="3822" y="2215"/>
                  <a:pt x="3854" y="2345"/>
                  <a:pt x="3931" y="2358"/>
                </a:cubicBezTo>
                <a:cubicBezTo>
                  <a:pt x="4001" y="2370"/>
                  <a:pt x="4056" y="2241"/>
                  <a:pt x="4088" y="2091"/>
                </a:cubicBezTo>
                <a:cubicBezTo>
                  <a:pt x="4154" y="1787"/>
                  <a:pt x="4162" y="1388"/>
                  <a:pt x="4114" y="1041"/>
                </a:cubicBezTo>
                <a:cubicBezTo>
                  <a:pt x="4054" y="610"/>
                  <a:pt x="4102" y="193"/>
                  <a:pt x="4230" y="269"/>
                </a:cubicBezTo>
                <a:cubicBezTo>
                  <a:pt x="4302" y="313"/>
                  <a:pt x="4313" y="507"/>
                  <a:pt x="4313" y="682"/>
                </a:cubicBezTo>
                <a:cubicBezTo>
                  <a:pt x="4313" y="985"/>
                  <a:pt x="4313" y="1288"/>
                  <a:pt x="4316" y="1591"/>
                </a:cubicBezTo>
                <a:cubicBezTo>
                  <a:pt x="4412" y="1349"/>
                  <a:pt x="4488" y="1071"/>
                  <a:pt x="4540" y="766"/>
                </a:cubicBezTo>
                <a:cubicBezTo>
                  <a:pt x="4584" y="507"/>
                  <a:pt x="4637" y="217"/>
                  <a:pt x="4752" y="226"/>
                </a:cubicBezTo>
                <a:cubicBezTo>
                  <a:pt x="4859" y="235"/>
                  <a:pt x="4922" y="506"/>
                  <a:pt x="4865" y="716"/>
                </a:cubicBezTo>
                <a:cubicBezTo>
                  <a:pt x="4836" y="822"/>
                  <a:pt x="4782" y="868"/>
                  <a:pt x="4735" y="931"/>
                </a:cubicBezTo>
                <a:cubicBezTo>
                  <a:pt x="4576" y="1147"/>
                  <a:pt x="4505" y="1554"/>
                  <a:pt x="4424" y="1922"/>
                </a:cubicBezTo>
                <a:cubicBezTo>
                  <a:pt x="4294" y="2508"/>
                  <a:pt x="4118" y="3053"/>
                  <a:pt x="4045" y="3671"/>
                </a:cubicBezTo>
                <a:cubicBezTo>
                  <a:pt x="3861" y="5204"/>
                  <a:pt x="4112" y="6912"/>
                  <a:pt x="4937" y="7299"/>
                </a:cubicBezTo>
                <a:cubicBezTo>
                  <a:pt x="5667" y="7642"/>
                  <a:pt x="6413" y="7082"/>
                  <a:pt x="6739" y="5543"/>
                </a:cubicBezTo>
                <a:cubicBezTo>
                  <a:pt x="6877" y="4887"/>
                  <a:pt x="6918" y="4161"/>
                  <a:pt x="6930" y="3435"/>
                </a:cubicBezTo>
                <a:cubicBezTo>
                  <a:pt x="6937" y="3027"/>
                  <a:pt x="6955" y="2592"/>
                  <a:pt x="6929" y="2218"/>
                </a:cubicBezTo>
                <a:cubicBezTo>
                  <a:pt x="6906" y="1871"/>
                  <a:pt x="6927" y="1501"/>
                  <a:pt x="7056" y="1490"/>
                </a:cubicBezTo>
                <a:cubicBezTo>
                  <a:pt x="7125" y="1484"/>
                  <a:pt x="7178" y="1623"/>
                  <a:pt x="7187" y="1788"/>
                </a:cubicBezTo>
                <a:cubicBezTo>
                  <a:pt x="7197" y="1982"/>
                  <a:pt x="7147" y="2155"/>
                  <a:pt x="7115" y="2332"/>
                </a:cubicBezTo>
                <a:cubicBezTo>
                  <a:pt x="7050" y="2684"/>
                  <a:pt x="7047" y="3078"/>
                  <a:pt x="7106" y="3434"/>
                </a:cubicBezTo>
                <a:cubicBezTo>
                  <a:pt x="7177" y="3412"/>
                  <a:pt x="7239" y="3327"/>
                  <a:pt x="7283" y="3200"/>
                </a:cubicBezTo>
                <a:cubicBezTo>
                  <a:pt x="7410" y="2838"/>
                  <a:pt x="7475" y="2213"/>
                  <a:pt x="7614" y="1830"/>
                </a:cubicBezTo>
                <a:cubicBezTo>
                  <a:pt x="7664" y="1693"/>
                  <a:pt x="7706" y="1596"/>
                  <a:pt x="7770" y="1725"/>
                </a:cubicBezTo>
                <a:cubicBezTo>
                  <a:pt x="7824" y="1834"/>
                  <a:pt x="7800" y="2023"/>
                  <a:pt x="7758" y="2180"/>
                </a:cubicBezTo>
                <a:cubicBezTo>
                  <a:pt x="7583" y="2842"/>
                  <a:pt x="7369" y="3439"/>
                  <a:pt x="7166" y="4060"/>
                </a:cubicBezTo>
                <a:cubicBezTo>
                  <a:pt x="7012" y="4532"/>
                  <a:pt x="6931" y="5091"/>
                  <a:pt x="6880" y="5540"/>
                </a:cubicBezTo>
                <a:cubicBezTo>
                  <a:pt x="6849" y="5812"/>
                  <a:pt x="6845" y="6061"/>
                  <a:pt x="6946" y="6211"/>
                </a:cubicBezTo>
                <a:cubicBezTo>
                  <a:pt x="7000" y="6291"/>
                  <a:pt x="7068" y="6282"/>
                  <a:pt x="7132" y="6263"/>
                </a:cubicBezTo>
                <a:cubicBezTo>
                  <a:pt x="7541" y="6140"/>
                  <a:pt x="8024" y="5742"/>
                  <a:pt x="8363" y="5022"/>
                </a:cubicBezTo>
                <a:cubicBezTo>
                  <a:pt x="8481" y="4771"/>
                  <a:pt x="8607" y="4514"/>
                  <a:pt x="8745" y="4678"/>
                </a:cubicBezTo>
                <a:cubicBezTo>
                  <a:pt x="9049" y="5040"/>
                  <a:pt x="8572" y="5552"/>
                  <a:pt x="8160" y="5794"/>
                </a:cubicBezTo>
                <a:cubicBezTo>
                  <a:pt x="8053" y="5856"/>
                  <a:pt x="7947" y="5918"/>
                  <a:pt x="7860" y="6070"/>
                </a:cubicBezTo>
                <a:cubicBezTo>
                  <a:pt x="8180" y="6142"/>
                  <a:pt x="8489" y="6169"/>
                  <a:pt x="8809" y="6137"/>
                </a:cubicBezTo>
                <a:cubicBezTo>
                  <a:pt x="8966" y="6121"/>
                  <a:pt x="9116" y="6165"/>
                  <a:pt x="9241" y="6155"/>
                </a:cubicBezTo>
                <a:cubicBezTo>
                  <a:pt x="9318" y="6148"/>
                  <a:pt x="9391" y="6159"/>
                  <a:pt x="9420" y="6315"/>
                </a:cubicBezTo>
                <a:cubicBezTo>
                  <a:pt x="9490" y="6690"/>
                  <a:pt x="9208" y="6762"/>
                  <a:pt x="8958" y="6578"/>
                </a:cubicBezTo>
                <a:cubicBezTo>
                  <a:pt x="8823" y="6479"/>
                  <a:pt x="8675" y="6529"/>
                  <a:pt x="8560" y="6723"/>
                </a:cubicBezTo>
                <a:cubicBezTo>
                  <a:pt x="8667" y="6950"/>
                  <a:pt x="8795" y="7114"/>
                  <a:pt x="8936" y="7188"/>
                </a:cubicBezTo>
                <a:cubicBezTo>
                  <a:pt x="9093" y="7272"/>
                  <a:pt x="9282" y="7305"/>
                  <a:pt x="9320" y="7653"/>
                </a:cubicBezTo>
                <a:cubicBezTo>
                  <a:pt x="9330" y="7751"/>
                  <a:pt x="9321" y="7858"/>
                  <a:pt x="9288" y="7924"/>
                </a:cubicBezTo>
                <a:cubicBezTo>
                  <a:pt x="9228" y="8039"/>
                  <a:pt x="9144" y="7961"/>
                  <a:pt x="9073" y="7869"/>
                </a:cubicBezTo>
                <a:cubicBezTo>
                  <a:pt x="8083" y="6577"/>
                  <a:pt x="6864" y="6028"/>
                  <a:pt x="6385" y="7996"/>
                </a:cubicBezTo>
                <a:cubicBezTo>
                  <a:pt x="6166" y="8899"/>
                  <a:pt x="6264" y="9985"/>
                  <a:pt x="6467" y="10919"/>
                </a:cubicBezTo>
                <a:cubicBezTo>
                  <a:pt x="6835" y="12611"/>
                  <a:pt x="7444" y="13810"/>
                  <a:pt x="8047" y="14974"/>
                </a:cubicBezTo>
                <a:cubicBezTo>
                  <a:pt x="8621" y="16082"/>
                  <a:pt x="9209" y="17200"/>
                  <a:pt x="9860" y="18088"/>
                </a:cubicBezTo>
                <a:cubicBezTo>
                  <a:pt x="11154" y="19854"/>
                  <a:pt x="12711" y="20758"/>
                  <a:pt x="14294" y="20472"/>
                </a:cubicBezTo>
                <a:cubicBezTo>
                  <a:pt x="16107" y="20145"/>
                  <a:pt x="17800" y="18283"/>
                  <a:pt x="19039" y="15255"/>
                </a:cubicBezTo>
                <a:cubicBezTo>
                  <a:pt x="19081" y="15272"/>
                  <a:pt x="19125" y="15253"/>
                  <a:pt x="19162" y="15202"/>
                </a:cubicBezTo>
                <a:cubicBezTo>
                  <a:pt x="19226" y="15113"/>
                  <a:pt x="19258" y="14949"/>
                  <a:pt x="19290" y="14794"/>
                </a:cubicBezTo>
                <a:cubicBezTo>
                  <a:pt x="19466" y="13939"/>
                  <a:pt x="19732" y="13175"/>
                  <a:pt x="19815" y="12253"/>
                </a:cubicBezTo>
                <a:cubicBezTo>
                  <a:pt x="19868" y="11661"/>
                  <a:pt x="19841" y="11045"/>
                  <a:pt x="19737" y="10486"/>
                </a:cubicBezTo>
                <a:cubicBezTo>
                  <a:pt x="19627" y="10452"/>
                  <a:pt x="19539" y="10265"/>
                  <a:pt x="19516" y="10018"/>
                </a:cubicBezTo>
                <a:cubicBezTo>
                  <a:pt x="19494" y="9786"/>
                  <a:pt x="19544" y="9545"/>
                  <a:pt x="19640" y="9524"/>
                </a:cubicBezTo>
                <a:cubicBezTo>
                  <a:pt x="19722" y="9506"/>
                  <a:pt x="19779" y="9629"/>
                  <a:pt x="19809" y="9769"/>
                </a:cubicBezTo>
                <a:cubicBezTo>
                  <a:pt x="19842" y="9919"/>
                  <a:pt x="19848" y="10098"/>
                  <a:pt x="19812" y="10274"/>
                </a:cubicBezTo>
                <a:lnTo>
                  <a:pt x="19957" y="11377"/>
                </a:lnTo>
                <a:lnTo>
                  <a:pt x="19956" y="9610"/>
                </a:lnTo>
                <a:cubicBezTo>
                  <a:pt x="19891" y="9500"/>
                  <a:pt x="19847" y="9363"/>
                  <a:pt x="19819" y="9208"/>
                </a:cubicBezTo>
                <a:cubicBezTo>
                  <a:pt x="19792" y="9064"/>
                  <a:pt x="19781" y="8886"/>
                  <a:pt x="19837" y="8774"/>
                </a:cubicBezTo>
                <a:cubicBezTo>
                  <a:pt x="19943" y="8561"/>
                  <a:pt x="20104" y="8817"/>
                  <a:pt x="20093" y="9211"/>
                </a:cubicBezTo>
                <a:cubicBezTo>
                  <a:pt x="20091" y="9309"/>
                  <a:pt x="20075" y="9404"/>
                  <a:pt x="20050" y="9486"/>
                </a:cubicBezTo>
                <a:cubicBezTo>
                  <a:pt x="20086" y="10081"/>
                  <a:pt x="20091" y="10684"/>
                  <a:pt x="20064" y="11282"/>
                </a:cubicBezTo>
                <a:cubicBezTo>
                  <a:pt x="20037" y="11891"/>
                  <a:pt x="19978" y="12490"/>
                  <a:pt x="19888" y="13067"/>
                </a:cubicBezTo>
                <a:lnTo>
                  <a:pt x="20031" y="13159"/>
                </a:lnTo>
                <a:cubicBezTo>
                  <a:pt x="20150" y="13046"/>
                  <a:pt x="20255" y="12876"/>
                  <a:pt x="20341" y="12660"/>
                </a:cubicBezTo>
                <a:cubicBezTo>
                  <a:pt x="20453" y="12380"/>
                  <a:pt x="20526" y="12038"/>
                  <a:pt x="20556" y="11674"/>
                </a:cubicBezTo>
                <a:cubicBezTo>
                  <a:pt x="20514" y="11512"/>
                  <a:pt x="20498" y="11336"/>
                  <a:pt x="20504" y="11158"/>
                </a:cubicBezTo>
                <a:cubicBezTo>
                  <a:pt x="20509" y="10976"/>
                  <a:pt x="20544" y="10783"/>
                  <a:pt x="20625" y="10759"/>
                </a:cubicBezTo>
                <a:cubicBezTo>
                  <a:pt x="20741" y="10724"/>
                  <a:pt x="20795" y="10979"/>
                  <a:pt x="20793" y="11229"/>
                </a:cubicBezTo>
                <a:cubicBezTo>
                  <a:pt x="20792" y="11428"/>
                  <a:pt x="20764" y="11615"/>
                  <a:pt x="20682" y="11731"/>
                </a:cubicBezTo>
                <a:lnTo>
                  <a:pt x="20602" y="12413"/>
                </a:lnTo>
                <a:lnTo>
                  <a:pt x="20866" y="12355"/>
                </a:lnTo>
                <a:cubicBezTo>
                  <a:pt x="20867" y="12245"/>
                  <a:pt x="20886" y="12154"/>
                  <a:pt x="20914" y="12087"/>
                </a:cubicBezTo>
                <a:cubicBezTo>
                  <a:pt x="20941" y="12025"/>
                  <a:pt x="20978" y="11982"/>
                  <a:pt x="21018" y="11982"/>
                </a:cubicBezTo>
                <a:cubicBezTo>
                  <a:pt x="21089" y="11983"/>
                  <a:pt x="21146" y="12116"/>
                  <a:pt x="21166" y="12301"/>
                </a:cubicBezTo>
                <a:cubicBezTo>
                  <a:pt x="21192" y="12538"/>
                  <a:pt x="21152" y="12762"/>
                  <a:pt x="21068" y="12833"/>
                </a:cubicBezTo>
                <a:cubicBezTo>
                  <a:pt x="20998" y="12892"/>
                  <a:pt x="20916" y="12822"/>
                  <a:pt x="20885" y="12647"/>
                </a:cubicBezTo>
                <a:cubicBezTo>
                  <a:pt x="20610" y="12797"/>
                  <a:pt x="20349" y="13054"/>
                  <a:pt x="20112" y="13406"/>
                </a:cubicBezTo>
                <a:cubicBezTo>
                  <a:pt x="19863" y="13777"/>
                  <a:pt x="19646" y="14248"/>
                  <a:pt x="19471" y="14796"/>
                </a:cubicBezTo>
                <a:cubicBezTo>
                  <a:pt x="19640" y="14588"/>
                  <a:pt x="19814" y="14406"/>
                  <a:pt x="19991" y="14248"/>
                </a:cubicBezTo>
                <a:cubicBezTo>
                  <a:pt x="20154" y="14102"/>
                  <a:pt x="20323" y="13974"/>
                  <a:pt x="20501" y="13939"/>
                </a:cubicBezTo>
                <a:cubicBezTo>
                  <a:pt x="20699" y="13899"/>
                  <a:pt x="20898" y="13978"/>
                  <a:pt x="21079" y="14166"/>
                </a:cubicBezTo>
                <a:cubicBezTo>
                  <a:pt x="21297" y="13828"/>
                  <a:pt x="21490" y="14887"/>
                  <a:pt x="21231" y="14999"/>
                </a:cubicBezTo>
                <a:cubicBezTo>
                  <a:pt x="21122" y="15046"/>
                  <a:pt x="21035" y="14797"/>
                  <a:pt x="21080" y="14567"/>
                </a:cubicBezTo>
                <a:cubicBezTo>
                  <a:pt x="21015" y="14446"/>
                  <a:pt x="20940" y="14357"/>
                  <a:pt x="20859" y="14306"/>
                </a:cubicBezTo>
                <a:cubicBezTo>
                  <a:pt x="20778" y="14254"/>
                  <a:pt x="20692" y="14243"/>
                  <a:pt x="20608" y="14273"/>
                </a:cubicBezTo>
                <a:lnTo>
                  <a:pt x="20789" y="15036"/>
                </a:lnTo>
                <a:cubicBezTo>
                  <a:pt x="20878" y="15101"/>
                  <a:pt x="20929" y="15254"/>
                  <a:pt x="20946" y="15430"/>
                </a:cubicBezTo>
                <a:cubicBezTo>
                  <a:pt x="20966" y="15639"/>
                  <a:pt x="20936" y="15880"/>
                  <a:pt x="20827" y="15937"/>
                </a:cubicBezTo>
                <a:cubicBezTo>
                  <a:pt x="20718" y="15994"/>
                  <a:pt x="20640" y="15781"/>
                  <a:pt x="20631" y="15550"/>
                </a:cubicBezTo>
                <a:cubicBezTo>
                  <a:pt x="20625" y="15387"/>
                  <a:pt x="20650" y="15219"/>
                  <a:pt x="20717" y="15098"/>
                </a:cubicBezTo>
                <a:lnTo>
                  <a:pt x="20414" y="14305"/>
                </a:lnTo>
                <a:lnTo>
                  <a:pt x="19858" y="14768"/>
                </a:lnTo>
                <a:cubicBezTo>
                  <a:pt x="20010" y="14844"/>
                  <a:pt x="20148" y="15025"/>
                  <a:pt x="20254" y="15286"/>
                </a:cubicBezTo>
                <a:cubicBezTo>
                  <a:pt x="20350" y="15523"/>
                  <a:pt x="20415" y="15817"/>
                  <a:pt x="20441" y="16134"/>
                </a:cubicBezTo>
                <a:cubicBezTo>
                  <a:pt x="20545" y="16184"/>
                  <a:pt x="20596" y="16365"/>
                  <a:pt x="20602" y="16557"/>
                </a:cubicBezTo>
                <a:cubicBezTo>
                  <a:pt x="20608" y="16756"/>
                  <a:pt x="20563" y="16969"/>
                  <a:pt x="20453" y="16996"/>
                </a:cubicBezTo>
                <a:cubicBezTo>
                  <a:pt x="20369" y="17017"/>
                  <a:pt x="20309" y="16881"/>
                  <a:pt x="20288" y="16725"/>
                </a:cubicBezTo>
                <a:cubicBezTo>
                  <a:pt x="20267" y="16569"/>
                  <a:pt x="20281" y="16388"/>
                  <a:pt x="20347" y="16260"/>
                </a:cubicBezTo>
                <a:cubicBezTo>
                  <a:pt x="20253" y="15636"/>
                  <a:pt x="20016" y="15210"/>
                  <a:pt x="19738" y="15121"/>
                </a:cubicBezTo>
                <a:cubicBezTo>
                  <a:pt x="19549" y="15061"/>
                  <a:pt x="19345" y="15171"/>
                  <a:pt x="19246" y="15576"/>
                </a:cubicBezTo>
                <a:cubicBezTo>
                  <a:pt x="19226" y="15656"/>
                  <a:pt x="19213" y="15744"/>
                  <a:pt x="19210" y="15834"/>
                </a:cubicBezTo>
                <a:cubicBezTo>
                  <a:pt x="18001" y="18786"/>
                  <a:pt x="16360" y="20595"/>
                  <a:pt x="14599" y="21053"/>
                </a:cubicBezTo>
                <a:cubicBezTo>
                  <a:pt x="13566" y="21322"/>
                  <a:pt x="12531" y="21087"/>
                  <a:pt x="11551" y="20506"/>
                </a:cubicBezTo>
                <a:cubicBezTo>
                  <a:pt x="10571" y="19924"/>
                  <a:pt x="9629" y="18984"/>
                  <a:pt x="8832" y="17472"/>
                </a:cubicBezTo>
                <a:cubicBezTo>
                  <a:pt x="8375" y="16606"/>
                  <a:pt x="7922" y="15597"/>
                  <a:pt x="7473" y="14840"/>
                </a:cubicBezTo>
                <a:cubicBezTo>
                  <a:pt x="7054" y="14135"/>
                  <a:pt x="6618" y="13659"/>
                  <a:pt x="6109" y="14019"/>
                </a:cubicBezTo>
                <a:cubicBezTo>
                  <a:pt x="5555" y="14410"/>
                  <a:pt x="5251" y="15717"/>
                  <a:pt x="5298" y="17059"/>
                </a:cubicBezTo>
                <a:cubicBezTo>
                  <a:pt x="5325" y="17819"/>
                  <a:pt x="5457" y="18547"/>
                  <a:pt x="5677" y="19120"/>
                </a:cubicBezTo>
                <a:cubicBezTo>
                  <a:pt x="5871" y="19623"/>
                  <a:pt x="6089" y="20053"/>
                  <a:pt x="6195" y="20602"/>
                </a:cubicBezTo>
                <a:cubicBezTo>
                  <a:pt x="6225" y="20757"/>
                  <a:pt x="6234" y="20942"/>
                  <a:pt x="6176" y="21023"/>
                </a:cubicBezTo>
                <a:cubicBezTo>
                  <a:pt x="6093" y="21139"/>
                  <a:pt x="6053" y="21025"/>
                  <a:pt x="6007" y="20876"/>
                </a:cubicBezTo>
                <a:cubicBezTo>
                  <a:pt x="5931" y="20626"/>
                  <a:pt x="5845" y="20310"/>
                  <a:pt x="5745" y="20200"/>
                </a:cubicBezTo>
                <a:cubicBezTo>
                  <a:pt x="5713" y="20165"/>
                  <a:pt x="5677" y="20149"/>
                  <a:pt x="5642" y="20154"/>
                </a:cubicBezTo>
                <a:cubicBezTo>
                  <a:pt x="5657" y="20375"/>
                  <a:pt x="5646" y="20593"/>
                  <a:pt x="5661" y="20847"/>
                </a:cubicBezTo>
                <a:cubicBezTo>
                  <a:pt x="5681" y="21192"/>
                  <a:pt x="5678" y="21575"/>
                  <a:pt x="5550" y="21501"/>
                </a:cubicBezTo>
                <a:cubicBezTo>
                  <a:pt x="5451" y="21443"/>
                  <a:pt x="5460" y="21155"/>
                  <a:pt x="5484" y="20884"/>
                </a:cubicBezTo>
                <a:cubicBezTo>
                  <a:pt x="5541" y="20256"/>
                  <a:pt x="5389" y="19588"/>
                  <a:pt x="5287" y="18976"/>
                </a:cubicBezTo>
                <a:cubicBezTo>
                  <a:pt x="5214" y="18543"/>
                  <a:pt x="5095" y="18099"/>
                  <a:pt x="4903" y="18213"/>
                </a:cubicBezTo>
                <a:cubicBezTo>
                  <a:pt x="4770" y="18292"/>
                  <a:pt x="4717" y="18671"/>
                  <a:pt x="4584" y="18756"/>
                </a:cubicBezTo>
                <a:cubicBezTo>
                  <a:pt x="4539" y="18785"/>
                  <a:pt x="4491" y="18771"/>
                  <a:pt x="4453" y="18708"/>
                </a:cubicBezTo>
                <a:cubicBezTo>
                  <a:pt x="4278" y="18420"/>
                  <a:pt x="4488" y="17950"/>
                  <a:pt x="4661" y="17534"/>
                </a:cubicBezTo>
                <a:cubicBezTo>
                  <a:pt x="4972" y="16785"/>
                  <a:pt x="4744" y="15582"/>
                  <a:pt x="4386" y="14863"/>
                </a:cubicBezTo>
                <a:cubicBezTo>
                  <a:pt x="4109" y="14308"/>
                  <a:pt x="3781" y="13956"/>
                  <a:pt x="3442" y="13989"/>
                </a:cubicBezTo>
                <a:cubicBezTo>
                  <a:pt x="3081" y="14023"/>
                  <a:pt x="2726" y="14467"/>
                  <a:pt x="2574" y="15399"/>
                </a:cubicBezTo>
                <a:cubicBezTo>
                  <a:pt x="2368" y="16658"/>
                  <a:pt x="2592" y="18226"/>
                  <a:pt x="2544" y="19606"/>
                </a:cubicBezTo>
                <a:cubicBezTo>
                  <a:pt x="2539" y="19750"/>
                  <a:pt x="2517" y="19900"/>
                  <a:pt x="2460" y="19911"/>
                </a:cubicBezTo>
                <a:cubicBezTo>
                  <a:pt x="2404" y="19923"/>
                  <a:pt x="2378" y="19826"/>
                  <a:pt x="2368" y="19693"/>
                </a:cubicBezTo>
                <a:cubicBezTo>
                  <a:pt x="2357" y="19553"/>
                  <a:pt x="2351" y="19368"/>
                  <a:pt x="2362" y="19177"/>
                </a:cubicBezTo>
                <a:cubicBezTo>
                  <a:pt x="2380" y="18855"/>
                  <a:pt x="2361" y="18536"/>
                  <a:pt x="2317" y="18221"/>
                </a:cubicBezTo>
                <a:cubicBezTo>
                  <a:pt x="2234" y="18591"/>
                  <a:pt x="2178" y="18969"/>
                  <a:pt x="2125" y="19367"/>
                </a:cubicBezTo>
                <a:cubicBezTo>
                  <a:pt x="2080" y="19703"/>
                  <a:pt x="2008" y="20031"/>
                  <a:pt x="1966" y="20298"/>
                </a:cubicBezTo>
                <a:cubicBezTo>
                  <a:pt x="1946" y="20430"/>
                  <a:pt x="1920" y="20537"/>
                  <a:pt x="1858" y="20521"/>
                </a:cubicBezTo>
                <a:cubicBezTo>
                  <a:pt x="1770" y="20498"/>
                  <a:pt x="1759" y="20232"/>
                  <a:pt x="1803" y="19987"/>
                </a:cubicBezTo>
                <a:cubicBezTo>
                  <a:pt x="1897" y="19460"/>
                  <a:pt x="1976" y="18903"/>
                  <a:pt x="2044" y="18329"/>
                </a:cubicBezTo>
                <a:cubicBezTo>
                  <a:pt x="2123" y="17675"/>
                  <a:pt x="2189" y="17004"/>
                  <a:pt x="2258" y="16369"/>
                </a:cubicBezTo>
                <a:cubicBezTo>
                  <a:pt x="2299" y="15991"/>
                  <a:pt x="2304" y="15566"/>
                  <a:pt x="2163" y="15398"/>
                </a:cubicBezTo>
                <a:cubicBezTo>
                  <a:pt x="1986" y="15188"/>
                  <a:pt x="1817" y="15602"/>
                  <a:pt x="1690" y="16020"/>
                </a:cubicBezTo>
                <a:cubicBezTo>
                  <a:pt x="1576" y="16395"/>
                  <a:pt x="1441" y="16738"/>
                  <a:pt x="1271" y="16984"/>
                </a:cubicBezTo>
                <a:cubicBezTo>
                  <a:pt x="1179" y="17118"/>
                  <a:pt x="1060" y="17178"/>
                  <a:pt x="1007" y="16993"/>
                </a:cubicBezTo>
                <a:cubicBezTo>
                  <a:pt x="936" y="16749"/>
                  <a:pt x="1065" y="16502"/>
                  <a:pt x="1209" y="16338"/>
                </a:cubicBezTo>
                <a:cubicBezTo>
                  <a:pt x="1503" y="16004"/>
                  <a:pt x="1730" y="15453"/>
                  <a:pt x="1872" y="14779"/>
                </a:cubicBezTo>
                <a:cubicBezTo>
                  <a:pt x="1624" y="14832"/>
                  <a:pt x="1375" y="14735"/>
                  <a:pt x="1150" y="14498"/>
                </a:cubicBezTo>
                <a:cubicBezTo>
                  <a:pt x="1082" y="14427"/>
                  <a:pt x="1017" y="14314"/>
                  <a:pt x="1030" y="14159"/>
                </a:cubicBezTo>
                <a:cubicBezTo>
                  <a:pt x="1045" y="13964"/>
                  <a:pt x="1113" y="13946"/>
                  <a:pt x="1199" y="13974"/>
                </a:cubicBezTo>
                <a:cubicBezTo>
                  <a:pt x="1314" y="14012"/>
                  <a:pt x="1468" y="14057"/>
                  <a:pt x="1613" y="14134"/>
                </a:cubicBezTo>
                <a:cubicBezTo>
                  <a:pt x="1845" y="14256"/>
                  <a:pt x="2094" y="14034"/>
                  <a:pt x="2300" y="13768"/>
                </a:cubicBezTo>
                <a:cubicBezTo>
                  <a:pt x="2689" y="13266"/>
                  <a:pt x="2994" y="12399"/>
                  <a:pt x="2954" y="11317"/>
                </a:cubicBezTo>
                <a:cubicBezTo>
                  <a:pt x="2916" y="10306"/>
                  <a:pt x="2550" y="9602"/>
                  <a:pt x="2190" y="8992"/>
                </a:cubicBezTo>
                <a:cubicBezTo>
                  <a:pt x="1902" y="8503"/>
                  <a:pt x="1586" y="8056"/>
                  <a:pt x="1271" y="7812"/>
                </a:cubicBezTo>
                <a:cubicBezTo>
                  <a:pt x="1129" y="7702"/>
                  <a:pt x="991" y="7649"/>
                  <a:pt x="841" y="7758"/>
                </a:cubicBezTo>
                <a:cubicBezTo>
                  <a:pt x="685" y="7871"/>
                  <a:pt x="504" y="8060"/>
                  <a:pt x="382" y="8269"/>
                </a:cubicBezTo>
                <a:cubicBezTo>
                  <a:pt x="270" y="8461"/>
                  <a:pt x="153" y="8493"/>
                  <a:pt x="135" y="8219"/>
                </a:cubicBezTo>
                <a:cubicBezTo>
                  <a:pt x="125" y="8051"/>
                  <a:pt x="192" y="7967"/>
                  <a:pt x="261" y="7902"/>
                </a:cubicBezTo>
                <a:cubicBezTo>
                  <a:pt x="396" y="7774"/>
                  <a:pt x="528" y="7623"/>
                  <a:pt x="651" y="7446"/>
                </a:cubicBezTo>
                <a:cubicBezTo>
                  <a:pt x="586" y="7344"/>
                  <a:pt x="516" y="7262"/>
                  <a:pt x="442" y="7199"/>
                </a:cubicBezTo>
                <a:cubicBezTo>
                  <a:pt x="142" y="6941"/>
                  <a:pt x="-110" y="6469"/>
                  <a:pt x="49" y="6071"/>
                </a:cubicBezTo>
                <a:cubicBezTo>
                  <a:pt x="89" y="5969"/>
                  <a:pt x="151" y="5933"/>
                  <a:pt x="211" y="5939"/>
                </a:cubicBezTo>
                <a:cubicBezTo>
                  <a:pt x="491" y="5967"/>
                  <a:pt x="705" y="6783"/>
                  <a:pt x="982" y="6520"/>
                </a:cubicBezTo>
                <a:cubicBezTo>
                  <a:pt x="1073" y="6433"/>
                  <a:pt x="1134" y="6254"/>
                  <a:pt x="1146" y="6045"/>
                </a:cubicBezTo>
                <a:cubicBezTo>
                  <a:pt x="1159" y="5806"/>
                  <a:pt x="1108" y="5585"/>
                  <a:pt x="1072" y="5362"/>
                </a:cubicBezTo>
                <a:cubicBezTo>
                  <a:pt x="1041" y="5174"/>
                  <a:pt x="1021" y="4975"/>
                  <a:pt x="1013" y="4768"/>
                </a:cubicBezTo>
                <a:cubicBezTo>
                  <a:pt x="971" y="4519"/>
                  <a:pt x="919" y="4283"/>
                  <a:pt x="857" y="4062"/>
                </a:cubicBezTo>
                <a:cubicBezTo>
                  <a:pt x="787" y="3807"/>
                  <a:pt x="729" y="3499"/>
                  <a:pt x="821" y="3326"/>
                </a:cubicBezTo>
                <a:cubicBezTo>
                  <a:pt x="860" y="3252"/>
                  <a:pt x="915" y="3245"/>
                  <a:pt x="956" y="3313"/>
                </a:cubicBezTo>
                <a:cubicBezTo>
                  <a:pt x="983" y="3357"/>
                  <a:pt x="997" y="3425"/>
                  <a:pt x="1008" y="3496"/>
                </a:cubicBezTo>
                <a:cubicBezTo>
                  <a:pt x="1052" y="3800"/>
                  <a:pt x="1055" y="4175"/>
                  <a:pt x="1101" y="4480"/>
                </a:cubicBezTo>
                <a:cubicBezTo>
                  <a:pt x="1114" y="4568"/>
                  <a:pt x="1131" y="4645"/>
                  <a:pt x="1173" y="4669"/>
                </a:cubicBezTo>
                <a:cubicBezTo>
                  <a:pt x="1255" y="4718"/>
                  <a:pt x="1305" y="4531"/>
                  <a:pt x="1314" y="4320"/>
                </a:cubicBezTo>
                <a:cubicBezTo>
                  <a:pt x="1333" y="3880"/>
                  <a:pt x="1386" y="3311"/>
                  <a:pt x="1353" y="2878"/>
                </a:cubicBezTo>
                <a:cubicBezTo>
                  <a:pt x="1341" y="2704"/>
                  <a:pt x="1335" y="2556"/>
                  <a:pt x="1413" y="2530"/>
                </a:cubicBezTo>
                <a:cubicBezTo>
                  <a:pt x="1485" y="2506"/>
                  <a:pt x="1523" y="2703"/>
                  <a:pt x="1519" y="2916"/>
                </a:cubicBezTo>
                <a:cubicBezTo>
                  <a:pt x="1493" y="4275"/>
                  <a:pt x="1313" y="5724"/>
                  <a:pt x="1589" y="6777"/>
                </a:cubicBezTo>
                <a:cubicBezTo>
                  <a:pt x="1810" y="7623"/>
                  <a:pt x="2200" y="7972"/>
                  <a:pt x="2593" y="7939"/>
                </a:cubicBezTo>
                <a:cubicBezTo>
                  <a:pt x="2834" y="7919"/>
                  <a:pt x="3059" y="7756"/>
                  <a:pt x="3254" y="7435"/>
                </a:cubicBezTo>
                <a:close/>
              </a:path>
            </a:pathLst>
          </a:custGeom>
          <a:solidFill>
            <a:srgbClr val="FFFFFF"/>
          </a:solidFill>
          <a:ln w="25400">
            <a:solidFill>
              <a:srgbClr val="000000"/>
            </a:solidFill>
            <a:miter lim="400000"/>
          </a:ln>
        </p:spPr>
        <p:txBody>
          <a:bodyPr lIns="50800" tIns="50800" rIns="50800" bIns="50800" anchor="ctr"/>
          <a:lstStyle/>
          <a:p>
            <a:endParaRPr dirty="0"/>
          </a:p>
        </p:txBody>
      </p:sp>
      <p:sp>
        <p:nvSpPr>
          <p:cNvPr id="244" name="図形"/>
          <p:cNvSpPr/>
          <p:nvPr/>
        </p:nvSpPr>
        <p:spPr>
          <a:xfrm>
            <a:off x="6365541" y="9626534"/>
            <a:ext cx="1282434" cy="883320"/>
          </a:xfrm>
          <a:custGeom>
            <a:avLst/>
            <a:gdLst/>
            <a:ahLst/>
            <a:cxnLst>
              <a:cxn ang="0">
                <a:pos x="wd2" y="hd2"/>
              </a:cxn>
              <a:cxn ang="5400000">
                <a:pos x="wd2" y="hd2"/>
              </a:cxn>
              <a:cxn ang="10800000">
                <a:pos x="wd2" y="hd2"/>
              </a:cxn>
              <a:cxn ang="16200000">
                <a:pos x="wd2" y="hd2"/>
              </a:cxn>
            </a:cxnLst>
            <a:rect l="0" t="0" r="r" b="b"/>
            <a:pathLst>
              <a:path w="19146" h="20426" extrusionOk="0">
                <a:moveTo>
                  <a:pt x="567" y="4788"/>
                </a:moveTo>
                <a:cubicBezTo>
                  <a:pt x="1846" y="948"/>
                  <a:pt x="4734" y="271"/>
                  <a:pt x="7481" y="90"/>
                </a:cubicBezTo>
                <a:cubicBezTo>
                  <a:pt x="10968" y="-140"/>
                  <a:pt x="15387" y="-361"/>
                  <a:pt x="17978" y="5263"/>
                </a:cubicBezTo>
                <a:cubicBezTo>
                  <a:pt x="19954" y="9553"/>
                  <a:pt x="19377" y="15546"/>
                  <a:pt x="16596" y="18497"/>
                </a:cubicBezTo>
                <a:cubicBezTo>
                  <a:pt x="14011" y="21239"/>
                  <a:pt x="10976" y="20546"/>
                  <a:pt x="8265" y="19533"/>
                </a:cubicBezTo>
                <a:cubicBezTo>
                  <a:pt x="2977" y="17557"/>
                  <a:pt x="-1646" y="11432"/>
                  <a:pt x="567" y="4788"/>
                </a:cubicBezTo>
                <a:close/>
              </a:path>
            </a:pathLst>
          </a:custGeom>
          <a:solidFill>
            <a:srgbClr val="D5D5D5"/>
          </a:solidFill>
          <a:ln w="25400">
            <a:solidFill>
              <a:srgbClr val="000000"/>
            </a:solidFill>
            <a:miter lim="400000"/>
          </a:ln>
        </p:spPr>
        <p:txBody>
          <a:bodyPr lIns="50800" tIns="50800" rIns="50800" bIns="50800" anchor="ctr"/>
          <a:lstStyle/>
          <a:p>
            <a:endParaRPr/>
          </a:p>
        </p:txBody>
      </p:sp>
      <p:sp>
        <p:nvSpPr>
          <p:cNvPr id="245" name="図形"/>
          <p:cNvSpPr/>
          <p:nvPr/>
        </p:nvSpPr>
        <p:spPr>
          <a:xfrm>
            <a:off x="6768630" y="9793914"/>
            <a:ext cx="590044" cy="412175"/>
          </a:xfrm>
          <a:custGeom>
            <a:avLst/>
            <a:gdLst/>
            <a:ahLst/>
            <a:cxnLst>
              <a:cxn ang="0">
                <a:pos x="wd2" y="hd2"/>
              </a:cxn>
              <a:cxn ang="5400000">
                <a:pos x="wd2" y="hd2"/>
              </a:cxn>
              <a:cxn ang="10800000">
                <a:pos x="wd2" y="hd2"/>
              </a:cxn>
              <a:cxn ang="16200000">
                <a:pos x="wd2" y="hd2"/>
              </a:cxn>
            </a:cxnLst>
            <a:rect l="0" t="0" r="r" b="b"/>
            <a:pathLst>
              <a:path w="20260" h="20374" extrusionOk="0">
                <a:moveTo>
                  <a:pt x="60" y="8438"/>
                </a:moveTo>
                <a:cubicBezTo>
                  <a:pt x="845" y="408"/>
                  <a:pt x="6583" y="-837"/>
                  <a:pt x="11575" y="423"/>
                </a:cubicBezTo>
                <a:cubicBezTo>
                  <a:pt x="16202" y="1591"/>
                  <a:pt x="20985" y="5044"/>
                  <a:pt x="20169" y="12575"/>
                </a:cubicBezTo>
                <a:cubicBezTo>
                  <a:pt x="19521" y="18547"/>
                  <a:pt x="14706" y="20763"/>
                  <a:pt x="10111" y="20319"/>
                </a:cubicBezTo>
                <a:cubicBezTo>
                  <a:pt x="4579" y="19785"/>
                  <a:pt x="-615" y="15336"/>
                  <a:pt x="60" y="8438"/>
                </a:cubicBezTo>
                <a:close/>
              </a:path>
            </a:pathLst>
          </a:custGeom>
          <a:solidFill>
            <a:srgbClr val="929292"/>
          </a:solidFill>
          <a:ln w="25400">
            <a:solidFill>
              <a:srgbClr val="000000"/>
            </a:solidFill>
            <a:miter lim="400000"/>
          </a:ln>
        </p:spPr>
        <p:txBody>
          <a:bodyPr lIns="50800" tIns="50800" rIns="50800" bIns="50800" anchor="ctr"/>
          <a:lstStyle/>
          <a:p>
            <a:endParaRPr/>
          </a:p>
        </p:txBody>
      </p:sp>
      <p:sp>
        <p:nvSpPr>
          <p:cNvPr id="246" name="図形"/>
          <p:cNvSpPr/>
          <p:nvPr/>
        </p:nvSpPr>
        <p:spPr>
          <a:xfrm>
            <a:off x="8834794" y="11053352"/>
            <a:ext cx="1003280" cy="939650"/>
          </a:xfrm>
          <a:custGeom>
            <a:avLst/>
            <a:gdLst/>
            <a:ahLst/>
            <a:cxnLst>
              <a:cxn ang="0">
                <a:pos x="wd2" y="hd2"/>
              </a:cxn>
              <a:cxn ang="5400000">
                <a:pos x="wd2" y="hd2"/>
              </a:cxn>
              <a:cxn ang="10800000">
                <a:pos x="wd2" y="hd2"/>
              </a:cxn>
              <a:cxn ang="16200000">
                <a:pos x="wd2" y="hd2"/>
              </a:cxn>
            </a:cxnLst>
            <a:rect l="0" t="0" r="r" b="b"/>
            <a:pathLst>
              <a:path w="19840" h="20842" extrusionOk="0">
                <a:moveTo>
                  <a:pt x="783" y="1419"/>
                </a:moveTo>
                <a:cubicBezTo>
                  <a:pt x="1960" y="-252"/>
                  <a:pt x="4111" y="-305"/>
                  <a:pt x="5934" y="525"/>
                </a:cubicBezTo>
                <a:cubicBezTo>
                  <a:pt x="8216" y="1564"/>
                  <a:pt x="9828" y="3653"/>
                  <a:pt x="11561" y="5542"/>
                </a:cubicBezTo>
                <a:cubicBezTo>
                  <a:pt x="13958" y="8154"/>
                  <a:pt x="16705" y="10487"/>
                  <a:pt x="18635" y="13444"/>
                </a:cubicBezTo>
                <a:cubicBezTo>
                  <a:pt x="19239" y="14368"/>
                  <a:pt x="19755" y="15365"/>
                  <a:pt x="19830" y="16515"/>
                </a:cubicBezTo>
                <a:cubicBezTo>
                  <a:pt x="19959" y="18481"/>
                  <a:pt x="18778" y="20246"/>
                  <a:pt x="17065" y="20703"/>
                </a:cubicBezTo>
                <a:cubicBezTo>
                  <a:pt x="14842" y="21295"/>
                  <a:pt x="13261" y="19905"/>
                  <a:pt x="11668" y="18190"/>
                </a:cubicBezTo>
                <a:cubicBezTo>
                  <a:pt x="9745" y="16120"/>
                  <a:pt x="7612" y="13661"/>
                  <a:pt x="5434" y="11707"/>
                </a:cubicBezTo>
                <a:cubicBezTo>
                  <a:pt x="2027" y="8649"/>
                  <a:pt x="-1641" y="4861"/>
                  <a:pt x="783" y="1419"/>
                </a:cubicBezTo>
                <a:close/>
              </a:path>
            </a:pathLst>
          </a:custGeom>
          <a:solidFill>
            <a:srgbClr val="D5D5D5"/>
          </a:solidFill>
          <a:ln w="25400">
            <a:solidFill>
              <a:srgbClr val="000000"/>
            </a:solidFill>
            <a:miter lim="400000"/>
          </a:ln>
        </p:spPr>
        <p:txBody>
          <a:bodyPr lIns="50800" tIns="50800" rIns="50800" bIns="50800" anchor="ctr"/>
          <a:lstStyle/>
          <a:p>
            <a:endParaRPr/>
          </a:p>
        </p:txBody>
      </p:sp>
      <p:sp>
        <p:nvSpPr>
          <p:cNvPr id="247" name="図形"/>
          <p:cNvSpPr/>
          <p:nvPr/>
        </p:nvSpPr>
        <p:spPr>
          <a:xfrm>
            <a:off x="11428805" y="12582378"/>
            <a:ext cx="1153749" cy="520180"/>
          </a:xfrm>
          <a:custGeom>
            <a:avLst/>
            <a:gdLst/>
            <a:ahLst/>
            <a:cxnLst>
              <a:cxn ang="0">
                <a:pos x="wd2" y="hd2"/>
              </a:cxn>
              <a:cxn ang="5400000">
                <a:pos x="wd2" y="hd2"/>
              </a:cxn>
              <a:cxn ang="10800000">
                <a:pos x="wd2" y="hd2"/>
              </a:cxn>
              <a:cxn ang="16200000">
                <a:pos x="wd2" y="hd2"/>
              </a:cxn>
            </a:cxnLst>
            <a:rect l="0" t="0" r="r" b="b"/>
            <a:pathLst>
              <a:path w="20119" h="19447" extrusionOk="0">
                <a:moveTo>
                  <a:pt x="3865" y="44"/>
                </a:moveTo>
                <a:cubicBezTo>
                  <a:pt x="2597" y="161"/>
                  <a:pt x="1254" y="635"/>
                  <a:pt x="530" y="2837"/>
                </a:cubicBezTo>
                <a:cubicBezTo>
                  <a:pt x="-1440" y="8832"/>
                  <a:pt x="2370" y="15210"/>
                  <a:pt x="7157" y="17024"/>
                </a:cubicBezTo>
                <a:cubicBezTo>
                  <a:pt x="10796" y="18403"/>
                  <a:pt x="14582" y="21304"/>
                  <a:pt x="17902" y="17735"/>
                </a:cubicBezTo>
                <a:cubicBezTo>
                  <a:pt x="19137" y="16408"/>
                  <a:pt x="20160" y="14090"/>
                  <a:pt x="20118" y="11193"/>
                </a:cubicBezTo>
                <a:cubicBezTo>
                  <a:pt x="20083" y="8820"/>
                  <a:pt x="19316" y="6879"/>
                  <a:pt x="18368" y="5611"/>
                </a:cubicBezTo>
                <a:cubicBezTo>
                  <a:pt x="17261" y="4131"/>
                  <a:pt x="16035" y="3551"/>
                  <a:pt x="14774" y="2987"/>
                </a:cubicBezTo>
                <a:cubicBezTo>
                  <a:pt x="11265" y="1420"/>
                  <a:pt x="7531" y="-296"/>
                  <a:pt x="3865" y="44"/>
                </a:cubicBezTo>
                <a:close/>
              </a:path>
            </a:pathLst>
          </a:custGeom>
          <a:solidFill>
            <a:srgbClr val="D5D5D5"/>
          </a:solidFill>
          <a:ln w="25400">
            <a:solidFill>
              <a:srgbClr val="000000"/>
            </a:solidFill>
            <a:miter lim="400000"/>
          </a:ln>
        </p:spPr>
        <p:txBody>
          <a:bodyPr lIns="50800" tIns="50800" rIns="50800" bIns="50800" anchor="ctr"/>
          <a:lstStyle/>
          <a:p>
            <a:endParaRPr/>
          </a:p>
        </p:txBody>
      </p:sp>
      <p:sp>
        <p:nvSpPr>
          <p:cNvPr id="248" name="図形"/>
          <p:cNvSpPr/>
          <p:nvPr/>
        </p:nvSpPr>
        <p:spPr>
          <a:xfrm>
            <a:off x="10101061" y="12010474"/>
            <a:ext cx="1069640" cy="762230"/>
          </a:xfrm>
          <a:custGeom>
            <a:avLst/>
            <a:gdLst/>
            <a:ahLst/>
            <a:cxnLst>
              <a:cxn ang="0">
                <a:pos x="wd2" y="hd2"/>
              </a:cxn>
              <a:cxn ang="5400000">
                <a:pos x="wd2" y="hd2"/>
              </a:cxn>
              <a:cxn ang="10800000">
                <a:pos x="wd2" y="hd2"/>
              </a:cxn>
              <a:cxn ang="16200000">
                <a:pos x="wd2" y="hd2"/>
              </a:cxn>
            </a:cxnLst>
            <a:rect l="0" t="0" r="r" b="b"/>
            <a:pathLst>
              <a:path w="20809" h="20470" extrusionOk="0">
                <a:moveTo>
                  <a:pt x="294" y="3595"/>
                </a:moveTo>
                <a:cubicBezTo>
                  <a:pt x="932" y="1437"/>
                  <a:pt x="2509" y="155"/>
                  <a:pt x="4209" y="15"/>
                </a:cubicBezTo>
                <a:cubicBezTo>
                  <a:pt x="7779" y="-280"/>
                  <a:pt x="10358" y="3967"/>
                  <a:pt x="13463" y="6262"/>
                </a:cubicBezTo>
                <a:cubicBezTo>
                  <a:pt x="15459" y="7737"/>
                  <a:pt x="17790" y="8446"/>
                  <a:pt x="19389" y="10682"/>
                </a:cubicBezTo>
                <a:cubicBezTo>
                  <a:pt x="20521" y="12265"/>
                  <a:pt x="21133" y="14493"/>
                  <a:pt x="20632" y="16580"/>
                </a:cubicBezTo>
                <a:cubicBezTo>
                  <a:pt x="20153" y="18574"/>
                  <a:pt x="18796" y="19836"/>
                  <a:pt x="17292" y="20272"/>
                </a:cubicBezTo>
                <a:cubicBezTo>
                  <a:pt x="13676" y="21320"/>
                  <a:pt x="10453" y="17975"/>
                  <a:pt x="7201" y="15595"/>
                </a:cubicBezTo>
                <a:cubicBezTo>
                  <a:pt x="5318" y="14217"/>
                  <a:pt x="3281" y="13123"/>
                  <a:pt x="1775" y="11029"/>
                </a:cubicBezTo>
                <a:cubicBezTo>
                  <a:pt x="329" y="9020"/>
                  <a:pt x="-467" y="6168"/>
                  <a:pt x="294" y="3595"/>
                </a:cubicBezTo>
                <a:close/>
              </a:path>
            </a:pathLst>
          </a:custGeom>
          <a:solidFill>
            <a:srgbClr val="D5D5D5"/>
          </a:solidFill>
          <a:ln w="25400">
            <a:solidFill>
              <a:srgbClr val="000000"/>
            </a:solidFill>
            <a:miter lim="400000"/>
          </a:ln>
        </p:spPr>
        <p:txBody>
          <a:bodyPr lIns="50800" tIns="50800" rIns="50800" bIns="50800" anchor="ctr"/>
          <a:lstStyle/>
          <a:p>
            <a:endParaRPr/>
          </a:p>
        </p:txBody>
      </p:sp>
      <p:sp>
        <p:nvSpPr>
          <p:cNvPr id="249" name="図形"/>
          <p:cNvSpPr/>
          <p:nvPr/>
        </p:nvSpPr>
        <p:spPr>
          <a:xfrm>
            <a:off x="12896419" y="12603446"/>
            <a:ext cx="1143200" cy="492949"/>
          </a:xfrm>
          <a:custGeom>
            <a:avLst/>
            <a:gdLst/>
            <a:ahLst/>
            <a:cxnLst>
              <a:cxn ang="0">
                <a:pos x="wd2" y="hd2"/>
              </a:cxn>
              <a:cxn ang="5400000">
                <a:pos x="wd2" y="hd2"/>
              </a:cxn>
              <a:cxn ang="10800000">
                <a:pos x="wd2" y="hd2"/>
              </a:cxn>
              <a:cxn ang="16200000">
                <a:pos x="wd2" y="hd2"/>
              </a:cxn>
            </a:cxnLst>
            <a:rect l="0" t="0" r="r" b="b"/>
            <a:pathLst>
              <a:path w="21169" h="20669" extrusionOk="0">
                <a:moveTo>
                  <a:pt x="4898" y="2515"/>
                </a:moveTo>
                <a:cubicBezTo>
                  <a:pt x="8136" y="1932"/>
                  <a:pt x="11373" y="1324"/>
                  <a:pt x="14596" y="422"/>
                </a:cubicBezTo>
                <a:cubicBezTo>
                  <a:pt x="15894" y="59"/>
                  <a:pt x="17219" y="-344"/>
                  <a:pt x="18475" y="496"/>
                </a:cubicBezTo>
                <a:cubicBezTo>
                  <a:pt x="20008" y="1522"/>
                  <a:pt x="21221" y="4371"/>
                  <a:pt x="21167" y="7894"/>
                </a:cubicBezTo>
                <a:cubicBezTo>
                  <a:pt x="21124" y="10682"/>
                  <a:pt x="20264" y="12924"/>
                  <a:pt x="19278" y="14629"/>
                </a:cubicBezTo>
                <a:cubicBezTo>
                  <a:pt x="15449" y="21256"/>
                  <a:pt x="10362" y="21140"/>
                  <a:pt x="5551" y="20208"/>
                </a:cubicBezTo>
                <a:cubicBezTo>
                  <a:pt x="3889" y="19886"/>
                  <a:pt x="2138" y="19369"/>
                  <a:pt x="997" y="16617"/>
                </a:cubicBezTo>
                <a:cubicBezTo>
                  <a:pt x="-379" y="13296"/>
                  <a:pt x="-335" y="8081"/>
                  <a:pt x="1153" y="5088"/>
                </a:cubicBezTo>
                <a:cubicBezTo>
                  <a:pt x="2158" y="3067"/>
                  <a:pt x="3560" y="2756"/>
                  <a:pt x="4898" y="2515"/>
                </a:cubicBezTo>
                <a:close/>
              </a:path>
            </a:pathLst>
          </a:custGeom>
          <a:solidFill>
            <a:srgbClr val="D5D5D5"/>
          </a:solidFill>
          <a:ln w="25400">
            <a:solidFill>
              <a:srgbClr val="000000"/>
            </a:solidFill>
            <a:miter lim="400000"/>
          </a:ln>
        </p:spPr>
        <p:txBody>
          <a:bodyPr lIns="50800" tIns="50800" rIns="50800" bIns="50800" anchor="ctr"/>
          <a:lstStyle/>
          <a:p>
            <a:endParaRPr/>
          </a:p>
        </p:txBody>
      </p:sp>
      <p:sp>
        <p:nvSpPr>
          <p:cNvPr id="250" name="図形"/>
          <p:cNvSpPr/>
          <p:nvPr/>
        </p:nvSpPr>
        <p:spPr>
          <a:xfrm>
            <a:off x="14298849" y="12071661"/>
            <a:ext cx="1058621" cy="730153"/>
          </a:xfrm>
          <a:custGeom>
            <a:avLst/>
            <a:gdLst/>
            <a:ahLst/>
            <a:cxnLst>
              <a:cxn ang="0">
                <a:pos x="wd2" y="hd2"/>
              </a:cxn>
              <a:cxn ang="5400000">
                <a:pos x="wd2" y="hd2"/>
              </a:cxn>
              <a:cxn ang="10800000">
                <a:pos x="wd2" y="hd2"/>
              </a:cxn>
              <a:cxn ang="16200000">
                <a:pos x="wd2" y="hd2"/>
              </a:cxn>
            </a:cxnLst>
            <a:rect l="0" t="0" r="r" b="b"/>
            <a:pathLst>
              <a:path w="20961" h="21329" extrusionOk="0">
                <a:moveTo>
                  <a:pt x="7646" y="19739"/>
                </a:moveTo>
                <a:cubicBezTo>
                  <a:pt x="11605" y="17106"/>
                  <a:pt x="15786" y="14858"/>
                  <a:pt x="18903" y="10371"/>
                </a:cubicBezTo>
                <a:cubicBezTo>
                  <a:pt x="20463" y="8126"/>
                  <a:pt x="21584" y="5022"/>
                  <a:pt x="20580" y="2362"/>
                </a:cubicBezTo>
                <a:cubicBezTo>
                  <a:pt x="19943" y="675"/>
                  <a:pt x="18620" y="-91"/>
                  <a:pt x="17297" y="8"/>
                </a:cubicBezTo>
                <a:cubicBezTo>
                  <a:pt x="14919" y="186"/>
                  <a:pt x="13105" y="2821"/>
                  <a:pt x="11104" y="4680"/>
                </a:cubicBezTo>
                <a:cubicBezTo>
                  <a:pt x="8632" y="6977"/>
                  <a:pt x="5758" y="8104"/>
                  <a:pt x="3191" y="10155"/>
                </a:cubicBezTo>
                <a:cubicBezTo>
                  <a:pt x="1535" y="11479"/>
                  <a:pt x="-16" y="13433"/>
                  <a:pt x="1" y="16145"/>
                </a:cubicBezTo>
                <a:cubicBezTo>
                  <a:pt x="20" y="19294"/>
                  <a:pt x="2054" y="21509"/>
                  <a:pt x="4292" y="21317"/>
                </a:cubicBezTo>
                <a:cubicBezTo>
                  <a:pt x="5476" y="21216"/>
                  <a:pt x="6567" y="20456"/>
                  <a:pt x="7646" y="19739"/>
                </a:cubicBezTo>
                <a:close/>
              </a:path>
            </a:pathLst>
          </a:custGeom>
          <a:solidFill>
            <a:srgbClr val="D5D5D5"/>
          </a:solidFill>
          <a:ln w="25400">
            <a:solidFill>
              <a:srgbClr val="000000"/>
            </a:solidFill>
            <a:miter lim="400000"/>
          </a:ln>
        </p:spPr>
        <p:txBody>
          <a:bodyPr lIns="50800" tIns="50800" rIns="50800" bIns="50800" anchor="ctr"/>
          <a:lstStyle/>
          <a:p>
            <a:endParaRPr/>
          </a:p>
        </p:txBody>
      </p:sp>
      <p:sp>
        <p:nvSpPr>
          <p:cNvPr id="251" name="図形"/>
          <p:cNvSpPr/>
          <p:nvPr/>
        </p:nvSpPr>
        <p:spPr>
          <a:xfrm>
            <a:off x="11861689" y="12702593"/>
            <a:ext cx="358687" cy="281518"/>
          </a:xfrm>
          <a:custGeom>
            <a:avLst/>
            <a:gdLst/>
            <a:ahLst/>
            <a:cxnLst>
              <a:cxn ang="0">
                <a:pos x="wd2" y="hd2"/>
              </a:cxn>
              <a:cxn ang="5400000">
                <a:pos x="wd2" y="hd2"/>
              </a:cxn>
              <a:cxn ang="10800000">
                <a:pos x="wd2" y="hd2"/>
              </a:cxn>
              <a:cxn ang="16200000">
                <a:pos x="wd2" y="hd2"/>
              </a:cxn>
            </a:cxnLst>
            <a:rect l="0" t="0" r="r" b="b"/>
            <a:pathLst>
              <a:path w="20152" h="20239" extrusionOk="0">
                <a:moveTo>
                  <a:pt x="7953" y="19770"/>
                </a:moveTo>
                <a:cubicBezTo>
                  <a:pt x="3176" y="18308"/>
                  <a:pt x="-735" y="13515"/>
                  <a:pt x="118" y="7775"/>
                </a:cubicBezTo>
                <a:cubicBezTo>
                  <a:pt x="902" y="2498"/>
                  <a:pt x="5307" y="-144"/>
                  <a:pt x="9741" y="6"/>
                </a:cubicBezTo>
                <a:cubicBezTo>
                  <a:pt x="15657" y="205"/>
                  <a:pt x="20865" y="5298"/>
                  <a:pt x="20072" y="12022"/>
                </a:cubicBezTo>
                <a:cubicBezTo>
                  <a:pt x="19305" y="18525"/>
                  <a:pt x="13462" y="21456"/>
                  <a:pt x="7953" y="19770"/>
                </a:cubicBezTo>
                <a:close/>
              </a:path>
            </a:pathLst>
          </a:custGeom>
          <a:solidFill>
            <a:srgbClr val="929292"/>
          </a:solidFill>
          <a:ln w="25400">
            <a:solidFill>
              <a:srgbClr val="000000"/>
            </a:solidFill>
            <a:miter lim="400000"/>
          </a:ln>
        </p:spPr>
        <p:txBody>
          <a:bodyPr lIns="50800" tIns="50800" rIns="50800" bIns="50800" anchor="ctr"/>
          <a:lstStyle/>
          <a:p>
            <a:endParaRPr/>
          </a:p>
        </p:txBody>
      </p:sp>
      <p:sp>
        <p:nvSpPr>
          <p:cNvPr id="252" name="図形"/>
          <p:cNvSpPr/>
          <p:nvPr/>
        </p:nvSpPr>
        <p:spPr>
          <a:xfrm>
            <a:off x="10346596" y="12210224"/>
            <a:ext cx="320612" cy="237468"/>
          </a:xfrm>
          <a:custGeom>
            <a:avLst/>
            <a:gdLst/>
            <a:ahLst/>
            <a:cxnLst>
              <a:cxn ang="0">
                <a:pos x="wd2" y="hd2"/>
              </a:cxn>
              <a:cxn ang="5400000">
                <a:pos x="wd2" y="hd2"/>
              </a:cxn>
              <a:cxn ang="10800000">
                <a:pos x="wd2" y="hd2"/>
              </a:cxn>
              <a:cxn ang="16200000">
                <a:pos x="wd2" y="hd2"/>
              </a:cxn>
            </a:cxnLst>
            <a:rect l="0" t="0" r="r" b="b"/>
            <a:pathLst>
              <a:path w="18970" h="19819" extrusionOk="0">
                <a:moveTo>
                  <a:pt x="7330" y="18656"/>
                </a:moveTo>
                <a:cubicBezTo>
                  <a:pt x="2459" y="16272"/>
                  <a:pt x="-1363" y="10476"/>
                  <a:pt x="465" y="4696"/>
                </a:cubicBezTo>
                <a:cubicBezTo>
                  <a:pt x="1989" y="-124"/>
                  <a:pt x="6377" y="-697"/>
                  <a:pt x="10292" y="597"/>
                </a:cubicBezTo>
                <a:cubicBezTo>
                  <a:pt x="15699" y="2385"/>
                  <a:pt x="20237" y="7979"/>
                  <a:pt x="18648" y="14338"/>
                </a:cubicBezTo>
                <a:cubicBezTo>
                  <a:pt x="17205" y="20117"/>
                  <a:pt x="11922" y="20903"/>
                  <a:pt x="7330" y="18656"/>
                </a:cubicBezTo>
                <a:close/>
              </a:path>
            </a:pathLst>
          </a:custGeom>
          <a:solidFill>
            <a:srgbClr val="929292"/>
          </a:solidFill>
          <a:ln w="25400">
            <a:solidFill>
              <a:srgbClr val="000000"/>
            </a:solidFill>
            <a:miter lim="400000"/>
          </a:ln>
        </p:spPr>
        <p:txBody>
          <a:bodyPr lIns="50800" tIns="50800" rIns="50800" bIns="50800" anchor="ctr"/>
          <a:lstStyle/>
          <a:p>
            <a:endParaRPr/>
          </a:p>
        </p:txBody>
      </p:sp>
      <p:sp>
        <p:nvSpPr>
          <p:cNvPr id="253" name="図形"/>
          <p:cNvSpPr/>
          <p:nvPr/>
        </p:nvSpPr>
        <p:spPr>
          <a:xfrm>
            <a:off x="9069752" y="11204270"/>
            <a:ext cx="299268" cy="308845"/>
          </a:xfrm>
          <a:custGeom>
            <a:avLst/>
            <a:gdLst/>
            <a:ahLst/>
            <a:cxnLst>
              <a:cxn ang="0">
                <a:pos x="wd2" y="hd2"/>
              </a:cxn>
              <a:cxn ang="5400000">
                <a:pos x="wd2" y="hd2"/>
              </a:cxn>
              <a:cxn ang="10800000">
                <a:pos x="wd2" y="hd2"/>
              </a:cxn>
              <a:cxn ang="16200000">
                <a:pos x="wd2" y="hd2"/>
              </a:cxn>
            </a:cxnLst>
            <a:rect l="0" t="0" r="r" b="b"/>
            <a:pathLst>
              <a:path w="19661" h="18670" extrusionOk="0">
                <a:moveTo>
                  <a:pt x="15535" y="17566"/>
                </a:moveTo>
                <a:cubicBezTo>
                  <a:pt x="10548" y="20338"/>
                  <a:pt x="4206" y="17614"/>
                  <a:pt x="1360" y="12494"/>
                </a:cubicBezTo>
                <a:cubicBezTo>
                  <a:pt x="-369" y="9383"/>
                  <a:pt x="-639" y="5633"/>
                  <a:pt x="1663" y="2924"/>
                </a:cubicBezTo>
                <a:cubicBezTo>
                  <a:pt x="5219" y="-1262"/>
                  <a:pt x="12201" y="-797"/>
                  <a:pt x="16436" y="3322"/>
                </a:cubicBezTo>
                <a:cubicBezTo>
                  <a:pt x="20961" y="7724"/>
                  <a:pt x="20781" y="14651"/>
                  <a:pt x="15535" y="17566"/>
                </a:cubicBezTo>
                <a:close/>
              </a:path>
            </a:pathLst>
          </a:custGeom>
          <a:solidFill>
            <a:srgbClr val="929292"/>
          </a:solidFill>
          <a:ln w="25400">
            <a:solidFill>
              <a:srgbClr val="000000"/>
            </a:solidFill>
            <a:miter lim="400000"/>
          </a:ln>
        </p:spPr>
        <p:txBody>
          <a:bodyPr lIns="50800" tIns="50800" rIns="50800" bIns="50800" anchor="ctr"/>
          <a:lstStyle/>
          <a:p>
            <a:endParaRPr/>
          </a:p>
        </p:txBody>
      </p:sp>
      <p:sp>
        <p:nvSpPr>
          <p:cNvPr id="254" name="図形"/>
          <p:cNvSpPr/>
          <p:nvPr/>
        </p:nvSpPr>
        <p:spPr>
          <a:xfrm>
            <a:off x="13411916" y="12747769"/>
            <a:ext cx="350453" cy="197822"/>
          </a:xfrm>
          <a:custGeom>
            <a:avLst/>
            <a:gdLst/>
            <a:ahLst/>
            <a:cxnLst>
              <a:cxn ang="0">
                <a:pos x="wd2" y="hd2"/>
              </a:cxn>
              <a:cxn ang="5400000">
                <a:pos x="wd2" y="hd2"/>
              </a:cxn>
              <a:cxn ang="10800000">
                <a:pos x="wd2" y="hd2"/>
              </a:cxn>
              <a:cxn ang="16200000">
                <a:pos x="wd2" y="hd2"/>
              </a:cxn>
            </a:cxnLst>
            <a:rect l="0" t="0" r="r" b="b"/>
            <a:pathLst>
              <a:path w="20766" h="20735" extrusionOk="0">
                <a:moveTo>
                  <a:pt x="9899" y="20711"/>
                </a:moveTo>
                <a:cubicBezTo>
                  <a:pt x="4616" y="20381"/>
                  <a:pt x="-606" y="16411"/>
                  <a:pt x="57" y="8704"/>
                </a:cubicBezTo>
                <a:cubicBezTo>
                  <a:pt x="617" y="2207"/>
                  <a:pt x="5024" y="622"/>
                  <a:pt x="9043" y="129"/>
                </a:cubicBezTo>
                <a:cubicBezTo>
                  <a:pt x="14559" y="-547"/>
                  <a:pt x="20518" y="1256"/>
                  <a:pt x="20759" y="9620"/>
                </a:cubicBezTo>
                <a:cubicBezTo>
                  <a:pt x="20994" y="17781"/>
                  <a:pt x="15375" y="21053"/>
                  <a:pt x="9899" y="20711"/>
                </a:cubicBezTo>
                <a:close/>
              </a:path>
            </a:pathLst>
          </a:custGeom>
          <a:solidFill>
            <a:srgbClr val="929292"/>
          </a:solidFill>
          <a:ln w="25400">
            <a:solidFill>
              <a:srgbClr val="000000"/>
            </a:solidFill>
            <a:miter lim="400000"/>
          </a:ln>
        </p:spPr>
        <p:txBody>
          <a:bodyPr lIns="50800" tIns="50800" rIns="50800" bIns="50800" anchor="ctr"/>
          <a:lstStyle/>
          <a:p>
            <a:endParaRPr/>
          </a:p>
        </p:txBody>
      </p:sp>
      <p:sp>
        <p:nvSpPr>
          <p:cNvPr id="255" name="図形"/>
          <p:cNvSpPr/>
          <p:nvPr/>
        </p:nvSpPr>
        <p:spPr>
          <a:xfrm>
            <a:off x="14726950" y="12285212"/>
            <a:ext cx="290030" cy="268681"/>
          </a:xfrm>
          <a:custGeom>
            <a:avLst/>
            <a:gdLst/>
            <a:ahLst/>
            <a:cxnLst>
              <a:cxn ang="0">
                <a:pos x="wd2" y="hd2"/>
              </a:cxn>
              <a:cxn ang="5400000">
                <a:pos x="wd2" y="hd2"/>
              </a:cxn>
              <a:cxn ang="10800000">
                <a:pos x="wd2" y="hd2"/>
              </a:cxn>
              <a:cxn ang="16200000">
                <a:pos x="wd2" y="hd2"/>
              </a:cxn>
            </a:cxnLst>
            <a:rect l="0" t="0" r="r" b="b"/>
            <a:pathLst>
              <a:path w="18666" h="19265" extrusionOk="0">
                <a:moveTo>
                  <a:pt x="938" y="14739"/>
                </a:moveTo>
                <a:cubicBezTo>
                  <a:pt x="-1488" y="9794"/>
                  <a:pt x="1022" y="3718"/>
                  <a:pt x="5827" y="1166"/>
                </a:cubicBezTo>
                <a:cubicBezTo>
                  <a:pt x="10241" y="-1178"/>
                  <a:pt x="15599" y="25"/>
                  <a:pt x="17786" y="4653"/>
                </a:cubicBezTo>
                <a:cubicBezTo>
                  <a:pt x="20112" y="9573"/>
                  <a:pt x="17604" y="15523"/>
                  <a:pt x="12884" y="18066"/>
                </a:cubicBezTo>
                <a:cubicBezTo>
                  <a:pt x="8509" y="20422"/>
                  <a:pt x="3177" y="19303"/>
                  <a:pt x="938" y="14739"/>
                </a:cubicBezTo>
                <a:close/>
              </a:path>
            </a:pathLst>
          </a:custGeom>
          <a:solidFill>
            <a:srgbClr val="929292"/>
          </a:solidFill>
          <a:ln w="25400">
            <a:solidFill>
              <a:srgbClr val="000000"/>
            </a:solidFill>
            <a:miter lim="400000"/>
          </a:ln>
        </p:spPr>
        <p:txBody>
          <a:bodyPr lIns="50800" tIns="50800" rIns="50800" bIns="50800" anchor="ctr"/>
          <a:lstStyle/>
          <a:p>
            <a:endParaRPr/>
          </a:p>
        </p:txBody>
      </p:sp>
      <p:sp>
        <p:nvSpPr>
          <p:cNvPr id="256" name="樹状突起"/>
          <p:cNvSpPr txBox="1"/>
          <p:nvPr/>
        </p:nvSpPr>
        <p:spPr>
          <a:xfrm>
            <a:off x="898272" y="9749176"/>
            <a:ext cx="1689101" cy="5016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100">
                <a:latin typeface="ヒラギノ丸ゴ ProN W4"/>
                <a:ea typeface="ヒラギノ丸ゴ ProN W4"/>
                <a:cs typeface="ヒラギノ丸ゴ ProN W4"/>
                <a:sym typeface="ヒラギノ丸ゴ ProN W4"/>
              </a:defRPr>
            </a:lvl1pPr>
          </a:lstStyle>
          <a:p>
            <a:r>
              <a:t>樹状突起</a:t>
            </a:r>
          </a:p>
        </p:txBody>
      </p:sp>
      <p:sp>
        <p:nvSpPr>
          <p:cNvPr id="257" name="軸索末端(シナプス)"/>
          <p:cNvSpPr txBox="1"/>
          <p:nvPr/>
        </p:nvSpPr>
        <p:spPr>
          <a:xfrm>
            <a:off x="15230695" y="7650282"/>
            <a:ext cx="3552090" cy="5016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100">
                <a:latin typeface="ヒラギノ丸ゴ ProN W4"/>
                <a:ea typeface="ヒラギノ丸ゴ ProN W4"/>
                <a:cs typeface="ヒラギノ丸ゴ ProN W4"/>
                <a:sym typeface="ヒラギノ丸ゴ ProN W4"/>
              </a:defRPr>
            </a:lvl1pPr>
          </a:lstStyle>
          <a:p>
            <a:r>
              <a:t>軸索末端(シナプス)</a:t>
            </a:r>
          </a:p>
        </p:txBody>
      </p:sp>
      <p:sp>
        <p:nvSpPr>
          <p:cNvPr id="258" name="軸索"/>
          <p:cNvSpPr txBox="1"/>
          <p:nvPr/>
        </p:nvSpPr>
        <p:spPr>
          <a:xfrm>
            <a:off x="17402330" y="12773705"/>
            <a:ext cx="901701" cy="5016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100">
                <a:latin typeface="ヒラギノ丸ゴ ProN W4"/>
                <a:ea typeface="ヒラギノ丸ゴ ProN W4"/>
                <a:cs typeface="ヒラギノ丸ゴ ProN W4"/>
                <a:sym typeface="ヒラギノ丸ゴ ProN W4"/>
              </a:defRPr>
            </a:lvl1pPr>
          </a:lstStyle>
          <a:p>
            <a:r>
              <a:t>軸索</a:t>
            </a:r>
          </a:p>
        </p:txBody>
      </p:sp>
      <p:sp>
        <p:nvSpPr>
          <p:cNvPr id="259" name="細胞体"/>
          <p:cNvSpPr txBox="1"/>
          <p:nvPr/>
        </p:nvSpPr>
        <p:spPr>
          <a:xfrm>
            <a:off x="7542892" y="6260921"/>
            <a:ext cx="1295401" cy="5016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100">
                <a:latin typeface="ヒラギノ丸ゴ ProN W4"/>
                <a:ea typeface="ヒラギノ丸ゴ ProN W4"/>
                <a:cs typeface="ヒラギノ丸ゴ ProN W4"/>
                <a:sym typeface="ヒラギノ丸ゴ ProN W4"/>
              </a:defRPr>
            </a:lvl1pPr>
          </a:lstStyle>
          <a:p>
            <a:r>
              <a:t>細胞体</a:t>
            </a:r>
          </a:p>
        </p:txBody>
      </p:sp>
      <p:sp>
        <p:nvSpPr>
          <p:cNvPr id="260" name="線"/>
          <p:cNvSpPr/>
          <p:nvPr/>
        </p:nvSpPr>
        <p:spPr>
          <a:xfrm flipH="1" flipV="1">
            <a:off x="15616701" y="12086403"/>
            <a:ext cx="1539099" cy="886385"/>
          </a:xfrm>
          <a:prstGeom prst="line">
            <a:avLst/>
          </a:prstGeom>
          <a:ln w="25400">
            <a:solidFill>
              <a:srgbClr val="000000"/>
            </a:solidFill>
            <a:miter lim="400000"/>
          </a:ln>
        </p:spPr>
        <p:txBody>
          <a:bodyPr lIns="50800" tIns="50800" rIns="50800" bIns="50800" anchor="ctr"/>
          <a:lstStyle/>
          <a:p>
            <a:endParaRPr/>
          </a:p>
        </p:txBody>
      </p:sp>
      <p:sp>
        <p:nvSpPr>
          <p:cNvPr id="261" name="線"/>
          <p:cNvSpPr/>
          <p:nvPr/>
        </p:nvSpPr>
        <p:spPr>
          <a:xfrm flipV="1">
            <a:off x="16665219" y="8289252"/>
            <a:ext cx="1" cy="1283780"/>
          </a:xfrm>
          <a:prstGeom prst="line">
            <a:avLst/>
          </a:prstGeom>
          <a:ln w="25400">
            <a:solidFill>
              <a:srgbClr val="000000"/>
            </a:solidFill>
            <a:miter lim="400000"/>
          </a:ln>
        </p:spPr>
        <p:txBody>
          <a:bodyPr lIns="50800" tIns="50800" rIns="50800" bIns="50800" anchor="ctr"/>
          <a:lstStyle/>
          <a:p>
            <a:endParaRPr/>
          </a:p>
        </p:txBody>
      </p:sp>
      <p:sp>
        <p:nvSpPr>
          <p:cNvPr id="262" name="線"/>
          <p:cNvSpPr/>
          <p:nvPr/>
        </p:nvSpPr>
        <p:spPr>
          <a:xfrm flipV="1">
            <a:off x="7426595" y="6956061"/>
            <a:ext cx="590723" cy="2464283"/>
          </a:xfrm>
          <a:prstGeom prst="line">
            <a:avLst/>
          </a:prstGeom>
          <a:ln w="25400">
            <a:solidFill>
              <a:srgbClr val="000000"/>
            </a:solidFill>
            <a:miter lim="400000"/>
          </a:ln>
        </p:spPr>
        <p:txBody>
          <a:bodyPr lIns="50800" tIns="50800" rIns="50800" bIns="50800" anchor="ctr"/>
          <a:lstStyle/>
          <a:p>
            <a:endParaRPr/>
          </a:p>
        </p:txBody>
      </p:sp>
      <p:sp>
        <p:nvSpPr>
          <p:cNvPr id="263" name="線"/>
          <p:cNvSpPr/>
          <p:nvPr/>
        </p:nvSpPr>
        <p:spPr>
          <a:xfrm flipV="1">
            <a:off x="2606165" y="9002987"/>
            <a:ext cx="1643931" cy="764855"/>
          </a:xfrm>
          <a:prstGeom prst="line">
            <a:avLst/>
          </a:prstGeom>
          <a:ln w="25400">
            <a:solidFill>
              <a:srgbClr val="000000"/>
            </a:solidFill>
            <a:miter lim="400000"/>
          </a:ln>
        </p:spPr>
        <p:txBody>
          <a:bodyPr lIns="50800" tIns="50800" rIns="50800" bIns="50800" anchor="ctr"/>
          <a:lstStyle/>
          <a:p>
            <a:endParaRPr/>
          </a:p>
        </p:txBody>
      </p:sp>
      <p:sp>
        <p:nvSpPr>
          <p:cNvPr id="264" name="線"/>
          <p:cNvSpPr/>
          <p:nvPr/>
        </p:nvSpPr>
        <p:spPr>
          <a:xfrm>
            <a:off x="9421084" y="10399252"/>
            <a:ext cx="5955719" cy="1676210"/>
          </a:xfrm>
          <a:custGeom>
            <a:avLst/>
            <a:gdLst/>
            <a:ahLst/>
            <a:cxnLst>
              <a:cxn ang="0">
                <a:pos x="wd2" y="hd2"/>
              </a:cxn>
              <a:cxn ang="5400000">
                <a:pos x="wd2" y="hd2"/>
              </a:cxn>
              <a:cxn ang="10800000">
                <a:pos x="wd2" y="hd2"/>
              </a:cxn>
              <a:cxn ang="16200000">
                <a:pos x="wd2" y="hd2"/>
              </a:cxn>
            </a:cxnLst>
            <a:rect l="0" t="0" r="r" b="b"/>
            <a:pathLst>
              <a:path w="21600" h="20894" extrusionOk="0">
                <a:moveTo>
                  <a:pt x="0" y="0"/>
                </a:moveTo>
                <a:cubicBezTo>
                  <a:pt x="2519" y="12281"/>
                  <a:pt x="6530" y="19944"/>
                  <a:pt x="10894" y="20812"/>
                </a:cubicBezTo>
                <a:cubicBezTo>
                  <a:pt x="14858" y="21600"/>
                  <a:pt x="18737" y="16676"/>
                  <a:pt x="21600" y="7223"/>
                </a:cubicBezTo>
              </a:path>
            </a:pathLst>
          </a:custGeom>
          <a:ln w="76200">
            <a:solidFill>
              <a:srgbClr val="000000"/>
            </a:solidFill>
            <a:miter lim="400000"/>
            <a:tailEnd type="triangle"/>
          </a:ln>
        </p:spPr>
        <p:txBody>
          <a:bodyPr lIns="50800" tIns="50800" rIns="50800" bIns="50800" anchor="ctr"/>
          <a:lstStyle/>
          <a:p>
            <a:endParaRPr/>
          </a:p>
        </p:txBody>
      </p:sp>
      <p:sp>
        <p:nvSpPr>
          <p:cNvPr id="265" name="入力"/>
          <p:cNvSpPr txBox="1"/>
          <p:nvPr/>
        </p:nvSpPr>
        <p:spPr>
          <a:xfrm>
            <a:off x="1815825" y="6437373"/>
            <a:ext cx="1333698" cy="841256"/>
          </a:xfrm>
          <a:prstGeom prst="rect">
            <a:avLst/>
          </a:prstGeom>
          <a:solidFill>
            <a:schemeClr val="accent5"/>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1130300">
              <a:lnSpc>
                <a:spcPct val="100000"/>
              </a:lnSpc>
              <a:defRPr sz="3200">
                <a:solidFill>
                  <a:srgbClr val="FFFFFF"/>
                </a:solidFill>
                <a:latin typeface="Graphik"/>
                <a:ea typeface="Graphik"/>
                <a:cs typeface="Graphik"/>
                <a:sym typeface="Graphik"/>
              </a:defRPr>
            </a:lvl1pPr>
          </a:lstStyle>
          <a:p>
            <a:r>
              <a:rPr sz="4800" dirty="0" err="1"/>
              <a:t>入力</a:t>
            </a:r>
            <a:endParaRPr dirty="0"/>
          </a:p>
        </p:txBody>
      </p:sp>
      <p:sp>
        <p:nvSpPr>
          <p:cNvPr id="267" name="角丸四角形"/>
          <p:cNvSpPr/>
          <p:nvPr/>
        </p:nvSpPr>
        <p:spPr>
          <a:xfrm>
            <a:off x="5293216" y="6242239"/>
            <a:ext cx="1516436" cy="857050"/>
          </a:xfrm>
          <a:prstGeom prst="roundRect">
            <a:avLst>
              <a:gd name="adj" fmla="val 15000"/>
            </a:avLst>
          </a:prstGeom>
          <a:ln w="25400">
            <a:solidFill>
              <a:srgbClr val="000000"/>
            </a:solidFill>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endParaRPr/>
          </a:p>
        </p:txBody>
      </p:sp>
      <p:sp>
        <p:nvSpPr>
          <p:cNvPr id="268" name="入力x1"/>
          <p:cNvSpPr txBox="1"/>
          <p:nvPr/>
        </p:nvSpPr>
        <p:spPr>
          <a:xfrm>
            <a:off x="5367358" y="6406544"/>
            <a:ext cx="1170192" cy="55111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3200">
                <a:latin typeface="ヒラギノ丸ゴ ProN W4"/>
                <a:ea typeface="ヒラギノ丸ゴ ProN W4"/>
                <a:cs typeface="ヒラギノ丸ゴ ProN W4"/>
                <a:sym typeface="ヒラギノ丸ゴ ProN W4"/>
              </a:defRPr>
            </a:pPr>
            <a:r>
              <a:rPr dirty="0"/>
              <a:t>入力</a:t>
            </a:r>
            <a:r>
              <a:rPr lang="en-US" dirty="0">
                <a:latin typeface="Apple Chancery"/>
                <a:ea typeface="Apple Chancery"/>
                <a:cs typeface="Apple Chancery"/>
                <a:sym typeface="Apple Chancery"/>
              </a:rPr>
              <a:t>1</a:t>
            </a:r>
            <a:endParaRPr baseline="-5999" dirty="0">
              <a:latin typeface="Apple Chancery"/>
              <a:ea typeface="Apple Chancery"/>
              <a:cs typeface="Apple Chancery"/>
              <a:sym typeface="Apple Chancery"/>
            </a:endParaRPr>
          </a:p>
        </p:txBody>
      </p:sp>
      <p:sp>
        <p:nvSpPr>
          <p:cNvPr id="269" name="角丸四角形"/>
          <p:cNvSpPr/>
          <p:nvPr/>
        </p:nvSpPr>
        <p:spPr>
          <a:xfrm>
            <a:off x="2957627" y="7623212"/>
            <a:ext cx="1516435" cy="857050"/>
          </a:xfrm>
          <a:prstGeom prst="roundRect">
            <a:avLst>
              <a:gd name="adj" fmla="val 15000"/>
            </a:avLst>
          </a:prstGeom>
          <a:ln w="25400">
            <a:solidFill>
              <a:srgbClr val="000000"/>
            </a:solidFill>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endParaRPr/>
          </a:p>
        </p:txBody>
      </p:sp>
      <p:sp>
        <p:nvSpPr>
          <p:cNvPr id="270" name="入力x2"/>
          <p:cNvSpPr txBox="1"/>
          <p:nvPr/>
        </p:nvSpPr>
        <p:spPr>
          <a:xfrm>
            <a:off x="3031768" y="7787517"/>
            <a:ext cx="1170192" cy="55111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3200">
                <a:latin typeface="ヒラギノ丸ゴ ProN W4"/>
                <a:ea typeface="ヒラギノ丸ゴ ProN W4"/>
                <a:cs typeface="ヒラギノ丸ゴ ProN W4"/>
                <a:sym typeface="ヒラギノ丸ゴ ProN W4"/>
              </a:defRPr>
            </a:pPr>
            <a:r>
              <a:rPr dirty="0"/>
              <a:t>入力</a:t>
            </a:r>
            <a:r>
              <a:rPr lang="en-US" dirty="0">
                <a:latin typeface="Apple Chancery"/>
                <a:ea typeface="Apple Chancery"/>
                <a:cs typeface="Apple Chancery"/>
                <a:sym typeface="Apple Chancery"/>
              </a:rPr>
              <a:t>2</a:t>
            </a:r>
            <a:endParaRPr baseline="-5999" dirty="0">
              <a:latin typeface="Apple Chancery"/>
              <a:ea typeface="Apple Chancery"/>
              <a:cs typeface="Apple Chancery"/>
              <a:sym typeface="Apple Chancery"/>
            </a:endParaRPr>
          </a:p>
        </p:txBody>
      </p:sp>
      <p:sp>
        <p:nvSpPr>
          <p:cNvPr id="271" name="角丸四角形"/>
          <p:cNvSpPr/>
          <p:nvPr/>
        </p:nvSpPr>
        <p:spPr>
          <a:xfrm>
            <a:off x="3216551" y="11094652"/>
            <a:ext cx="1516435" cy="857050"/>
          </a:xfrm>
          <a:prstGeom prst="roundRect">
            <a:avLst>
              <a:gd name="adj" fmla="val 15000"/>
            </a:avLst>
          </a:prstGeom>
          <a:ln w="25400">
            <a:solidFill>
              <a:srgbClr val="000000"/>
            </a:solidFill>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endParaRPr/>
          </a:p>
        </p:txBody>
      </p:sp>
      <p:sp>
        <p:nvSpPr>
          <p:cNvPr id="272" name="入力x3"/>
          <p:cNvSpPr txBox="1"/>
          <p:nvPr/>
        </p:nvSpPr>
        <p:spPr>
          <a:xfrm>
            <a:off x="3290692" y="11258957"/>
            <a:ext cx="1170192" cy="55111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3200">
                <a:latin typeface="ヒラギノ丸ゴ ProN W4"/>
                <a:ea typeface="ヒラギノ丸ゴ ProN W4"/>
                <a:cs typeface="ヒラギノ丸ゴ ProN W4"/>
                <a:sym typeface="ヒラギノ丸ゴ ProN W4"/>
              </a:defRPr>
            </a:pPr>
            <a:r>
              <a:rPr dirty="0"/>
              <a:t>入力</a:t>
            </a:r>
            <a:r>
              <a:rPr lang="en-US" dirty="0">
                <a:latin typeface="Apple Chancery"/>
                <a:ea typeface="Apple Chancery"/>
                <a:cs typeface="Apple Chancery"/>
                <a:sym typeface="Apple Chancery"/>
              </a:rPr>
              <a:t>3</a:t>
            </a:r>
            <a:endParaRPr baseline="-5999" dirty="0">
              <a:latin typeface="Apple Chancery"/>
              <a:ea typeface="Apple Chancery"/>
              <a:cs typeface="Apple Chancery"/>
              <a:sym typeface="Apple Chancery"/>
            </a:endParaRPr>
          </a:p>
        </p:txBody>
      </p:sp>
      <p:sp>
        <p:nvSpPr>
          <p:cNvPr id="2" name="矢印: 右 1">
            <a:extLst>
              <a:ext uri="{FF2B5EF4-FFF2-40B4-BE49-F238E27FC236}">
                <a16:creationId xmlns:a16="http://schemas.microsoft.com/office/drawing/2014/main" id="{7BBDE2CB-0440-72B2-E2A8-A26255E6F1C2}"/>
              </a:ext>
            </a:extLst>
          </p:cNvPr>
          <p:cNvSpPr/>
          <p:nvPr/>
        </p:nvSpPr>
        <p:spPr>
          <a:xfrm rot="4471694">
            <a:off x="5707690" y="7886723"/>
            <a:ext cx="1707443" cy="858044"/>
          </a:xfrm>
          <a:prstGeom prst="rightArrow">
            <a:avLst/>
          </a:prstGeom>
          <a:solidFill>
            <a:schemeClr val="accent5"/>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sp>
        <p:nvSpPr>
          <p:cNvPr id="3" name="矢印: 右 2">
            <a:extLst>
              <a:ext uri="{FF2B5EF4-FFF2-40B4-BE49-F238E27FC236}">
                <a16:creationId xmlns:a16="http://schemas.microsoft.com/office/drawing/2014/main" id="{A60A7E6F-8496-E9EF-158F-5028AE96ADDE}"/>
              </a:ext>
            </a:extLst>
          </p:cNvPr>
          <p:cNvSpPr/>
          <p:nvPr/>
        </p:nvSpPr>
        <p:spPr>
          <a:xfrm rot="2067872">
            <a:off x="4498205" y="8616638"/>
            <a:ext cx="1707443" cy="1182013"/>
          </a:xfrm>
          <a:prstGeom prst="rightArrow">
            <a:avLst/>
          </a:prstGeom>
          <a:solidFill>
            <a:schemeClr val="accent5"/>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dirty="0">
              <a:ln>
                <a:noFill/>
              </a:ln>
              <a:solidFill>
                <a:srgbClr val="FFFFFF"/>
              </a:solidFill>
              <a:effectLst/>
              <a:uFillTx/>
              <a:latin typeface="Graphik"/>
              <a:ea typeface="Graphik"/>
              <a:cs typeface="Graphik"/>
              <a:sym typeface="Graphik"/>
            </a:endParaRPr>
          </a:p>
        </p:txBody>
      </p:sp>
      <p:sp>
        <p:nvSpPr>
          <p:cNvPr id="4" name="矢印: 右 3">
            <a:extLst>
              <a:ext uri="{FF2B5EF4-FFF2-40B4-BE49-F238E27FC236}">
                <a16:creationId xmlns:a16="http://schemas.microsoft.com/office/drawing/2014/main" id="{91115DDD-18AB-1FDD-D277-D4D9EE1F8F97}"/>
              </a:ext>
            </a:extLst>
          </p:cNvPr>
          <p:cNvSpPr/>
          <p:nvPr/>
        </p:nvSpPr>
        <p:spPr>
          <a:xfrm rot="19351231">
            <a:off x="4956778" y="10471076"/>
            <a:ext cx="1707443" cy="1182013"/>
          </a:xfrm>
          <a:prstGeom prst="rightArrow">
            <a:avLst/>
          </a:prstGeom>
          <a:solidFill>
            <a:schemeClr val="accent5"/>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dirty="0">
              <a:ln>
                <a:noFill/>
              </a:ln>
              <a:solidFill>
                <a:srgbClr val="FFFFFF"/>
              </a:solidFill>
              <a:effectLst/>
              <a:uFillTx/>
              <a:latin typeface="Graphik"/>
              <a:ea typeface="Graphik"/>
              <a:cs typeface="Graphik"/>
              <a:sym typeface="Graphik"/>
            </a:endParaRPr>
          </a:p>
        </p:txBody>
      </p:sp>
      <p:sp>
        <p:nvSpPr>
          <p:cNvPr id="5" name="ニューラルネットワークとは(軽く復習)">
            <a:extLst>
              <a:ext uri="{FF2B5EF4-FFF2-40B4-BE49-F238E27FC236}">
                <a16:creationId xmlns:a16="http://schemas.microsoft.com/office/drawing/2014/main" id="{981DC4D9-49E3-7A80-FE66-9A5721E655A6}"/>
              </a:ext>
            </a:extLst>
          </p:cNvPr>
          <p:cNvSpPr txBox="1"/>
          <p:nvPr/>
        </p:nvSpPr>
        <p:spPr>
          <a:xfrm>
            <a:off x="7806184" y="444838"/>
            <a:ext cx="8771632" cy="902811"/>
          </a:xfrm>
          <a:prstGeom prst="rect">
            <a:avLst/>
          </a:prstGeom>
          <a:solidFill>
            <a:schemeClr val="accent5"/>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1130300">
              <a:lnSpc>
                <a:spcPct val="100000"/>
              </a:lnSpc>
              <a:defRPr sz="5200">
                <a:solidFill>
                  <a:srgbClr val="FFFFFF"/>
                </a:solidFill>
                <a:latin typeface="Graphik"/>
                <a:ea typeface="Graphik"/>
                <a:cs typeface="Graphik"/>
                <a:sym typeface="Graphik"/>
              </a:defRPr>
            </a:lvl1pPr>
          </a:lstStyle>
          <a:p>
            <a:r>
              <a:rPr dirty="0" err="1"/>
              <a:t>ニューラルネットワークとは</a:t>
            </a:r>
            <a:endParaRPr dirty="0"/>
          </a:p>
        </p:txBody>
      </p:sp>
    </p:spTree>
    <p:extLst>
      <p:ext uri="{BB962C8B-B14F-4D97-AF65-F5344CB8AC3E}">
        <p14:creationId xmlns:p14="http://schemas.microsoft.com/office/powerpoint/2010/main" val="330041501"/>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 name="ニューロンは、細胞体、樹状突起、軸索からなり、樹状突起から入力された…"/>
          <p:cNvSpPr txBox="1"/>
          <p:nvPr/>
        </p:nvSpPr>
        <p:spPr>
          <a:xfrm>
            <a:off x="445194" y="2073271"/>
            <a:ext cx="23493611" cy="276178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5300">
                <a:latin typeface="ヒラギノ丸ゴ ProN W4"/>
                <a:ea typeface="ヒラギノ丸ゴ ProN W4"/>
                <a:cs typeface="ヒラギノ丸ゴ ProN W4"/>
                <a:sym typeface="ヒラギノ丸ゴ ProN W4"/>
              </a:defRPr>
            </a:pPr>
            <a:r>
              <a:rPr lang="ja-JP" altLang="en-US" sz="4800" dirty="0"/>
              <a:t>・</a:t>
            </a:r>
            <a:r>
              <a:rPr sz="4800" dirty="0" err="1"/>
              <a:t>ニューロンは、</a:t>
            </a:r>
            <a:r>
              <a:rPr sz="4800" dirty="0" err="1">
                <a:solidFill>
                  <a:srgbClr val="FF0000"/>
                </a:solidFill>
              </a:rPr>
              <a:t>樹状突起</a:t>
            </a:r>
            <a:r>
              <a:rPr lang="ja-JP" altLang="en-US" sz="4800" dirty="0"/>
              <a:t>、</a:t>
            </a:r>
            <a:r>
              <a:rPr lang="ja-JP" altLang="en-US" sz="4800" dirty="0">
                <a:solidFill>
                  <a:srgbClr val="FF0000"/>
                </a:solidFill>
              </a:rPr>
              <a:t>細胞体</a:t>
            </a:r>
            <a:r>
              <a:rPr sz="4800" dirty="0"/>
              <a:t>、</a:t>
            </a:r>
            <a:r>
              <a:rPr sz="4800" dirty="0" err="1">
                <a:solidFill>
                  <a:srgbClr val="FF0000"/>
                </a:solidFill>
              </a:rPr>
              <a:t>軸索</a:t>
            </a:r>
            <a:r>
              <a:rPr sz="4800" dirty="0" err="1"/>
              <a:t>からな</a:t>
            </a:r>
            <a:r>
              <a:rPr lang="ja-JP" altLang="en-US" sz="4800" dirty="0"/>
              <a:t>る</a:t>
            </a:r>
            <a:endParaRPr lang="en-US" altLang="ja-JP" sz="4800" dirty="0"/>
          </a:p>
          <a:p>
            <a:pPr algn="l">
              <a:defRPr sz="5300">
                <a:latin typeface="ヒラギノ丸ゴ ProN W4"/>
                <a:ea typeface="ヒラギノ丸ゴ ProN W4"/>
                <a:cs typeface="ヒラギノ丸ゴ ProN W4"/>
                <a:sym typeface="ヒラギノ丸ゴ ProN W4"/>
              </a:defRPr>
            </a:pPr>
            <a:r>
              <a:rPr lang="ja-JP" altLang="en-US" sz="4800" dirty="0"/>
              <a:t>・ニューロンは、</a:t>
            </a:r>
            <a:r>
              <a:rPr sz="4800" dirty="0" err="1"/>
              <a:t>樹状突起から入力された電気信号</a:t>
            </a:r>
            <a:r>
              <a:rPr lang="ja-JP" altLang="en-US" sz="4800" dirty="0"/>
              <a:t>が</a:t>
            </a:r>
            <a:r>
              <a:rPr sz="4800" dirty="0" err="1"/>
              <a:t>神経細胞内の電位を超えるか</a:t>
            </a:r>
            <a:endParaRPr lang="en-US" sz="4800" dirty="0"/>
          </a:p>
          <a:p>
            <a:pPr algn="l">
              <a:defRPr sz="5300">
                <a:latin typeface="ヒラギノ丸ゴ ProN W4"/>
                <a:ea typeface="ヒラギノ丸ゴ ProN W4"/>
                <a:cs typeface="ヒラギノ丸ゴ ProN W4"/>
                <a:sym typeface="ヒラギノ丸ゴ ProN W4"/>
              </a:defRPr>
            </a:pPr>
            <a:r>
              <a:rPr lang="ja-JP" altLang="en-US" sz="4800" dirty="0"/>
              <a:t>　</a:t>
            </a:r>
            <a:r>
              <a:rPr sz="4800" dirty="0" err="1"/>
              <a:t>どうかの</a:t>
            </a:r>
            <a:r>
              <a:rPr sz="4800" dirty="0" err="1">
                <a:solidFill>
                  <a:srgbClr val="FF0000"/>
                </a:solidFill>
              </a:rPr>
              <a:t>閾値</a:t>
            </a:r>
            <a:r>
              <a:rPr sz="4800" dirty="0" err="1"/>
              <a:t>を持ってい</a:t>
            </a:r>
            <a:r>
              <a:rPr lang="ja-JP" altLang="en-US" sz="4800" dirty="0"/>
              <a:t>る</a:t>
            </a:r>
            <a:endParaRPr sz="4800" dirty="0"/>
          </a:p>
          <a:p>
            <a:pPr algn="l">
              <a:defRPr sz="5300">
                <a:latin typeface="ヒラギノ丸ゴ ProN W4"/>
                <a:ea typeface="ヒラギノ丸ゴ ProN W4"/>
                <a:cs typeface="ヒラギノ丸ゴ ProN W4"/>
                <a:sym typeface="ヒラギノ丸ゴ ProN W4"/>
              </a:defRPr>
            </a:pPr>
            <a:r>
              <a:rPr lang="ja-JP" altLang="en-US" sz="4800" dirty="0"/>
              <a:t>・</a:t>
            </a:r>
            <a:r>
              <a:rPr sz="4800" dirty="0" err="1"/>
              <a:t>閾値を超えるとニューロンは興奮状態となり、軸索</a:t>
            </a:r>
            <a:r>
              <a:rPr lang="ja-JP" altLang="en-US" sz="4800" dirty="0"/>
              <a:t>末端</a:t>
            </a:r>
            <a:r>
              <a:rPr sz="4800" dirty="0" err="1"/>
              <a:t>から電気信号が出力される</a:t>
            </a:r>
            <a:endParaRPr sz="4800" dirty="0"/>
          </a:p>
        </p:txBody>
      </p:sp>
      <p:sp>
        <p:nvSpPr>
          <p:cNvPr id="243" name="図形"/>
          <p:cNvSpPr/>
          <p:nvPr/>
        </p:nvSpPr>
        <p:spPr>
          <a:xfrm>
            <a:off x="4230788" y="7189244"/>
            <a:ext cx="13310452" cy="5893671"/>
          </a:xfrm>
          <a:custGeom>
            <a:avLst/>
            <a:gdLst/>
            <a:ahLst/>
            <a:cxnLst>
              <a:cxn ang="0">
                <a:pos x="wd2" y="hd2"/>
              </a:cxn>
              <a:cxn ang="5400000">
                <a:pos x="wd2" y="hd2"/>
              </a:cxn>
              <a:cxn ang="10800000">
                <a:pos x="wd2" y="hd2"/>
              </a:cxn>
              <a:cxn ang="16200000">
                <a:pos x="wd2" y="hd2"/>
              </a:cxn>
            </a:cxnLst>
            <a:rect l="0" t="0" r="r" b="b"/>
            <a:pathLst>
              <a:path w="21355" h="21510" extrusionOk="0">
                <a:moveTo>
                  <a:pt x="3254" y="7435"/>
                </a:moveTo>
                <a:cubicBezTo>
                  <a:pt x="3766" y="6593"/>
                  <a:pt x="3873" y="5175"/>
                  <a:pt x="3742" y="3884"/>
                </a:cubicBezTo>
                <a:cubicBezTo>
                  <a:pt x="3684" y="3314"/>
                  <a:pt x="3649" y="2711"/>
                  <a:pt x="3584" y="2131"/>
                </a:cubicBezTo>
                <a:cubicBezTo>
                  <a:pt x="3523" y="1586"/>
                  <a:pt x="3438" y="1065"/>
                  <a:pt x="3397" y="562"/>
                </a:cubicBezTo>
                <a:cubicBezTo>
                  <a:pt x="3373" y="269"/>
                  <a:pt x="3425" y="-25"/>
                  <a:pt x="3528" y="2"/>
                </a:cubicBezTo>
                <a:cubicBezTo>
                  <a:pt x="3602" y="21"/>
                  <a:pt x="3631" y="212"/>
                  <a:pt x="3638" y="396"/>
                </a:cubicBezTo>
                <a:cubicBezTo>
                  <a:pt x="3660" y="973"/>
                  <a:pt x="3721" y="1583"/>
                  <a:pt x="3797" y="2055"/>
                </a:cubicBezTo>
                <a:cubicBezTo>
                  <a:pt x="3822" y="2215"/>
                  <a:pt x="3854" y="2345"/>
                  <a:pt x="3931" y="2358"/>
                </a:cubicBezTo>
                <a:cubicBezTo>
                  <a:pt x="4001" y="2370"/>
                  <a:pt x="4056" y="2241"/>
                  <a:pt x="4088" y="2091"/>
                </a:cubicBezTo>
                <a:cubicBezTo>
                  <a:pt x="4154" y="1787"/>
                  <a:pt x="4162" y="1388"/>
                  <a:pt x="4114" y="1041"/>
                </a:cubicBezTo>
                <a:cubicBezTo>
                  <a:pt x="4054" y="610"/>
                  <a:pt x="4102" y="193"/>
                  <a:pt x="4230" y="269"/>
                </a:cubicBezTo>
                <a:cubicBezTo>
                  <a:pt x="4302" y="313"/>
                  <a:pt x="4313" y="507"/>
                  <a:pt x="4313" y="682"/>
                </a:cubicBezTo>
                <a:cubicBezTo>
                  <a:pt x="4313" y="985"/>
                  <a:pt x="4313" y="1288"/>
                  <a:pt x="4316" y="1591"/>
                </a:cubicBezTo>
                <a:cubicBezTo>
                  <a:pt x="4412" y="1349"/>
                  <a:pt x="4488" y="1071"/>
                  <a:pt x="4540" y="766"/>
                </a:cubicBezTo>
                <a:cubicBezTo>
                  <a:pt x="4584" y="507"/>
                  <a:pt x="4637" y="217"/>
                  <a:pt x="4752" y="226"/>
                </a:cubicBezTo>
                <a:cubicBezTo>
                  <a:pt x="4859" y="235"/>
                  <a:pt x="4922" y="506"/>
                  <a:pt x="4865" y="716"/>
                </a:cubicBezTo>
                <a:cubicBezTo>
                  <a:pt x="4836" y="822"/>
                  <a:pt x="4782" y="868"/>
                  <a:pt x="4735" y="931"/>
                </a:cubicBezTo>
                <a:cubicBezTo>
                  <a:pt x="4576" y="1147"/>
                  <a:pt x="4505" y="1554"/>
                  <a:pt x="4424" y="1922"/>
                </a:cubicBezTo>
                <a:cubicBezTo>
                  <a:pt x="4294" y="2508"/>
                  <a:pt x="4118" y="3053"/>
                  <a:pt x="4045" y="3671"/>
                </a:cubicBezTo>
                <a:cubicBezTo>
                  <a:pt x="3861" y="5204"/>
                  <a:pt x="4112" y="6912"/>
                  <a:pt x="4937" y="7299"/>
                </a:cubicBezTo>
                <a:cubicBezTo>
                  <a:pt x="5667" y="7642"/>
                  <a:pt x="6413" y="7082"/>
                  <a:pt x="6739" y="5543"/>
                </a:cubicBezTo>
                <a:cubicBezTo>
                  <a:pt x="6877" y="4887"/>
                  <a:pt x="6918" y="4161"/>
                  <a:pt x="6930" y="3435"/>
                </a:cubicBezTo>
                <a:cubicBezTo>
                  <a:pt x="6937" y="3027"/>
                  <a:pt x="6955" y="2592"/>
                  <a:pt x="6929" y="2218"/>
                </a:cubicBezTo>
                <a:cubicBezTo>
                  <a:pt x="6906" y="1871"/>
                  <a:pt x="6927" y="1501"/>
                  <a:pt x="7056" y="1490"/>
                </a:cubicBezTo>
                <a:cubicBezTo>
                  <a:pt x="7125" y="1484"/>
                  <a:pt x="7178" y="1623"/>
                  <a:pt x="7187" y="1788"/>
                </a:cubicBezTo>
                <a:cubicBezTo>
                  <a:pt x="7197" y="1982"/>
                  <a:pt x="7147" y="2155"/>
                  <a:pt x="7115" y="2332"/>
                </a:cubicBezTo>
                <a:cubicBezTo>
                  <a:pt x="7050" y="2684"/>
                  <a:pt x="7047" y="3078"/>
                  <a:pt x="7106" y="3434"/>
                </a:cubicBezTo>
                <a:cubicBezTo>
                  <a:pt x="7177" y="3412"/>
                  <a:pt x="7239" y="3327"/>
                  <a:pt x="7283" y="3200"/>
                </a:cubicBezTo>
                <a:cubicBezTo>
                  <a:pt x="7410" y="2838"/>
                  <a:pt x="7475" y="2213"/>
                  <a:pt x="7614" y="1830"/>
                </a:cubicBezTo>
                <a:cubicBezTo>
                  <a:pt x="7664" y="1693"/>
                  <a:pt x="7706" y="1596"/>
                  <a:pt x="7770" y="1725"/>
                </a:cubicBezTo>
                <a:cubicBezTo>
                  <a:pt x="7824" y="1834"/>
                  <a:pt x="7800" y="2023"/>
                  <a:pt x="7758" y="2180"/>
                </a:cubicBezTo>
                <a:cubicBezTo>
                  <a:pt x="7583" y="2842"/>
                  <a:pt x="7369" y="3439"/>
                  <a:pt x="7166" y="4060"/>
                </a:cubicBezTo>
                <a:cubicBezTo>
                  <a:pt x="7012" y="4532"/>
                  <a:pt x="6931" y="5091"/>
                  <a:pt x="6880" y="5540"/>
                </a:cubicBezTo>
                <a:cubicBezTo>
                  <a:pt x="6849" y="5812"/>
                  <a:pt x="6845" y="6061"/>
                  <a:pt x="6946" y="6211"/>
                </a:cubicBezTo>
                <a:cubicBezTo>
                  <a:pt x="7000" y="6291"/>
                  <a:pt x="7068" y="6282"/>
                  <a:pt x="7132" y="6263"/>
                </a:cubicBezTo>
                <a:cubicBezTo>
                  <a:pt x="7541" y="6140"/>
                  <a:pt x="8024" y="5742"/>
                  <a:pt x="8363" y="5022"/>
                </a:cubicBezTo>
                <a:cubicBezTo>
                  <a:pt x="8481" y="4771"/>
                  <a:pt x="8607" y="4514"/>
                  <a:pt x="8745" y="4678"/>
                </a:cubicBezTo>
                <a:cubicBezTo>
                  <a:pt x="9049" y="5040"/>
                  <a:pt x="8572" y="5552"/>
                  <a:pt x="8160" y="5794"/>
                </a:cubicBezTo>
                <a:cubicBezTo>
                  <a:pt x="8053" y="5856"/>
                  <a:pt x="7947" y="5918"/>
                  <a:pt x="7860" y="6070"/>
                </a:cubicBezTo>
                <a:cubicBezTo>
                  <a:pt x="8180" y="6142"/>
                  <a:pt x="8489" y="6169"/>
                  <a:pt x="8809" y="6137"/>
                </a:cubicBezTo>
                <a:cubicBezTo>
                  <a:pt x="8966" y="6121"/>
                  <a:pt x="9116" y="6165"/>
                  <a:pt x="9241" y="6155"/>
                </a:cubicBezTo>
                <a:cubicBezTo>
                  <a:pt x="9318" y="6148"/>
                  <a:pt x="9391" y="6159"/>
                  <a:pt x="9420" y="6315"/>
                </a:cubicBezTo>
                <a:cubicBezTo>
                  <a:pt x="9490" y="6690"/>
                  <a:pt x="9208" y="6762"/>
                  <a:pt x="8958" y="6578"/>
                </a:cubicBezTo>
                <a:cubicBezTo>
                  <a:pt x="8823" y="6479"/>
                  <a:pt x="8675" y="6529"/>
                  <a:pt x="8560" y="6723"/>
                </a:cubicBezTo>
                <a:cubicBezTo>
                  <a:pt x="8667" y="6950"/>
                  <a:pt x="8795" y="7114"/>
                  <a:pt x="8936" y="7188"/>
                </a:cubicBezTo>
                <a:cubicBezTo>
                  <a:pt x="9093" y="7272"/>
                  <a:pt x="9282" y="7305"/>
                  <a:pt x="9320" y="7653"/>
                </a:cubicBezTo>
                <a:cubicBezTo>
                  <a:pt x="9330" y="7751"/>
                  <a:pt x="9321" y="7858"/>
                  <a:pt x="9288" y="7924"/>
                </a:cubicBezTo>
                <a:cubicBezTo>
                  <a:pt x="9228" y="8039"/>
                  <a:pt x="9144" y="7961"/>
                  <a:pt x="9073" y="7869"/>
                </a:cubicBezTo>
                <a:cubicBezTo>
                  <a:pt x="8083" y="6577"/>
                  <a:pt x="6864" y="6028"/>
                  <a:pt x="6385" y="7996"/>
                </a:cubicBezTo>
                <a:cubicBezTo>
                  <a:pt x="6166" y="8899"/>
                  <a:pt x="6264" y="9985"/>
                  <a:pt x="6467" y="10919"/>
                </a:cubicBezTo>
                <a:cubicBezTo>
                  <a:pt x="6835" y="12611"/>
                  <a:pt x="7444" y="13810"/>
                  <a:pt x="8047" y="14974"/>
                </a:cubicBezTo>
                <a:cubicBezTo>
                  <a:pt x="8621" y="16082"/>
                  <a:pt x="9209" y="17200"/>
                  <a:pt x="9860" y="18088"/>
                </a:cubicBezTo>
                <a:cubicBezTo>
                  <a:pt x="11154" y="19854"/>
                  <a:pt x="12711" y="20758"/>
                  <a:pt x="14294" y="20472"/>
                </a:cubicBezTo>
                <a:cubicBezTo>
                  <a:pt x="16107" y="20145"/>
                  <a:pt x="17800" y="18283"/>
                  <a:pt x="19039" y="15255"/>
                </a:cubicBezTo>
                <a:cubicBezTo>
                  <a:pt x="19081" y="15272"/>
                  <a:pt x="19125" y="15253"/>
                  <a:pt x="19162" y="15202"/>
                </a:cubicBezTo>
                <a:cubicBezTo>
                  <a:pt x="19226" y="15113"/>
                  <a:pt x="19258" y="14949"/>
                  <a:pt x="19290" y="14794"/>
                </a:cubicBezTo>
                <a:cubicBezTo>
                  <a:pt x="19466" y="13939"/>
                  <a:pt x="19732" y="13175"/>
                  <a:pt x="19815" y="12253"/>
                </a:cubicBezTo>
                <a:cubicBezTo>
                  <a:pt x="19868" y="11661"/>
                  <a:pt x="19841" y="11045"/>
                  <a:pt x="19737" y="10486"/>
                </a:cubicBezTo>
                <a:cubicBezTo>
                  <a:pt x="19627" y="10452"/>
                  <a:pt x="19539" y="10265"/>
                  <a:pt x="19516" y="10018"/>
                </a:cubicBezTo>
                <a:cubicBezTo>
                  <a:pt x="19494" y="9786"/>
                  <a:pt x="19544" y="9545"/>
                  <a:pt x="19640" y="9524"/>
                </a:cubicBezTo>
                <a:cubicBezTo>
                  <a:pt x="19722" y="9506"/>
                  <a:pt x="19779" y="9629"/>
                  <a:pt x="19809" y="9769"/>
                </a:cubicBezTo>
                <a:cubicBezTo>
                  <a:pt x="19842" y="9919"/>
                  <a:pt x="19848" y="10098"/>
                  <a:pt x="19812" y="10274"/>
                </a:cubicBezTo>
                <a:lnTo>
                  <a:pt x="19957" y="11377"/>
                </a:lnTo>
                <a:lnTo>
                  <a:pt x="19956" y="9610"/>
                </a:lnTo>
                <a:cubicBezTo>
                  <a:pt x="19891" y="9500"/>
                  <a:pt x="19847" y="9363"/>
                  <a:pt x="19819" y="9208"/>
                </a:cubicBezTo>
                <a:cubicBezTo>
                  <a:pt x="19792" y="9064"/>
                  <a:pt x="19781" y="8886"/>
                  <a:pt x="19837" y="8774"/>
                </a:cubicBezTo>
                <a:cubicBezTo>
                  <a:pt x="19943" y="8561"/>
                  <a:pt x="20104" y="8817"/>
                  <a:pt x="20093" y="9211"/>
                </a:cubicBezTo>
                <a:cubicBezTo>
                  <a:pt x="20091" y="9309"/>
                  <a:pt x="20075" y="9404"/>
                  <a:pt x="20050" y="9486"/>
                </a:cubicBezTo>
                <a:cubicBezTo>
                  <a:pt x="20086" y="10081"/>
                  <a:pt x="20091" y="10684"/>
                  <a:pt x="20064" y="11282"/>
                </a:cubicBezTo>
                <a:cubicBezTo>
                  <a:pt x="20037" y="11891"/>
                  <a:pt x="19978" y="12490"/>
                  <a:pt x="19888" y="13067"/>
                </a:cubicBezTo>
                <a:lnTo>
                  <a:pt x="20031" y="13159"/>
                </a:lnTo>
                <a:cubicBezTo>
                  <a:pt x="20150" y="13046"/>
                  <a:pt x="20255" y="12876"/>
                  <a:pt x="20341" y="12660"/>
                </a:cubicBezTo>
                <a:cubicBezTo>
                  <a:pt x="20453" y="12380"/>
                  <a:pt x="20526" y="12038"/>
                  <a:pt x="20556" y="11674"/>
                </a:cubicBezTo>
                <a:cubicBezTo>
                  <a:pt x="20514" y="11512"/>
                  <a:pt x="20498" y="11336"/>
                  <a:pt x="20504" y="11158"/>
                </a:cubicBezTo>
                <a:cubicBezTo>
                  <a:pt x="20509" y="10976"/>
                  <a:pt x="20544" y="10783"/>
                  <a:pt x="20625" y="10759"/>
                </a:cubicBezTo>
                <a:cubicBezTo>
                  <a:pt x="20741" y="10724"/>
                  <a:pt x="20795" y="10979"/>
                  <a:pt x="20793" y="11229"/>
                </a:cubicBezTo>
                <a:cubicBezTo>
                  <a:pt x="20792" y="11428"/>
                  <a:pt x="20764" y="11615"/>
                  <a:pt x="20682" y="11731"/>
                </a:cubicBezTo>
                <a:lnTo>
                  <a:pt x="20602" y="12413"/>
                </a:lnTo>
                <a:lnTo>
                  <a:pt x="20866" y="12355"/>
                </a:lnTo>
                <a:cubicBezTo>
                  <a:pt x="20867" y="12245"/>
                  <a:pt x="20886" y="12154"/>
                  <a:pt x="20914" y="12087"/>
                </a:cubicBezTo>
                <a:cubicBezTo>
                  <a:pt x="20941" y="12025"/>
                  <a:pt x="20978" y="11982"/>
                  <a:pt x="21018" y="11982"/>
                </a:cubicBezTo>
                <a:cubicBezTo>
                  <a:pt x="21089" y="11983"/>
                  <a:pt x="21146" y="12116"/>
                  <a:pt x="21166" y="12301"/>
                </a:cubicBezTo>
                <a:cubicBezTo>
                  <a:pt x="21192" y="12538"/>
                  <a:pt x="21152" y="12762"/>
                  <a:pt x="21068" y="12833"/>
                </a:cubicBezTo>
                <a:cubicBezTo>
                  <a:pt x="20998" y="12892"/>
                  <a:pt x="20916" y="12822"/>
                  <a:pt x="20885" y="12647"/>
                </a:cubicBezTo>
                <a:cubicBezTo>
                  <a:pt x="20610" y="12797"/>
                  <a:pt x="20349" y="13054"/>
                  <a:pt x="20112" y="13406"/>
                </a:cubicBezTo>
                <a:cubicBezTo>
                  <a:pt x="19863" y="13777"/>
                  <a:pt x="19646" y="14248"/>
                  <a:pt x="19471" y="14796"/>
                </a:cubicBezTo>
                <a:cubicBezTo>
                  <a:pt x="19640" y="14588"/>
                  <a:pt x="19814" y="14406"/>
                  <a:pt x="19991" y="14248"/>
                </a:cubicBezTo>
                <a:cubicBezTo>
                  <a:pt x="20154" y="14102"/>
                  <a:pt x="20323" y="13974"/>
                  <a:pt x="20501" y="13939"/>
                </a:cubicBezTo>
                <a:cubicBezTo>
                  <a:pt x="20699" y="13899"/>
                  <a:pt x="20898" y="13978"/>
                  <a:pt x="21079" y="14166"/>
                </a:cubicBezTo>
                <a:cubicBezTo>
                  <a:pt x="21297" y="13828"/>
                  <a:pt x="21490" y="14887"/>
                  <a:pt x="21231" y="14999"/>
                </a:cubicBezTo>
                <a:cubicBezTo>
                  <a:pt x="21122" y="15046"/>
                  <a:pt x="21035" y="14797"/>
                  <a:pt x="21080" y="14567"/>
                </a:cubicBezTo>
                <a:cubicBezTo>
                  <a:pt x="21015" y="14446"/>
                  <a:pt x="20940" y="14357"/>
                  <a:pt x="20859" y="14306"/>
                </a:cubicBezTo>
                <a:cubicBezTo>
                  <a:pt x="20778" y="14254"/>
                  <a:pt x="20692" y="14243"/>
                  <a:pt x="20608" y="14273"/>
                </a:cubicBezTo>
                <a:lnTo>
                  <a:pt x="20789" y="15036"/>
                </a:lnTo>
                <a:cubicBezTo>
                  <a:pt x="20878" y="15101"/>
                  <a:pt x="20929" y="15254"/>
                  <a:pt x="20946" y="15430"/>
                </a:cubicBezTo>
                <a:cubicBezTo>
                  <a:pt x="20966" y="15639"/>
                  <a:pt x="20936" y="15880"/>
                  <a:pt x="20827" y="15937"/>
                </a:cubicBezTo>
                <a:cubicBezTo>
                  <a:pt x="20718" y="15994"/>
                  <a:pt x="20640" y="15781"/>
                  <a:pt x="20631" y="15550"/>
                </a:cubicBezTo>
                <a:cubicBezTo>
                  <a:pt x="20625" y="15387"/>
                  <a:pt x="20650" y="15219"/>
                  <a:pt x="20717" y="15098"/>
                </a:cubicBezTo>
                <a:lnTo>
                  <a:pt x="20414" y="14305"/>
                </a:lnTo>
                <a:lnTo>
                  <a:pt x="19858" y="14768"/>
                </a:lnTo>
                <a:cubicBezTo>
                  <a:pt x="20010" y="14844"/>
                  <a:pt x="20148" y="15025"/>
                  <a:pt x="20254" y="15286"/>
                </a:cubicBezTo>
                <a:cubicBezTo>
                  <a:pt x="20350" y="15523"/>
                  <a:pt x="20415" y="15817"/>
                  <a:pt x="20441" y="16134"/>
                </a:cubicBezTo>
                <a:cubicBezTo>
                  <a:pt x="20545" y="16184"/>
                  <a:pt x="20596" y="16365"/>
                  <a:pt x="20602" y="16557"/>
                </a:cubicBezTo>
                <a:cubicBezTo>
                  <a:pt x="20608" y="16756"/>
                  <a:pt x="20563" y="16969"/>
                  <a:pt x="20453" y="16996"/>
                </a:cubicBezTo>
                <a:cubicBezTo>
                  <a:pt x="20369" y="17017"/>
                  <a:pt x="20309" y="16881"/>
                  <a:pt x="20288" y="16725"/>
                </a:cubicBezTo>
                <a:cubicBezTo>
                  <a:pt x="20267" y="16569"/>
                  <a:pt x="20281" y="16388"/>
                  <a:pt x="20347" y="16260"/>
                </a:cubicBezTo>
                <a:cubicBezTo>
                  <a:pt x="20253" y="15636"/>
                  <a:pt x="20016" y="15210"/>
                  <a:pt x="19738" y="15121"/>
                </a:cubicBezTo>
                <a:cubicBezTo>
                  <a:pt x="19549" y="15061"/>
                  <a:pt x="19345" y="15171"/>
                  <a:pt x="19246" y="15576"/>
                </a:cubicBezTo>
                <a:cubicBezTo>
                  <a:pt x="19226" y="15656"/>
                  <a:pt x="19213" y="15744"/>
                  <a:pt x="19210" y="15834"/>
                </a:cubicBezTo>
                <a:cubicBezTo>
                  <a:pt x="18001" y="18786"/>
                  <a:pt x="16360" y="20595"/>
                  <a:pt x="14599" y="21053"/>
                </a:cubicBezTo>
                <a:cubicBezTo>
                  <a:pt x="13566" y="21322"/>
                  <a:pt x="12531" y="21087"/>
                  <a:pt x="11551" y="20506"/>
                </a:cubicBezTo>
                <a:cubicBezTo>
                  <a:pt x="10571" y="19924"/>
                  <a:pt x="9629" y="18984"/>
                  <a:pt x="8832" y="17472"/>
                </a:cubicBezTo>
                <a:cubicBezTo>
                  <a:pt x="8375" y="16606"/>
                  <a:pt x="7922" y="15597"/>
                  <a:pt x="7473" y="14840"/>
                </a:cubicBezTo>
                <a:cubicBezTo>
                  <a:pt x="7054" y="14135"/>
                  <a:pt x="6618" y="13659"/>
                  <a:pt x="6109" y="14019"/>
                </a:cubicBezTo>
                <a:cubicBezTo>
                  <a:pt x="5555" y="14410"/>
                  <a:pt x="5251" y="15717"/>
                  <a:pt x="5298" y="17059"/>
                </a:cubicBezTo>
                <a:cubicBezTo>
                  <a:pt x="5325" y="17819"/>
                  <a:pt x="5457" y="18547"/>
                  <a:pt x="5677" y="19120"/>
                </a:cubicBezTo>
                <a:cubicBezTo>
                  <a:pt x="5871" y="19623"/>
                  <a:pt x="6089" y="20053"/>
                  <a:pt x="6195" y="20602"/>
                </a:cubicBezTo>
                <a:cubicBezTo>
                  <a:pt x="6225" y="20757"/>
                  <a:pt x="6234" y="20942"/>
                  <a:pt x="6176" y="21023"/>
                </a:cubicBezTo>
                <a:cubicBezTo>
                  <a:pt x="6093" y="21139"/>
                  <a:pt x="6053" y="21025"/>
                  <a:pt x="6007" y="20876"/>
                </a:cubicBezTo>
                <a:cubicBezTo>
                  <a:pt x="5931" y="20626"/>
                  <a:pt x="5845" y="20310"/>
                  <a:pt x="5745" y="20200"/>
                </a:cubicBezTo>
                <a:cubicBezTo>
                  <a:pt x="5713" y="20165"/>
                  <a:pt x="5677" y="20149"/>
                  <a:pt x="5642" y="20154"/>
                </a:cubicBezTo>
                <a:cubicBezTo>
                  <a:pt x="5657" y="20375"/>
                  <a:pt x="5646" y="20593"/>
                  <a:pt x="5661" y="20847"/>
                </a:cubicBezTo>
                <a:cubicBezTo>
                  <a:pt x="5681" y="21192"/>
                  <a:pt x="5678" y="21575"/>
                  <a:pt x="5550" y="21501"/>
                </a:cubicBezTo>
                <a:cubicBezTo>
                  <a:pt x="5451" y="21443"/>
                  <a:pt x="5460" y="21155"/>
                  <a:pt x="5484" y="20884"/>
                </a:cubicBezTo>
                <a:cubicBezTo>
                  <a:pt x="5541" y="20256"/>
                  <a:pt x="5389" y="19588"/>
                  <a:pt x="5287" y="18976"/>
                </a:cubicBezTo>
                <a:cubicBezTo>
                  <a:pt x="5214" y="18543"/>
                  <a:pt x="5095" y="18099"/>
                  <a:pt x="4903" y="18213"/>
                </a:cubicBezTo>
                <a:cubicBezTo>
                  <a:pt x="4770" y="18292"/>
                  <a:pt x="4717" y="18671"/>
                  <a:pt x="4584" y="18756"/>
                </a:cubicBezTo>
                <a:cubicBezTo>
                  <a:pt x="4539" y="18785"/>
                  <a:pt x="4491" y="18771"/>
                  <a:pt x="4453" y="18708"/>
                </a:cubicBezTo>
                <a:cubicBezTo>
                  <a:pt x="4278" y="18420"/>
                  <a:pt x="4488" y="17950"/>
                  <a:pt x="4661" y="17534"/>
                </a:cubicBezTo>
                <a:cubicBezTo>
                  <a:pt x="4972" y="16785"/>
                  <a:pt x="4744" y="15582"/>
                  <a:pt x="4386" y="14863"/>
                </a:cubicBezTo>
                <a:cubicBezTo>
                  <a:pt x="4109" y="14308"/>
                  <a:pt x="3781" y="13956"/>
                  <a:pt x="3442" y="13989"/>
                </a:cubicBezTo>
                <a:cubicBezTo>
                  <a:pt x="3081" y="14023"/>
                  <a:pt x="2726" y="14467"/>
                  <a:pt x="2574" y="15399"/>
                </a:cubicBezTo>
                <a:cubicBezTo>
                  <a:pt x="2368" y="16658"/>
                  <a:pt x="2592" y="18226"/>
                  <a:pt x="2544" y="19606"/>
                </a:cubicBezTo>
                <a:cubicBezTo>
                  <a:pt x="2539" y="19750"/>
                  <a:pt x="2517" y="19900"/>
                  <a:pt x="2460" y="19911"/>
                </a:cubicBezTo>
                <a:cubicBezTo>
                  <a:pt x="2404" y="19923"/>
                  <a:pt x="2378" y="19826"/>
                  <a:pt x="2368" y="19693"/>
                </a:cubicBezTo>
                <a:cubicBezTo>
                  <a:pt x="2357" y="19553"/>
                  <a:pt x="2351" y="19368"/>
                  <a:pt x="2362" y="19177"/>
                </a:cubicBezTo>
                <a:cubicBezTo>
                  <a:pt x="2380" y="18855"/>
                  <a:pt x="2361" y="18536"/>
                  <a:pt x="2317" y="18221"/>
                </a:cubicBezTo>
                <a:cubicBezTo>
                  <a:pt x="2234" y="18591"/>
                  <a:pt x="2178" y="18969"/>
                  <a:pt x="2125" y="19367"/>
                </a:cubicBezTo>
                <a:cubicBezTo>
                  <a:pt x="2080" y="19703"/>
                  <a:pt x="2008" y="20031"/>
                  <a:pt x="1966" y="20298"/>
                </a:cubicBezTo>
                <a:cubicBezTo>
                  <a:pt x="1946" y="20430"/>
                  <a:pt x="1920" y="20537"/>
                  <a:pt x="1858" y="20521"/>
                </a:cubicBezTo>
                <a:cubicBezTo>
                  <a:pt x="1770" y="20498"/>
                  <a:pt x="1759" y="20232"/>
                  <a:pt x="1803" y="19987"/>
                </a:cubicBezTo>
                <a:cubicBezTo>
                  <a:pt x="1897" y="19460"/>
                  <a:pt x="1976" y="18903"/>
                  <a:pt x="2044" y="18329"/>
                </a:cubicBezTo>
                <a:cubicBezTo>
                  <a:pt x="2123" y="17675"/>
                  <a:pt x="2189" y="17004"/>
                  <a:pt x="2258" y="16369"/>
                </a:cubicBezTo>
                <a:cubicBezTo>
                  <a:pt x="2299" y="15991"/>
                  <a:pt x="2304" y="15566"/>
                  <a:pt x="2163" y="15398"/>
                </a:cubicBezTo>
                <a:cubicBezTo>
                  <a:pt x="1986" y="15188"/>
                  <a:pt x="1817" y="15602"/>
                  <a:pt x="1690" y="16020"/>
                </a:cubicBezTo>
                <a:cubicBezTo>
                  <a:pt x="1576" y="16395"/>
                  <a:pt x="1441" y="16738"/>
                  <a:pt x="1271" y="16984"/>
                </a:cubicBezTo>
                <a:cubicBezTo>
                  <a:pt x="1179" y="17118"/>
                  <a:pt x="1060" y="17178"/>
                  <a:pt x="1007" y="16993"/>
                </a:cubicBezTo>
                <a:cubicBezTo>
                  <a:pt x="936" y="16749"/>
                  <a:pt x="1065" y="16502"/>
                  <a:pt x="1209" y="16338"/>
                </a:cubicBezTo>
                <a:cubicBezTo>
                  <a:pt x="1503" y="16004"/>
                  <a:pt x="1730" y="15453"/>
                  <a:pt x="1872" y="14779"/>
                </a:cubicBezTo>
                <a:cubicBezTo>
                  <a:pt x="1624" y="14832"/>
                  <a:pt x="1375" y="14735"/>
                  <a:pt x="1150" y="14498"/>
                </a:cubicBezTo>
                <a:cubicBezTo>
                  <a:pt x="1082" y="14427"/>
                  <a:pt x="1017" y="14314"/>
                  <a:pt x="1030" y="14159"/>
                </a:cubicBezTo>
                <a:cubicBezTo>
                  <a:pt x="1045" y="13964"/>
                  <a:pt x="1113" y="13946"/>
                  <a:pt x="1199" y="13974"/>
                </a:cubicBezTo>
                <a:cubicBezTo>
                  <a:pt x="1314" y="14012"/>
                  <a:pt x="1468" y="14057"/>
                  <a:pt x="1613" y="14134"/>
                </a:cubicBezTo>
                <a:cubicBezTo>
                  <a:pt x="1845" y="14256"/>
                  <a:pt x="2094" y="14034"/>
                  <a:pt x="2300" y="13768"/>
                </a:cubicBezTo>
                <a:cubicBezTo>
                  <a:pt x="2689" y="13266"/>
                  <a:pt x="2994" y="12399"/>
                  <a:pt x="2954" y="11317"/>
                </a:cubicBezTo>
                <a:cubicBezTo>
                  <a:pt x="2916" y="10306"/>
                  <a:pt x="2550" y="9602"/>
                  <a:pt x="2190" y="8992"/>
                </a:cubicBezTo>
                <a:cubicBezTo>
                  <a:pt x="1902" y="8503"/>
                  <a:pt x="1586" y="8056"/>
                  <a:pt x="1271" y="7812"/>
                </a:cubicBezTo>
                <a:cubicBezTo>
                  <a:pt x="1129" y="7702"/>
                  <a:pt x="991" y="7649"/>
                  <a:pt x="841" y="7758"/>
                </a:cubicBezTo>
                <a:cubicBezTo>
                  <a:pt x="685" y="7871"/>
                  <a:pt x="504" y="8060"/>
                  <a:pt x="382" y="8269"/>
                </a:cubicBezTo>
                <a:cubicBezTo>
                  <a:pt x="270" y="8461"/>
                  <a:pt x="153" y="8493"/>
                  <a:pt x="135" y="8219"/>
                </a:cubicBezTo>
                <a:cubicBezTo>
                  <a:pt x="125" y="8051"/>
                  <a:pt x="192" y="7967"/>
                  <a:pt x="261" y="7902"/>
                </a:cubicBezTo>
                <a:cubicBezTo>
                  <a:pt x="396" y="7774"/>
                  <a:pt x="528" y="7623"/>
                  <a:pt x="651" y="7446"/>
                </a:cubicBezTo>
                <a:cubicBezTo>
                  <a:pt x="586" y="7344"/>
                  <a:pt x="516" y="7262"/>
                  <a:pt x="442" y="7199"/>
                </a:cubicBezTo>
                <a:cubicBezTo>
                  <a:pt x="142" y="6941"/>
                  <a:pt x="-110" y="6469"/>
                  <a:pt x="49" y="6071"/>
                </a:cubicBezTo>
                <a:cubicBezTo>
                  <a:pt x="89" y="5969"/>
                  <a:pt x="151" y="5933"/>
                  <a:pt x="211" y="5939"/>
                </a:cubicBezTo>
                <a:cubicBezTo>
                  <a:pt x="491" y="5967"/>
                  <a:pt x="705" y="6783"/>
                  <a:pt x="982" y="6520"/>
                </a:cubicBezTo>
                <a:cubicBezTo>
                  <a:pt x="1073" y="6433"/>
                  <a:pt x="1134" y="6254"/>
                  <a:pt x="1146" y="6045"/>
                </a:cubicBezTo>
                <a:cubicBezTo>
                  <a:pt x="1159" y="5806"/>
                  <a:pt x="1108" y="5585"/>
                  <a:pt x="1072" y="5362"/>
                </a:cubicBezTo>
                <a:cubicBezTo>
                  <a:pt x="1041" y="5174"/>
                  <a:pt x="1021" y="4975"/>
                  <a:pt x="1013" y="4768"/>
                </a:cubicBezTo>
                <a:cubicBezTo>
                  <a:pt x="971" y="4519"/>
                  <a:pt x="919" y="4283"/>
                  <a:pt x="857" y="4062"/>
                </a:cubicBezTo>
                <a:cubicBezTo>
                  <a:pt x="787" y="3807"/>
                  <a:pt x="729" y="3499"/>
                  <a:pt x="821" y="3326"/>
                </a:cubicBezTo>
                <a:cubicBezTo>
                  <a:pt x="860" y="3252"/>
                  <a:pt x="915" y="3245"/>
                  <a:pt x="956" y="3313"/>
                </a:cubicBezTo>
                <a:cubicBezTo>
                  <a:pt x="983" y="3357"/>
                  <a:pt x="997" y="3425"/>
                  <a:pt x="1008" y="3496"/>
                </a:cubicBezTo>
                <a:cubicBezTo>
                  <a:pt x="1052" y="3800"/>
                  <a:pt x="1055" y="4175"/>
                  <a:pt x="1101" y="4480"/>
                </a:cubicBezTo>
                <a:cubicBezTo>
                  <a:pt x="1114" y="4568"/>
                  <a:pt x="1131" y="4645"/>
                  <a:pt x="1173" y="4669"/>
                </a:cubicBezTo>
                <a:cubicBezTo>
                  <a:pt x="1255" y="4718"/>
                  <a:pt x="1305" y="4531"/>
                  <a:pt x="1314" y="4320"/>
                </a:cubicBezTo>
                <a:cubicBezTo>
                  <a:pt x="1333" y="3880"/>
                  <a:pt x="1386" y="3311"/>
                  <a:pt x="1353" y="2878"/>
                </a:cubicBezTo>
                <a:cubicBezTo>
                  <a:pt x="1341" y="2704"/>
                  <a:pt x="1335" y="2556"/>
                  <a:pt x="1413" y="2530"/>
                </a:cubicBezTo>
                <a:cubicBezTo>
                  <a:pt x="1485" y="2506"/>
                  <a:pt x="1523" y="2703"/>
                  <a:pt x="1519" y="2916"/>
                </a:cubicBezTo>
                <a:cubicBezTo>
                  <a:pt x="1493" y="4275"/>
                  <a:pt x="1313" y="5724"/>
                  <a:pt x="1589" y="6777"/>
                </a:cubicBezTo>
                <a:cubicBezTo>
                  <a:pt x="1810" y="7623"/>
                  <a:pt x="2200" y="7972"/>
                  <a:pt x="2593" y="7939"/>
                </a:cubicBezTo>
                <a:cubicBezTo>
                  <a:pt x="2834" y="7919"/>
                  <a:pt x="3059" y="7756"/>
                  <a:pt x="3254" y="7435"/>
                </a:cubicBezTo>
                <a:close/>
              </a:path>
            </a:pathLst>
          </a:custGeom>
          <a:solidFill>
            <a:srgbClr val="FFFFFF"/>
          </a:solidFill>
          <a:ln w="25400">
            <a:solidFill>
              <a:srgbClr val="000000"/>
            </a:solidFill>
            <a:miter lim="400000"/>
          </a:ln>
        </p:spPr>
        <p:txBody>
          <a:bodyPr lIns="50800" tIns="50800" rIns="50800" bIns="50800" anchor="ctr"/>
          <a:lstStyle/>
          <a:p>
            <a:endParaRPr/>
          </a:p>
        </p:txBody>
      </p:sp>
      <p:sp>
        <p:nvSpPr>
          <p:cNvPr id="244" name="図形"/>
          <p:cNvSpPr/>
          <p:nvPr/>
        </p:nvSpPr>
        <p:spPr>
          <a:xfrm>
            <a:off x="6365541" y="9626534"/>
            <a:ext cx="1282434" cy="883320"/>
          </a:xfrm>
          <a:custGeom>
            <a:avLst/>
            <a:gdLst/>
            <a:ahLst/>
            <a:cxnLst>
              <a:cxn ang="0">
                <a:pos x="wd2" y="hd2"/>
              </a:cxn>
              <a:cxn ang="5400000">
                <a:pos x="wd2" y="hd2"/>
              </a:cxn>
              <a:cxn ang="10800000">
                <a:pos x="wd2" y="hd2"/>
              </a:cxn>
              <a:cxn ang="16200000">
                <a:pos x="wd2" y="hd2"/>
              </a:cxn>
            </a:cxnLst>
            <a:rect l="0" t="0" r="r" b="b"/>
            <a:pathLst>
              <a:path w="19146" h="20426" extrusionOk="0">
                <a:moveTo>
                  <a:pt x="567" y="4788"/>
                </a:moveTo>
                <a:cubicBezTo>
                  <a:pt x="1846" y="948"/>
                  <a:pt x="4734" y="271"/>
                  <a:pt x="7481" y="90"/>
                </a:cubicBezTo>
                <a:cubicBezTo>
                  <a:pt x="10968" y="-140"/>
                  <a:pt x="15387" y="-361"/>
                  <a:pt x="17978" y="5263"/>
                </a:cubicBezTo>
                <a:cubicBezTo>
                  <a:pt x="19954" y="9553"/>
                  <a:pt x="19377" y="15546"/>
                  <a:pt x="16596" y="18497"/>
                </a:cubicBezTo>
                <a:cubicBezTo>
                  <a:pt x="14011" y="21239"/>
                  <a:pt x="10976" y="20546"/>
                  <a:pt x="8265" y="19533"/>
                </a:cubicBezTo>
                <a:cubicBezTo>
                  <a:pt x="2977" y="17557"/>
                  <a:pt x="-1646" y="11432"/>
                  <a:pt x="567" y="4788"/>
                </a:cubicBezTo>
                <a:close/>
              </a:path>
            </a:pathLst>
          </a:custGeom>
          <a:solidFill>
            <a:srgbClr val="D5D5D5"/>
          </a:solidFill>
          <a:ln w="25400">
            <a:solidFill>
              <a:srgbClr val="000000"/>
            </a:solidFill>
            <a:miter lim="400000"/>
          </a:ln>
        </p:spPr>
        <p:txBody>
          <a:bodyPr lIns="50800" tIns="50800" rIns="50800" bIns="50800" anchor="ctr"/>
          <a:lstStyle/>
          <a:p>
            <a:endParaRPr/>
          </a:p>
        </p:txBody>
      </p:sp>
      <p:sp>
        <p:nvSpPr>
          <p:cNvPr id="245" name="図形"/>
          <p:cNvSpPr/>
          <p:nvPr/>
        </p:nvSpPr>
        <p:spPr>
          <a:xfrm>
            <a:off x="6768630" y="9793914"/>
            <a:ext cx="590044" cy="412175"/>
          </a:xfrm>
          <a:custGeom>
            <a:avLst/>
            <a:gdLst/>
            <a:ahLst/>
            <a:cxnLst>
              <a:cxn ang="0">
                <a:pos x="wd2" y="hd2"/>
              </a:cxn>
              <a:cxn ang="5400000">
                <a:pos x="wd2" y="hd2"/>
              </a:cxn>
              <a:cxn ang="10800000">
                <a:pos x="wd2" y="hd2"/>
              </a:cxn>
              <a:cxn ang="16200000">
                <a:pos x="wd2" y="hd2"/>
              </a:cxn>
            </a:cxnLst>
            <a:rect l="0" t="0" r="r" b="b"/>
            <a:pathLst>
              <a:path w="20260" h="20374" extrusionOk="0">
                <a:moveTo>
                  <a:pt x="60" y="8438"/>
                </a:moveTo>
                <a:cubicBezTo>
                  <a:pt x="845" y="408"/>
                  <a:pt x="6583" y="-837"/>
                  <a:pt x="11575" y="423"/>
                </a:cubicBezTo>
                <a:cubicBezTo>
                  <a:pt x="16202" y="1591"/>
                  <a:pt x="20985" y="5044"/>
                  <a:pt x="20169" y="12575"/>
                </a:cubicBezTo>
                <a:cubicBezTo>
                  <a:pt x="19521" y="18547"/>
                  <a:pt x="14706" y="20763"/>
                  <a:pt x="10111" y="20319"/>
                </a:cubicBezTo>
                <a:cubicBezTo>
                  <a:pt x="4579" y="19785"/>
                  <a:pt x="-615" y="15336"/>
                  <a:pt x="60" y="8438"/>
                </a:cubicBezTo>
                <a:close/>
              </a:path>
            </a:pathLst>
          </a:custGeom>
          <a:solidFill>
            <a:srgbClr val="929292"/>
          </a:solidFill>
          <a:ln w="25400">
            <a:solidFill>
              <a:srgbClr val="000000"/>
            </a:solidFill>
            <a:miter lim="400000"/>
          </a:ln>
        </p:spPr>
        <p:txBody>
          <a:bodyPr lIns="50800" tIns="50800" rIns="50800" bIns="50800" anchor="ctr"/>
          <a:lstStyle/>
          <a:p>
            <a:endParaRPr/>
          </a:p>
        </p:txBody>
      </p:sp>
      <p:sp>
        <p:nvSpPr>
          <p:cNvPr id="246" name="図形"/>
          <p:cNvSpPr/>
          <p:nvPr/>
        </p:nvSpPr>
        <p:spPr>
          <a:xfrm>
            <a:off x="8834794" y="11053352"/>
            <a:ext cx="1003280" cy="939650"/>
          </a:xfrm>
          <a:custGeom>
            <a:avLst/>
            <a:gdLst/>
            <a:ahLst/>
            <a:cxnLst>
              <a:cxn ang="0">
                <a:pos x="wd2" y="hd2"/>
              </a:cxn>
              <a:cxn ang="5400000">
                <a:pos x="wd2" y="hd2"/>
              </a:cxn>
              <a:cxn ang="10800000">
                <a:pos x="wd2" y="hd2"/>
              </a:cxn>
              <a:cxn ang="16200000">
                <a:pos x="wd2" y="hd2"/>
              </a:cxn>
            </a:cxnLst>
            <a:rect l="0" t="0" r="r" b="b"/>
            <a:pathLst>
              <a:path w="19840" h="20842" extrusionOk="0">
                <a:moveTo>
                  <a:pt x="783" y="1419"/>
                </a:moveTo>
                <a:cubicBezTo>
                  <a:pt x="1960" y="-252"/>
                  <a:pt x="4111" y="-305"/>
                  <a:pt x="5934" y="525"/>
                </a:cubicBezTo>
                <a:cubicBezTo>
                  <a:pt x="8216" y="1564"/>
                  <a:pt x="9828" y="3653"/>
                  <a:pt x="11561" y="5542"/>
                </a:cubicBezTo>
                <a:cubicBezTo>
                  <a:pt x="13958" y="8154"/>
                  <a:pt x="16705" y="10487"/>
                  <a:pt x="18635" y="13444"/>
                </a:cubicBezTo>
                <a:cubicBezTo>
                  <a:pt x="19239" y="14368"/>
                  <a:pt x="19755" y="15365"/>
                  <a:pt x="19830" y="16515"/>
                </a:cubicBezTo>
                <a:cubicBezTo>
                  <a:pt x="19959" y="18481"/>
                  <a:pt x="18778" y="20246"/>
                  <a:pt x="17065" y="20703"/>
                </a:cubicBezTo>
                <a:cubicBezTo>
                  <a:pt x="14842" y="21295"/>
                  <a:pt x="13261" y="19905"/>
                  <a:pt x="11668" y="18190"/>
                </a:cubicBezTo>
                <a:cubicBezTo>
                  <a:pt x="9745" y="16120"/>
                  <a:pt x="7612" y="13661"/>
                  <a:pt x="5434" y="11707"/>
                </a:cubicBezTo>
                <a:cubicBezTo>
                  <a:pt x="2027" y="8649"/>
                  <a:pt x="-1641" y="4861"/>
                  <a:pt x="783" y="1419"/>
                </a:cubicBezTo>
                <a:close/>
              </a:path>
            </a:pathLst>
          </a:custGeom>
          <a:solidFill>
            <a:srgbClr val="D5D5D5"/>
          </a:solidFill>
          <a:ln w="25400">
            <a:solidFill>
              <a:srgbClr val="000000"/>
            </a:solidFill>
            <a:miter lim="400000"/>
          </a:ln>
        </p:spPr>
        <p:txBody>
          <a:bodyPr lIns="50800" tIns="50800" rIns="50800" bIns="50800" anchor="ctr"/>
          <a:lstStyle/>
          <a:p>
            <a:endParaRPr/>
          </a:p>
        </p:txBody>
      </p:sp>
      <p:sp>
        <p:nvSpPr>
          <p:cNvPr id="247" name="図形"/>
          <p:cNvSpPr/>
          <p:nvPr/>
        </p:nvSpPr>
        <p:spPr>
          <a:xfrm>
            <a:off x="11428805" y="12582378"/>
            <a:ext cx="1153749" cy="520180"/>
          </a:xfrm>
          <a:custGeom>
            <a:avLst/>
            <a:gdLst/>
            <a:ahLst/>
            <a:cxnLst>
              <a:cxn ang="0">
                <a:pos x="wd2" y="hd2"/>
              </a:cxn>
              <a:cxn ang="5400000">
                <a:pos x="wd2" y="hd2"/>
              </a:cxn>
              <a:cxn ang="10800000">
                <a:pos x="wd2" y="hd2"/>
              </a:cxn>
              <a:cxn ang="16200000">
                <a:pos x="wd2" y="hd2"/>
              </a:cxn>
            </a:cxnLst>
            <a:rect l="0" t="0" r="r" b="b"/>
            <a:pathLst>
              <a:path w="20119" h="19447" extrusionOk="0">
                <a:moveTo>
                  <a:pt x="3865" y="44"/>
                </a:moveTo>
                <a:cubicBezTo>
                  <a:pt x="2597" y="161"/>
                  <a:pt x="1254" y="635"/>
                  <a:pt x="530" y="2837"/>
                </a:cubicBezTo>
                <a:cubicBezTo>
                  <a:pt x="-1440" y="8832"/>
                  <a:pt x="2370" y="15210"/>
                  <a:pt x="7157" y="17024"/>
                </a:cubicBezTo>
                <a:cubicBezTo>
                  <a:pt x="10796" y="18403"/>
                  <a:pt x="14582" y="21304"/>
                  <a:pt x="17902" y="17735"/>
                </a:cubicBezTo>
                <a:cubicBezTo>
                  <a:pt x="19137" y="16408"/>
                  <a:pt x="20160" y="14090"/>
                  <a:pt x="20118" y="11193"/>
                </a:cubicBezTo>
                <a:cubicBezTo>
                  <a:pt x="20083" y="8820"/>
                  <a:pt x="19316" y="6879"/>
                  <a:pt x="18368" y="5611"/>
                </a:cubicBezTo>
                <a:cubicBezTo>
                  <a:pt x="17261" y="4131"/>
                  <a:pt x="16035" y="3551"/>
                  <a:pt x="14774" y="2987"/>
                </a:cubicBezTo>
                <a:cubicBezTo>
                  <a:pt x="11265" y="1420"/>
                  <a:pt x="7531" y="-296"/>
                  <a:pt x="3865" y="44"/>
                </a:cubicBezTo>
                <a:close/>
              </a:path>
            </a:pathLst>
          </a:custGeom>
          <a:solidFill>
            <a:srgbClr val="D5D5D5"/>
          </a:solidFill>
          <a:ln w="25400">
            <a:solidFill>
              <a:srgbClr val="000000"/>
            </a:solidFill>
            <a:miter lim="400000"/>
          </a:ln>
        </p:spPr>
        <p:txBody>
          <a:bodyPr lIns="50800" tIns="50800" rIns="50800" bIns="50800" anchor="ctr"/>
          <a:lstStyle/>
          <a:p>
            <a:endParaRPr/>
          </a:p>
        </p:txBody>
      </p:sp>
      <p:sp>
        <p:nvSpPr>
          <p:cNvPr id="248" name="図形"/>
          <p:cNvSpPr/>
          <p:nvPr/>
        </p:nvSpPr>
        <p:spPr>
          <a:xfrm>
            <a:off x="10101061" y="12010474"/>
            <a:ext cx="1069640" cy="762230"/>
          </a:xfrm>
          <a:custGeom>
            <a:avLst/>
            <a:gdLst/>
            <a:ahLst/>
            <a:cxnLst>
              <a:cxn ang="0">
                <a:pos x="wd2" y="hd2"/>
              </a:cxn>
              <a:cxn ang="5400000">
                <a:pos x="wd2" y="hd2"/>
              </a:cxn>
              <a:cxn ang="10800000">
                <a:pos x="wd2" y="hd2"/>
              </a:cxn>
              <a:cxn ang="16200000">
                <a:pos x="wd2" y="hd2"/>
              </a:cxn>
            </a:cxnLst>
            <a:rect l="0" t="0" r="r" b="b"/>
            <a:pathLst>
              <a:path w="20809" h="20470" extrusionOk="0">
                <a:moveTo>
                  <a:pt x="294" y="3595"/>
                </a:moveTo>
                <a:cubicBezTo>
                  <a:pt x="932" y="1437"/>
                  <a:pt x="2509" y="155"/>
                  <a:pt x="4209" y="15"/>
                </a:cubicBezTo>
                <a:cubicBezTo>
                  <a:pt x="7779" y="-280"/>
                  <a:pt x="10358" y="3967"/>
                  <a:pt x="13463" y="6262"/>
                </a:cubicBezTo>
                <a:cubicBezTo>
                  <a:pt x="15459" y="7737"/>
                  <a:pt x="17790" y="8446"/>
                  <a:pt x="19389" y="10682"/>
                </a:cubicBezTo>
                <a:cubicBezTo>
                  <a:pt x="20521" y="12265"/>
                  <a:pt x="21133" y="14493"/>
                  <a:pt x="20632" y="16580"/>
                </a:cubicBezTo>
                <a:cubicBezTo>
                  <a:pt x="20153" y="18574"/>
                  <a:pt x="18796" y="19836"/>
                  <a:pt x="17292" y="20272"/>
                </a:cubicBezTo>
                <a:cubicBezTo>
                  <a:pt x="13676" y="21320"/>
                  <a:pt x="10453" y="17975"/>
                  <a:pt x="7201" y="15595"/>
                </a:cubicBezTo>
                <a:cubicBezTo>
                  <a:pt x="5318" y="14217"/>
                  <a:pt x="3281" y="13123"/>
                  <a:pt x="1775" y="11029"/>
                </a:cubicBezTo>
                <a:cubicBezTo>
                  <a:pt x="329" y="9020"/>
                  <a:pt x="-467" y="6168"/>
                  <a:pt x="294" y="3595"/>
                </a:cubicBezTo>
                <a:close/>
              </a:path>
            </a:pathLst>
          </a:custGeom>
          <a:solidFill>
            <a:srgbClr val="D5D5D5"/>
          </a:solidFill>
          <a:ln w="25400">
            <a:solidFill>
              <a:srgbClr val="000000"/>
            </a:solidFill>
            <a:miter lim="400000"/>
          </a:ln>
        </p:spPr>
        <p:txBody>
          <a:bodyPr lIns="50800" tIns="50800" rIns="50800" bIns="50800" anchor="ctr"/>
          <a:lstStyle/>
          <a:p>
            <a:endParaRPr/>
          </a:p>
        </p:txBody>
      </p:sp>
      <p:sp>
        <p:nvSpPr>
          <p:cNvPr id="249" name="図形"/>
          <p:cNvSpPr/>
          <p:nvPr/>
        </p:nvSpPr>
        <p:spPr>
          <a:xfrm>
            <a:off x="12896419" y="12603446"/>
            <a:ext cx="1143200" cy="492949"/>
          </a:xfrm>
          <a:custGeom>
            <a:avLst/>
            <a:gdLst/>
            <a:ahLst/>
            <a:cxnLst>
              <a:cxn ang="0">
                <a:pos x="wd2" y="hd2"/>
              </a:cxn>
              <a:cxn ang="5400000">
                <a:pos x="wd2" y="hd2"/>
              </a:cxn>
              <a:cxn ang="10800000">
                <a:pos x="wd2" y="hd2"/>
              </a:cxn>
              <a:cxn ang="16200000">
                <a:pos x="wd2" y="hd2"/>
              </a:cxn>
            </a:cxnLst>
            <a:rect l="0" t="0" r="r" b="b"/>
            <a:pathLst>
              <a:path w="21169" h="20669" extrusionOk="0">
                <a:moveTo>
                  <a:pt x="4898" y="2515"/>
                </a:moveTo>
                <a:cubicBezTo>
                  <a:pt x="8136" y="1932"/>
                  <a:pt x="11373" y="1324"/>
                  <a:pt x="14596" y="422"/>
                </a:cubicBezTo>
                <a:cubicBezTo>
                  <a:pt x="15894" y="59"/>
                  <a:pt x="17219" y="-344"/>
                  <a:pt x="18475" y="496"/>
                </a:cubicBezTo>
                <a:cubicBezTo>
                  <a:pt x="20008" y="1522"/>
                  <a:pt x="21221" y="4371"/>
                  <a:pt x="21167" y="7894"/>
                </a:cubicBezTo>
                <a:cubicBezTo>
                  <a:pt x="21124" y="10682"/>
                  <a:pt x="20264" y="12924"/>
                  <a:pt x="19278" y="14629"/>
                </a:cubicBezTo>
                <a:cubicBezTo>
                  <a:pt x="15449" y="21256"/>
                  <a:pt x="10362" y="21140"/>
                  <a:pt x="5551" y="20208"/>
                </a:cubicBezTo>
                <a:cubicBezTo>
                  <a:pt x="3889" y="19886"/>
                  <a:pt x="2138" y="19369"/>
                  <a:pt x="997" y="16617"/>
                </a:cubicBezTo>
                <a:cubicBezTo>
                  <a:pt x="-379" y="13296"/>
                  <a:pt x="-335" y="8081"/>
                  <a:pt x="1153" y="5088"/>
                </a:cubicBezTo>
                <a:cubicBezTo>
                  <a:pt x="2158" y="3067"/>
                  <a:pt x="3560" y="2756"/>
                  <a:pt x="4898" y="2515"/>
                </a:cubicBezTo>
                <a:close/>
              </a:path>
            </a:pathLst>
          </a:custGeom>
          <a:solidFill>
            <a:srgbClr val="D5D5D5"/>
          </a:solidFill>
          <a:ln w="25400">
            <a:solidFill>
              <a:srgbClr val="000000"/>
            </a:solidFill>
            <a:miter lim="400000"/>
          </a:ln>
        </p:spPr>
        <p:txBody>
          <a:bodyPr lIns="50800" tIns="50800" rIns="50800" bIns="50800" anchor="ctr"/>
          <a:lstStyle/>
          <a:p>
            <a:endParaRPr/>
          </a:p>
        </p:txBody>
      </p:sp>
      <p:sp>
        <p:nvSpPr>
          <p:cNvPr id="250" name="図形"/>
          <p:cNvSpPr/>
          <p:nvPr/>
        </p:nvSpPr>
        <p:spPr>
          <a:xfrm>
            <a:off x="14298849" y="12071661"/>
            <a:ext cx="1058621" cy="730153"/>
          </a:xfrm>
          <a:custGeom>
            <a:avLst/>
            <a:gdLst/>
            <a:ahLst/>
            <a:cxnLst>
              <a:cxn ang="0">
                <a:pos x="wd2" y="hd2"/>
              </a:cxn>
              <a:cxn ang="5400000">
                <a:pos x="wd2" y="hd2"/>
              </a:cxn>
              <a:cxn ang="10800000">
                <a:pos x="wd2" y="hd2"/>
              </a:cxn>
              <a:cxn ang="16200000">
                <a:pos x="wd2" y="hd2"/>
              </a:cxn>
            </a:cxnLst>
            <a:rect l="0" t="0" r="r" b="b"/>
            <a:pathLst>
              <a:path w="20961" h="21329" extrusionOk="0">
                <a:moveTo>
                  <a:pt x="7646" y="19739"/>
                </a:moveTo>
                <a:cubicBezTo>
                  <a:pt x="11605" y="17106"/>
                  <a:pt x="15786" y="14858"/>
                  <a:pt x="18903" y="10371"/>
                </a:cubicBezTo>
                <a:cubicBezTo>
                  <a:pt x="20463" y="8126"/>
                  <a:pt x="21584" y="5022"/>
                  <a:pt x="20580" y="2362"/>
                </a:cubicBezTo>
                <a:cubicBezTo>
                  <a:pt x="19943" y="675"/>
                  <a:pt x="18620" y="-91"/>
                  <a:pt x="17297" y="8"/>
                </a:cubicBezTo>
                <a:cubicBezTo>
                  <a:pt x="14919" y="186"/>
                  <a:pt x="13105" y="2821"/>
                  <a:pt x="11104" y="4680"/>
                </a:cubicBezTo>
                <a:cubicBezTo>
                  <a:pt x="8632" y="6977"/>
                  <a:pt x="5758" y="8104"/>
                  <a:pt x="3191" y="10155"/>
                </a:cubicBezTo>
                <a:cubicBezTo>
                  <a:pt x="1535" y="11479"/>
                  <a:pt x="-16" y="13433"/>
                  <a:pt x="1" y="16145"/>
                </a:cubicBezTo>
                <a:cubicBezTo>
                  <a:pt x="20" y="19294"/>
                  <a:pt x="2054" y="21509"/>
                  <a:pt x="4292" y="21317"/>
                </a:cubicBezTo>
                <a:cubicBezTo>
                  <a:pt x="5476" y="21216"/>
                  <a:pt x="6567" y="20456"/>
                  <a:pt x="7646" y="19739"/>
                </a:cubicBezTo>
                <a:close/>
              </a:path>
            </a:pathLst>
          </a:custGeom>
          <a:solidFill>
            <a:srgbClr val="D5D5D5"/>
          </a:solidFill>
          <a:ln w="25400">
            <a:solidFill>
              <a:srgbClr val="000000"/>
            </a:solidFill>
            <a:miter lim="400000"/>
          </a:ln>
        </p:spPr>
        <p:txBody>
          <a:bodyPr lIns="50800" tIns="50800" rIns="50800" bIns="50800" anchor="ctr"/>
          <a:lstStyle/>
          <a:p>
            <a:endParaRPr/>
          </a:p>
        </p:txBody>
      </p:sp>
      <p:sp>
        <p:nvSpPr>
          <p:cNvPr id="251" name="図形"/>
          <p:cNvSpPr/>
          <p:nvPr/>
        </p:nvSpPr>
        <p:spPr>
          <a:xfrm>
            <a:off x="11861689" y="12702593"/>
            <a:ext cx="358687" cy="281518"/>
          </a:xfrm>
          <a:custGeom>
            <a:avLst/>
            <a:gdLst/>
            <a:ahLst/>
            <a:cxnLst>
              <a:cxn ang="0">
                <a:pos x="wd2" y="hd2"/>
              </a:cxn>
              <a:cxn ang="5400000">
                <a:pos x="wd2" y="hd2"/>
              </a:cxn>
              <a:cxn ang="10800000">
                <a:pos x="wd2" y="hd2"/>
              </a:cxn>
              <a:cxn ang="16200000">
                <a:pos x="wd2" y="hd2"/>
              </a:cxn>
            </a:cxnLst>
            <a:rect l="0" t="0" r="r" b="b"/>
            <a:pathLst>
              <a:path w="20152" h="20239" extrusionOk="0">
                <a:moveTo>
                  <a:pt x="7953" y="19770"/>
                </a:moveTo>
                <a:cubicBezTo>
                  <a:pt x="3176" y="18308"/>
                  <a:pt x="-735" y="13515"/>
                  <a:pt x="118" y="7775"/>
                </a:cubicBezTo>
                <a:cubicBezTo>
                  <a:pt x="902" y="2498"/>
                  <a:pt x="5307" y="-144"/>
                  <a:pt x="9741" y="6"/>
                </a:cubicBezTo>
                <a:cubicBezTo>
                  <a:pt x="15657" y="205"/>
                  <a:pt x="20865" y="5298"/>
                  <a:pt x="20072" y="12022"/>
                </a:cubicBezTo>
                <a:cubicBezTo>
                  <a:pt x="19305" y="18525"/>
                  <a:pt x="13462" y="21456"/>
                  <a:pt x="7953" y="19770"/>
                </a:cubicBezTo>
                <a:close/>
              </a:path>
            </a:pathLst>
          </a:custGeom>
          <a:solidFill>
            <a:srgbClr val="929292"/>
          </a:solidFill>
          <a:ln w="25400">
            <a:solidFill>
              <a:srgbClr val="000000"/>
            </a:solidFill>
            <a:miter lim="400000"/>
          </a:ln>
        </p:spPr>
        <p:txBody>
          <a:bodyPr lIns="50800" tIns="50800" rIns="50800" bIns="50800" anchor="ctr"/>
          <a:lstStyle/>
          <a:p>
            <a:endParaRPr/>
          </a:p>
        </p:txBody>
      </p:sp>
      <p:sp>
        <p:nvSpPr>
          <p:cNvPr id="252" name="図形"/>
          <p:cNvSpPr/>
          <p:nvPr/>
        </p:nvSpPr>
        <p:spPr>
          <a:xfrm>
            <a:off x="10346596" y="12210224"/>
            <a:ext cx="320612" cy="237468"/>
          </a:xfrm>
          <a:custGeom>
            <a:avLst/>
            <a:gdLst/>
            <a:ahLst/>
            <a:cxnLst>
              <a:cxn ang="0">
                <a:pos x="wd2" y="hd2"/>
              </a:cxn>
              <a:cxn ang="5400000">
                <a:pos x="wd2" y="hd2"/>
              </a:cxn>
              <a:cxn ang="10800000">
                <a:pos x="wd2" y="hd2"/>
              </a:cxn>
              <a:cxn ang="16200000">
                <a:pos x="wd2" y="hd2"/>
              </a:cxn>
            </a:cxnLst>
            <a:rect l="0" t="0" r="r" b="b"/>
            <a:pathLst>
              <a:path w="18970" h="19819" extrusionOk="0">
                <a:moveTo>
                  <a:pt x="7330" y="18656"/>
                </a:moveTo>
                <a:cubicBezTo>
                  <a:pt x="2459" y="16272"/>
                  <a:pt x="-1363" y="10476"/>
                  <a:pt x="465" y="4696"/>
                </a:cubicBezTo>
                <a:cubicBezTo>
                  <a:pt x="1989" y="-124"/>
                  <a:pt x="6377" y="-697"/>
                  <a:pt x="10292" y="597"/>
                </a:cubicBezTo>
                <a:cubicBezTo>
                  <a:pt x="15699" y="2385"/>
                  <a:pt x="20237" y="7979"/>
                  <a:pt x="18648" y="14338"/>
                </a:cubicBezTo>
                <a:cubicBezTo>
                  <a:pt x="17205" y="20117"/>
                  <a:pt x="11922" y="20903"/>
                  <a:pt x="7330" y="18656"/>
                </a:cubicBezTo>
                <a:close/>
              </a:path>
            </a:pathLst>
          </a:custGeom>
          <a:solidFill>
            <a:srgbClr val="929292"/>
          </a:solidFill>
          <a:ln w="25400">
            <a:solidFill>
              <a:srgbClr val="000000"/>
            </a:solidFill>
            <a:miter lim="400000"/>
          </a:ln>
        </p:spPr>
        <p:txBody>
          <a:bodyPr lIns="50800" tIns="50800" rIns="50800" bIns="50800" anchor="ctr"/>
          <a:lstStyle/>
          <a:p>
            <a:endParaRPr/>
          </a:p>
        </p:txBody>
      </p:sp>
      <p:sp>
        <p:nvSpPr>
          <p:cNvPr id="253" name="図形"/>
          <p:cNvSpPr/>
          <p:nvPr/>
        </p:nvSpPr>
        <p:spPr>
          <a:xfrm>
            <a:off x="9069752" y="11204270"/>
            <a:ext cx="299268" cy="308845"/>
          </a:xfrm>
          <a:custGeom>
            <a:avLst/>
            <a:gdLst/>
            <a:ahLst/>
            <a:cxnLst>
              <a:cxn ang="0">
                <a:pos x="wd2" y="hd2"/>
              </a:cxn>
              <a:cxn ang="5400000">
                <a:pos x="wd2" y="hd2"/>
              </a:cxn>
              <a:cxn ang="10800000">
                <a:pos x="wd2" y="hd2"/>
              </a:cxn>
              <a:cxn ang="16200000">
                <a:pos x="wd2" y="hd2"/>
              </a:cxn>
            </a:cxnLst>
            <a:rect l="0" t="0" r="r" b="b"/>
            <a:pathLst>
              <a:path w="19661" h="18670" extrusionOk="0">
                <a:moveTo>
                  <a:pt x="15535" y="17566"/>
                </a:moveTo>
                <a:cubicBezTo>
                  <a:pt x="10548" y="20338"/>
                  <a:pt x="4206" y="17614"/>
                  <a:pt x="1360" y="12494"/>
                </a:cubicBezTo>
                <a:cubicBezTo>
                  <a:pt x="-369" y="9383"/>
                  <a:pt x="-639" y="5633"/>
                  <a:pt x="1663" y="2924"/>
                </a:cubicBezTo>
                <a:cubicBezTo>
                  <a:pt x="5219" y="-1262"/>
                  <a:pt x="12201" y="-797"/>
                  <a:pt x="16436" y="3322"/>
                </a:cubicBezTo>
                <a:cubicBezTo>
                  <a:pt x="20961" y="7724"/>
                  <a:pt x="20781" y="14651"/>
                  <a:pt x="15535" y="17566"/>
                </a:cubicBezTo>
                <a:close/>
              </a:path>
            </a:pathLst>
          </a:custGeom>
          <a:solidFill>
            <a:srgbClr val="929292"/>
          </a:solidFill>
          <a:ln w="25400">
            <a:solidFill>
              <a:srgbClr val="000000"/>
            </a:solidFill>
            <a:miter lim="400000"/>
          </a:ln>
        </p:spPr>
        <p:txBody>
          <a:bodyPr lIns="50800" tIns="50800" rIns="50800" bIns="50800" anchor="ctr"/>
          <a:lstStyle/>
          <a:p>
            <a:endParaRPr/>
          </a:p>
        </p:txBody>
      </p:sp>
      <p:sp>
        <p:nvSpPr>
          <p:cNvPr id="254" name="図形"/>
          <p:cNvSpPr/>
          <p:nvPr/>
        </p:nvSpPr>
        <p:spPr>
          <a:xfrm>
            <a:off x="13411916" y="12747769"/>
            <a:ext cx="350453" cy="197822"/>
          </a:xfrm>
          <a:custGeom>
            <a:avLst/>
            <a:gdLst/>
            <a:ahLst/>
            <a:cxnLst>
              <a:cxn ang="0">
                <a:pos x="wd2" y="hd2"/>
              </a:cxn>
              <a:cxn ang="5400000">
                <a:pos x="wd2" y="hd2"/>
              </a:cxn>
              <a:cxn ang="10800000">
                <a:pos x="wd2" y="hd2"/>
              </a:cxn>
              <a:cxn ang="16200000">
                <a:pos x="wd2" y="hd2"/>
              </a:cxn>
            </a:cxnLst>
            <a:rect l="0" t="0" r="r" b="b"/>
            <a:pathLst>
              <a:path w="20766" h="20735" extrusionOk="0">
                <a:moveTo>
                  <a:pt x="9899" y="20711"/>
                </a:moveTo>
                <a:cubicBezTo>
                  <a:pt x="4616" y="20381"/>
                  <a:pt x="-606" y="16411"/>
                  <a:pt x="57" y="8704"/>
                </a:cubicBezTo>
                <a:cubicBezTo>
                  <a:pt x="617" y="2207"/>
                  <a:pt x="5024" y="622"/>
                  <a:pt x="9043" y="129"/>
                </a:cubicBezTo>
                <a:cubicBezTo>
                  <a:pt x="14559" y="-547"/>
                  <a:pt x="20518" y="1256"/>
                  <a:pt x="20759" y="9620"/>
                </a:cubicBezTo>
                <a:cubicBezTo>
                  <a:pt x="20994" y="17781"/>
                  <a:pt x="15375" y="21053"/>
                  <a:pt x="9899" y="20711"/>
                </a:cubicBezTo>
                <a:close/>
              </a:path>
            </a:pathLst>
          </a:custGeom>
          <a:solidFill>
            <a:srgbClr val="929292"/>
          </a:solidFill>
          <a:ln w="25400">
            <a:solidFill>
              <a:srgbClr val="000000"/>
            </a:solidFill>
            <a:miter lim="400000"/>
          </a:ln>
        </p:spPr>
        <p:txBody>
          <a:bodyPr lIns="50800" tIns="50800" rIns="50800" bIns="50800" anchor="ctr"/>
          <a:lstStyle/>
          <a:p>
            <a:endParaRPr/>
          </a:p>
        </p:txBody>
      </p:sp>
      <p:sp>
        <p:nvSpPr>
          <p:cNvPr id="255" name="図形"/>
          <p:cNvSpPr/>
          <p:nvPr/>
        </p:nvSpPr>
        <p:spPr>
          <a:xfrm>
            <a:off x="14726950" y="12285212"/>
            <a:ext cx="290030" cy="268681"/>
          </a:xfrm>
          <a:custGeom>
            <a:avLst/>
            <a:gdLst/>
            <a:ahLst/>
            <a:cxnLst>
              <a:cxn ang="0">
                <a:pos x="wd2" y="hd2"/>
              </a:cxn>
              <a:cxn ang="5400000">
                <a:pos x="wd2" y="hd2"/>
              </a:cxn>
              <a:cxn ang="10800000">
                <a:pos x="wd2" y="hd2"/>
              </a:cxn>
              <a:cxn ang="16200000">
                <a:pos x="wd2" y="hd2"/>
              </a:cxn>
            </a:cxnLst>
            <a:rect l="0" t="0" r="r" b="b"/>
            <a:pathLst>
              <a:path w="18666" h="19265" extrusionOk="0">
                <a:moveTo>
                  <a:pt x="938" y="14739"/>
                </a:moveTo>
                <a:cubicBezTo>
                  <a:pt x="-1488" y="9794"/>
                  <a:pt x="1022" y="3718"/>
                  <a:pt x="5827" y="1166"/>
                </a:cubicBezTo>
                <a:cubicBezTo>
                  <a:pt x="10241" y="-1178"/>
                  <a:pt x="15599" y="25"/>
                  <a:pt x="17786" y="4653"/>
                </a:cubicBezTo>
                <a:cubicBezTo>
                  <a:pt x="20112" y="9573"/>
                  <a:pt x="17604" y="15523"/>
                  <a:pt x="12884" y="18066"/>
                </a:cubicBezTo>
                <a:cubicBezTo>
                  <a:pt x="8509" y="20422"/>
                  <a:pt x="3177" y="19303"/>
                  <a:pt x="938" y="14739"/>
                </a:cubicBezTo>
                <a:close/>
              </a:path>
            </a:pathLst>
          </a:custGeom>
          <a:solidFill>
            <a:srgbClr val="929292"/>
          </a:solidFill>
          <a:ln w="25400">
            <a:solidFill>
              <a:srgbClr val="000000"/>
            </a:solidFill>
            <a:miter lim="400000"/>
          </a:ln>
        </p:spPr>
        <p:txBody>
          <a:bodyPr lIns="50800" tIns="50800" rIns="50800" bIns="50800" anchor="ctr"/>
          <a:lstStyle/>
          <a:p>
            <a:endParaRPr/>
          </a:p>
        </p:txBody>
      </p:sp>
      <p:sp>
        <p:nvSpPr>
          <p:cNvPr id="256" name="樹状突起"/>
          <p:cNvSpPr txBox="1"/>
          <p:nvPr/>
        </p:nvSpPr>
        <p:spPr>
          <a:xfrm>
            <a:off x="898272" y="9749176"/>
            <a:ext cx="1689101" cy="5016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100">
                <a:latin typeface="ヒラギノ丸ゴ ProN W4"/>
                <a:ea typeface="ヒラギノ丸ゴ ProN W4"/>
                <a:cs typeface="ヒラギノ丸ゴ ProN W4"/>
                <a:sym typeface="ヒラギノ丸ゴ ProN W4"/>
              </a:defRPr>
            </a:lvl1pPr>
          </a:lstStyle>
          <a:p>
            <a:r>
              <a:t>樹状突起</a:t>
            </a:r>
          </a:p>
        </p:txBody>
      </p:sp>
      <p:sp>
        <p:nvSpPr>
          <p:cNvPr id="257" name="軸索末端(シナプス)"/>
          <p:cNvSpPr txBox="1"/>
          <p:nvPr/>
        </p:nvSpPr>
        <p:spPr>
          <a:xfrm>
            <a:off x="15230695" y="7650282"/>
            <a:ext cx="3552090" cy="5016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100">
                <a:latin typeface="ヒラギノ丸ゴ ProN W4"/>
                <a:ea typeface="ヒラギノ丸ゴ ProN W4"/>
                <a:cs typeface="ヒラギノ丸ゴ ProN W4"/>
                <a:sym typeface="ヒラギノ丸ゴ ProN W4"/>
              </a:defRPr>
            </a:lvl1pPr>
          </a:lstStyle>
          <a:p>
            <a:r>
              <a:t>軸索末端(シナプス)</a:t>
            </a:r>
          </a:p>
        </p:txBody>
      </p:sp>
      <p:sp>
        <p:nvSpPr>
          <p:cNvPr id="258" name="軸索"/>
          <p:cNvSpPr txBox="1"/>
          <p:nvPr/>
        </p:nvSpPr>
        <p:spPr>
          <a:xfrm>
            <a:off x="17402330" y="12773705"/>
            <a:ext cx="901701" cy="5016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100">
                <a:latin typeface="ヒラギノ丸ゴ ProN W4"/>
                <a:ea typeface="ヒラギノ丸ゴ ProN W4"/>
                <a:cs typeface="ヒラギノ丸ゴ ProN W4"/>
                <a:sym typeface="ヒラギノ丸ゴ ProN W4"/>
              </a:defRPr>
            </a:lvl1pPr>
          </a:lstStyle>
          <a:p>
            <a:r>
              <a:t>軸索</a:t>
            </a:r>
          </a:p>
        </p:txBody>
      </p:sp>
      <p:sp>
        <p:nvSpPr>
          <p:cNvPr id="259" name="細胞体"/>
          <p:cNvSpPr txBox="1"/>
          <p:nvPr/>
        </p:nvSpPr>
        <p:spPr>
          <a:xfrm>
            <a:off x="7542892" y="6260921"/>
            <a:ext cx="1295401" cy="5016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100">
                <a:latin typeface="ヒラギノ丸ゴ ProN W4"/>
                <a:ea typeface="ヒラギノ丸ゴ ProN W4"/>
                <a:cs typeface="ヒラギノ丸ゴ ProN W4"/>
                <a:sym typeface="ヒラギノ丸ゴ ProN W4"/>
              </a:defRPr>
            </a:lvl1pPr>
          </a:lstStyle>
          <a:p>
            <a:r>
              <a:t>細胞体</a:t>
            </a:r>
          </a:p>
        </p:txBody>
      </p:sp>
      <p:sp>
        <p:nvSpPr>
          <p:cNvPr id="260" name="線"/>
          <p:cNvSpPr/>
          <p:nvPr/>
        </p:nvSpPr>
        <p:spPr>
          <a:xfrm flipH="1" flipV="1">
            <a:off x="15616701" y="12086403"/>
            <a:ext cx="1539099" cy="886385"/>
          </a:xfrm>
          <a:prstGeom prst="line">
            <a:avLst/>
          </a:prstGeom>
          <a:ln w="25400">
            <a:solidFill>
              <a:srgbClr val="000000"/>
            </a:solidFill>
            <a:miter lim="400000"/>
          </a:ln>
        </p:spPr>
        <p:txBody>
          <a:bodyPr lIns="50800" tIns="50800" rIns="50800" bIns="50800" anchor="ctr"/>
          <a:lstStyle/>
          <a:p>
            <a:endParaRPr/>
          </a:p>
        </p:txBody>
      </p:sp>
      <p:sp>
        <p:nvSpPr>
          <p:cNvPr id="261" name="線"/>
          <p:cNvSpPr/>
          <p:nvPr/>
        </p:nvSpPr>
        <p:spPr>
          <a:xfrm flipV="1">
            <a:off x="16665219" y="8289252"/>
            <a:ext cx="1" cy="1283780"/>
          </a:xfrm>
          <a:prstGeom prst="line">
            <a:avLst/>
          </a:prstGeom>
          <a:ln w="25400">
            <a:solidFill>
              <a:srgbClr val="000000"/>
            </a:solidFill>
            <a:miter lim="400000"/>
          </a:ln>
        </p:spPr>
        <p:txBody>
          <a:bodyPr lIns="50800" tIns="50800" rIns="50800" bIns="50800" anchor="ctr"/>
          <a:lstStyle/>
          <a:p>
            <a:endParaRPr/>
          </a:p>
        </p:txBody>
      </p:sp>
      <p:sp>
        <p:nvSpPr>
          <p:cNvPr id="262" name="線"/>
          <p:cNvSpPr/>
          <p:nvPr/>
        </p:nvSpPr>
        <p:spPr>
          <a:xfrm flipV="1">
            <a:off x="7426595" y="6956061"/>
            <a:ext cx="590723" cy="2464283"/>
          </a:xfrm>
          <a:prstGeom prst="line">
            <a:avLst/>
          </a:prstGeom>
          <a:ln w="25400">
            <a:solidFill>
              <a:srgbClr val="000000"/>
            </a:solidFill>
            <a:miter lim="400000"/>
          </a:ln>
        </p:spPr>
        <p:txBody>
          <a:bodyPr lIns="50800" tIns="50800" rIns="50800" bIns="50800" anchor="ctr"/>
          <a:lstStyle/>
          <a:p>
            <a:endParaRPr/>
          </a:p>
        </p:txBody>
      </p:sp>
      <p:sp>
        <p:nvSpPr>
          <p:cNvPr id="263" name="線"/>
          <p:cNvSpPr/>
          <p:nvPr/>
        </p:nvSpPr>
        <p:spPr>
          <a:xfrm flipV="1">
            <a:off x="2606165" y="9002987"/>
            <a:ext cx="1643931" cy="764855"/>
          </a:xfrm>
          <a:prstGeom prst="line">
            <a:avLst/>
          </a:prstGeom>
          <a:ln w="25400">
            <a:solidFill>
              <a:srgbClr val="000000"/>
            </a:solidFill>
            <a:miter lim="400000"/>
          </a:ln>
        </p:spPr>
        <p:txBody>
          <a:bodyPr lIns="50800" tIns="50800" rIns="50800" bIns="50800" anchor="ctr"/>
          <a:lstStyle/>
          <a:p>
            <a:endParaRPr/>
          </a:p>
        </p:txBody>
      </p:sp>
      <p:sp>
        <p:nvSpPr>
          <p:cNvPr id="264" name="線"/>
          <p:cNvSpPr/>
          <p:nvPr/>
        </p:nvSpPr>
        <p:spPr>
          <a:xfrm>
            <a:off x="9421084" y="10399252"/>
            <a:ext cx="5955719" cy="1676210"/>
          </a:xfrm>
          <a:custGeom>
            <a:avLst/>
            <a:gdLst/>
            <a:ahLst/>
            <a:cxnLst>
              <a:cxn ang="0">
                <a:pos x="wd2" y="hd2"/>
              </a:cxn>
              <a:cxn ang="5400000">
                <a:pos x="wd2" y="hd2"/>
              </a:cxn>
              <a:cxn ang="10800000">
                <a:pos x="wd2" y="hd2"/>
              </a:cxn>
              <a:cxn ang="16200000">
                <a:pos x="wd2" y="hd2"/>
              </a:cxn>
            </a:cxnLst>
            <a:rect l="0" t="0" r="r" b="b"/>
            <a:pathLst>
              <a:path w="21600" h="20894" extrusionOk="0">
                <a:moveTo>
                  <a:pt x="0" y="0"/>
                </a:moveTo>
                <a:cubicBezTo>
                  <a:pt x="2519" y="12281"/>
                  <a:pt x="6530" y="19944"/>
                  <a:pt x="10894" y="20812"/>
                </a:cubicBezTo>
                <a:cubicBezTo>
                  <a:pt x="14858" y="21600"/>
                  <a:pt x="18737" y="16676"/>
                  <a:pt x="21600" y="7223"/>
                </a:cubicBezTo>
              </a:path>
            </a:pathLst>
          </a:custGeom>
          <a:ln w="76200">
            <a:solidFill>
              <a:srgbClr val="000000"/>
            </a:solidFill>
            <a:miter lim="400000"/>
            <a:tailEnd type="triangle"/>
          </a:ln>
        </p:spPr>
        <p:txBody>
          <a:bodyPr lIns="50800" tIns="50800" rIns="50800" bIns="50800" anchor="ctr"/>
          <a:lstStyle/>
          <a:p>
            <a:endParaRPr/>
          </a:p>
        </p:txBody>
      </p:sp>
      <p:sp>
        <p:nvSpPr>
          <p:cNvPr id="267" name="角丸四角形"/>
          <p:cNvSpPr/>
          <p:nvPr/>
        </p:nvSpPr>
        <p:spPr>
          <a:xfrm>
            <a:off x="5293216" y="6242239"/>
            <a:ext cx="1516436" cy="857050"/>
          </a:xfrm>
          <a:prstGeom prst="roundRect">
            <a:avLst>
              <a:gd name="adj" fmla="val 15000"/>
            </a:avLst>
          </a:prstGeom>
          <a:ln w="25400">
            <a:solidFill>
              <a:srgbClr val="000000"/>
            </a:solidFill>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endParaRPr/>
          </a:p>
        </p:txBody>
      </p:sp>
      <p:sp>
        <p:nvSpPr>
          <p:cNvPr id="268" name="入力x1"/>
          <p:cNvSpPr txBox="1"/>
          <p:nvPr/>
        </p:nvSpPr>
        <p:spPr>
          <a:xfrm>
            <a:off x="5367358" y="6406544"/>
            <a:ext cx="1170192" cy="55111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3200">
                <a:latin typeface="ヒラギノ丸ゴ ProN W4"/>
                <a:ea typeface="ヒラギノ丸ゴ ProN W4"/>
                <a:cs typeface="ヒラギノ丸ゴ ProN W4"/>
                <a:sym typeface="ヒラギノ丸ゴ ProN W4"/>
              </a:defRPr>
            </a:pPr>
            <a:r>
              <a:rPr dirty="0"/>
              <a:t>入力</a:t>
            </a:r>
            <a:r>
              <a:rPr lang="en-US" dirty="0">
                <a:latin typeface="Apple Chancery"/>
                <a:ea typeface="Apple Chancery"/>
                <a:cs typeface="Apple Chancery"/>
                <a:sym typeface="Apple Chancery"/>
              </a:rPr>
              <a:t>1</a:t>
            </a:r>
            <a:endParaRPr baseline="-5999" dirty="0">
              <a:latin typeface="Apple Chancery"/>
              <a:ea typeface="Apple Chancery"/>
              <a:cs typeface="Apple Chancery"/>
              <a:sym typeface="Apple Chancery"/>
            </a:endParaRPr>
          </a:p>
        </p:txBody>
      </p:sp>
      <p:sp>
        <p:nvSpPr>
          <p:cNvPr id="269" name="角丸四角形"/>
          <p:cNvSpPr/>
          <p:nvPr/>
        </p:nvSpPr>
        <p:spPr>
          <a:xfrm>
            <a:off x="2957627" y="7623212"/>
            <a:ext cx="1516435" cy="857050"/>
          </a:xfrm>
          <a:prstGeom prst="roundRect">
            <a:avLst>
              <a:gd name="adj" fmla="val 15000"/>
            </a:avLst>
          </a:prstGeom>
          <a:ln w="25400">
            <a:solidFill>
              <a:srgbClr val="000000"/>
            </a:solidFill>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endParaRPr/>
          </a:p>
        </p:txBody>
      </p:sp>
      <p:sp>
        <p:nvSpPr>
          <p:cNvPr id="270" name="入力x2"/>
          <p:cNvSpPr txBox="1"/>
          <p:nvPr/>
        </p:nvSpPr>
        <p:spPr>
          <a:xfrm>
            <a:off x="3031768" y="7787517"/>
            <a:ext cx="1170192" cy="55111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3200">
                <a:latin typeface="ヒラギノ丸ゴ ProN W4"/>
                <a:ea typeface="ヒラギノ丸ゴ ProN W4"/>
                <a:cs typeface="ヒラギノ丸ゴ ProN W4"/>
                <a:sym typeface="ヒラギノ丸ゴ ProN W4"/>
              </a:defRPr>
            </a:pPr>
            <a:r>
              <a:rPr dirty="0"/>
              <a:t>入力</a:t>
            </a:r>
            <a:r>
              <a:rPr lang="en-US" dirty="0">
                <a:latin typeface="Apple Chancery"/>
                <a:ea typeface="Apple Chancery"/>
                <a:cs typeface="Apple Chancery"/>
                <a:sym typeface="Apple Chancery"/>
              </a:rPr>
              <a:t>2</a:t>
            </a:r>
            <a:endParaRPr baseline="-5999" dirty="0">
              <a:latin typeface="Apple Chancery"/>
              <a:ea typeface="Apple Chancery"/>
              <a:cs typeface="Apple Chancery"/>
              <a:sym typeface="Apple Chancery"/>
            </a:endParaRPr>
          </a:p>
        </p:txBody>
      </p:sp>
      <p:sp>
        <p:nvSpPr>
          <p:cNvPr id="271" name="角丸四角形"/>
          <p:cNvSpPr/>
          <p:nvPr/>
        </p:nvSpPr>
        <p:spPr>
          <a:xfrm>
            <a:off x="3216551" y="11094652"/>
            <a:ext cx="1516435" cy="857050"/>
          </a:xfrm>
          <a:prstGeom prst="roundRect">
            <a:avLst>
              <a:gd name="adj" fmla="val 15000"/>
            </a:avLst>
          </a:prstGeom>
          <a:ln w="25400">
            <a:solidFill>
              <a:srgbClr val="000000"/>
            </a:solidFill>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endParaRPr/>
          </a:p>
        </p:txBody>
      </p:sp>
      <p:sp>
        <p:nvSpPr>
          <p:cNvPr id="272" name="入力x3"/>
          <p:cNvSpPr txBox="1"/>
          <p:nvPr/>
        </p:nvSpPr>
        <p:spPr>
          <a:xfrm>
            <a:off x="3290692" y="11258957"/>
            <a:ext cx="1170192" cy="55111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3200">
                <a:latin typeface="ヒラギノ丸ゴ ProN W4"/>
                <a:ea typeface="ヒラギノ丸ゴ ProN W4"/>
                <a:cs typeface="ヒラギノ丸ゴ ProN W4"/>
                <a:sym typeface="ヒラギノ丸ゴ ProN W4"/>
              </a:defRPr>
            </a:pPr>
            <a:r>
              <a:rPr dirty="0"/>
              <a:t>入力</a:t>
            </a:r>
            <a:r>
              <a:rPr lang="en-US" dirty="0">
                <a:latin typeface="Apple Chancery"/>
                <a:ea typeface="Apple Chancery"/>
                <a:cs typeface="Apple Chancery"/>
                <a:sym typeface="Apple Chancery"/>
              </a:rPr>
              <a:t>3</a:t>
            </a:r>
            <a:endParaRPr baseline="-5999" dirty="0">
              <a:latin typeface="Apple Chancery"/>
              <a:ea typeface="Apple Chancery"/>
              <a:cs typeface="Apple Chancery"/>
              <a:sym typeface="Apple Chancery"/>
            </a:endParaRPr>
          </a:p>
        </p:txBody>
      </p:sp>
      <p:sp>
        <p:nvSpPr>
          <p:cNvPr id="2" name="矢印: 右 1">
            <a:extLst>
              <a:ext uri="{FF2B5EF4-FFF2-40B4-BE49-F238E27FC236}">
                <a16:creationId xmlns:a16="http://schemas.microsoft.com/office/drawing/2014/main" id="{0A86C6EF-49E4-F503-04B3-BD8CEF47C49A}"/>
              </a:ext>
            </a:extLst>
          </p:cNvPr>
          <p:cNvSpPr/>
          <p:nvPr/>
        </p:nvSpPr>
        <p:spPr>
          <a:xfrm rot="4471694">
            <a:off x="5707690" y="7886723"/>
            <a:ext cx="1707443" cy="858044"/>
          </a:xfrm>
          <a:prstGeom prst="rightArrow">
            <a:avLst/>
          </a:prstGeom>
          <a:solidFill>
            <a:schemeClr val="accent5"/>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sp>
        <p:nvSpPr>
          <p:cNvPr id="3" name="矢印: 右 2">
            <a:extLst>
              <a:ext uri="{FF2B5EF4-FFF2-40B4-BE49-F238E27FC236}">
                <a16:creationId xmlns:a16="http://schemas.microsoft.com/office/drawing/2014/main" id="{93605B2D-7F8F-F78C-AC50-82856722CB33}"/>
              </a:ext>
            </a:extLst>
          </p:cNvPr>
          <p:cNvSpPr/>
          <p:nvPr/>
        </p:nvSpPr>
        <p:spPr>
          <a:xfrm rot="2067872">
            <a:off x="4498205" y="8616638"/>
            <a:ext cx="1707443" cy="1182013"/>
          </a:xfrm>
          <a:prstGeom prst="rightArrow">
            <a:avLst/>
          </a:prstGeom>
          <a:solidFill>
            <a:schemeClr val="accent5"/>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dirty="0">
              <a:ln>
                <a:noFill/>
              </a:ln>
              <a:solidFill>
                <a:srgbClr val="FFFFFF"/>
              </a:solidFill>
              <a:effectLst/>
              <a:uFillTx/>
              <a:latin typeface="Graphik"/>
              <a:ea typeface="Graphik"/>
              <a:cs typeface="Graphik"/>
              <a:sym typeface="Graphik"/>
            </a:endParaRPr>
          </a:p>
        </p:txBody>
      </p:sp>
      <p:sp>
        <p:nvSpPr>
          <p:cNvPr id="4" name="矢印: 右 3">
            <a:extLst>
              <a:ext uri="{FF2B5EF4-FFF2-40B4-BE49-F238E27FC236}">
                <a16:creationId xmlns:a16="http://schemas.microsoft.com/office/drawing/2014/main" id="{5E360114-C083-8168-8846-33586D914F6A}"/>
              </a:ext>
            </a:extLst>
          </p:cNvPr>
          <p:cNvSpPr/>
          <p:nvPr/>
        </p:nvSpPr>
        <p:spPr>
          <a:xfrm rot="19351231">
            <a:off x="4956778" y="10471076"/>
            <a:ext cx="1707443" cy="1182013"/>
          </a:xfrm>
          <a:prstGeom prst="rightArrow">
            <a:avLst/>
          </a:prstGeom>
          <a:solidFill>
            <a:schemeClr val="accent5"/>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dirty="0">
              <a:ln>
                <a:noFill/>
              </a:ln>
              <a:solidFill>
                <a:srgbClr val="FFFFFF"/>
              </a:solidFill>
              <a:effectLst/>
              <a:uFillTx/>
              <a:latin typeface="Graphik"/>
              <a:ea typeface="Graphik"/>
              <a:cs typeface="Graphik"/>
              <a:sym typeface="Graphik"/>
            </a:endParaRPr>
          </a:p>
        </p:txBody>
      </p:sp>
      <p:sp>
        <p:nvSpPr>
          <p:cNvPr id="5" name="電気信号が閾値を超えれば">
            <a:extLst>
              <a:ext uri="{FF2B5EF4-FFF2-40B4-BE49-F238E27FC236}">
                <a16:creationId xmlns:a16="http://schemas.microsoft.com/office/drawing/2014/main" id="{049A53DA-D491-843A-0986-0D74659C4D09}"/>
              </a:ext>
            </a:extLst>
          </p:cNvPr>
          <p:cNvSpPr txBox="1"/>
          <p:nvPr/>
        </p:nvSpPr>
        <p:spPr>
          <a:xfrm>
            <a:off x="6696084" y="9483940"/>
            <a:ext cx="1487587" cy="933589"/>
          </a:xfrm>
          <a:prstGeom prst="rect">
            <a:avLst/>
          </a:prstGeom>
          <a:solidFill>
            <a:schemeClr val="accent1"/>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1130300">
              <a:lnSpc>
                <a:spcPct val="100000"/>
              </a:lnSpc>
              <a:defRPr sz="3200">
                <a:solidFill>
                  <a:srgbClr val="FFFFFF"/>
                </a:solidFill>
                <a:latin typeface="Graphik"/>
                <a:ea typeface="Graphik"/>
                <a:cs typeface="Graphik"/>
                <a:sym typeface="Graphik"/>
              </a:defRPr>
            </a:lvl1pPr>
          </a:lstStyle>
          <a:p>
            <a:r>
              <a:rPr lang="ja-JP" altLang="en-US" sz="5400" dirty="0"/>
              <a:t>閾値</a:t>
            </a:r>
            <a:endParaRPr sz="5400" dirty="0"/>
          </a:p>
        </p:txBody>
      </p:sp>
      <p:sp>
        <p:nvSpPr>
          <p:cNvPr id="6" name="入力">
            <a:extLst>
              <a:ext uri="{FF2B5EF4-FFF2-40B4-BE49-F238E27FC236}">
                <a16:creationId xmlns:a16="http://schemas.microsoft.com/office/drawing/2014/main" id="{B2AAD4D5-9FCF-AF9C-649B-EA4D8D60FFBB}"/>
              </a:ext>
            </a:extLst>
          </p:cNvPr>
          <p:cNvSpPr txBox="1"/>
          <p:nvPr/>
        </p:nvSpPr>
        <p:spPr>
          <a:xfrm>
            <a:off x="1815825" y="6437373"/>
            <a:ext cx="1333698" cy="841256"/>
          </a:xfrm>
          <a:prstGeom prst="rect">
            <a:avLst/>
          </a:prstGeom>
          <a:solidFill>
            <a:schemeClr val="accent5"/>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1130300">
              <a:lnSpc>
                <a:spcPct val="100000"/>
              </a:lnSpc>
              <a:defRPr sz="3200">
                <a:solidFill>
                  <a:srgbClr val="FFFFFF"/>
                </a:solidFill>
                <a:latin typeface="Graphik"/>
                <a:ea typeface="Graphik"/>
                <a:cs typeface="Graphik"/>
                <a:sym typeface="Graphik"/>
              </a:defRPr>
            </a:lvl1pPr>
          </a:lstStyle>
          <a:p>
            <a:r>
              <a:rPr sz="4800" dirty="0" err="1"/>
              <a:t>入力</a:t>
            </a:r>
            <a:endParaRPr dirty="0"/>
          </a:p>
        </p:txBody>
      </p:sp>
      <p:sp>
        <p:nvSpPr>
          <p:cNvPr id="7" name="ニューラルネットワークとは(軽く復習)">
            <a:extLst>
              <a:ext uri="{FF2B5EF4-FFF2-40B4-BE49-F238E27FC236}">
                <a16:creationId xmlns:a16="http://schemas.microsoft.com/office/drawing/2014/main" id="{8ABED616-3E80-43CF-4F0D-A12D231E2EDE}"/>
              </a:ext>
            </a:extLst>
          </p:cNvPr>
          <p:cNvSpPr txBox="1"/>
          <p:nvPr/>
        </p:nvSpPr>
        <p:spPr>
          <a:xfrm>
            <a:off x="7806184" y="444838"/>
            <a:ext cx="8771632" cy="902811"/>
          </a:xfrm>
          <a:prstGeom prst="rect">
            <a:avLst/>
          </a:prstGeom>
          <a:solidFill>
            <a:schemeClr val="accent5"/>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1130300">
              <a:lnSpc>
                <a:spcPct val="100000"/>
              </a:lnSpc>
              <a:defRPr sz="5200">
                <a:solidFill>
                  <a:srgbClr val="FFFFFF"/>
                </a:solidFill>
                <a:latin typeface="Graphik"/>
                <a:ea typeface="Graphik"/>
                <a:cs typeface="Graphik"/>
                <a:sym typeface="Graphik"/>
              </a:defRPr>
            </a:lvl1pPr>
          </a:lstStyle>
          <a:p>
            <a:r>
              <a:rPr dirty="0" err="1"/>
              <a:t>ニューラルネットワークとは</a:t>
            </a:r>
            <a:endParaRPr dirty="0"/>
          </a:p>
        </p:txBody>
      </p:sp>
    </p:spTree>
    <p:extLst>
      <p:ext uri="{BB962C8B-B14F-4D97-AF65-F5344CB8AC3E}">
        <p14:creationId xmlns:p14="http://schemas.microsoft.com/office/powerpoint/2010/main" val="1524293811"/>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 name="ニューロンは、細胞体、樹状突起、軸索からなり、樹状突起から入力された…"/>
          <p:cNvSpPr txBox="1"/>
          <p:nvPr/>
        </p:nvSpPr>
        <p:spPr>
          <a:xfrm>
            <a:off x="445194" y="2073271"/>
            <a:ext cx="23493611" cy="276178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5300">
                <a:latin typeface="ヒラギノ丸ゴ ProN W4"/>
                <a:ea typeface="ヒラギノ丸ゴ ProN W4"/>
                <a:cs typeface="ヒラギノ丸ゴ ProN W4"/>
                <a:sym typeface="ヒラギノ丸ゴ ProN W4"/>
              </a:defRPr>
            </a:pPr>
            <a:r>
              <a:rPr lang="ja-JP" altLang="en-US" sz="4800" dirty="0"/>
              <a:t>・</a:t>
            </a:r>
            <a:r>
              <a:rPr sz="4800" dirty="0" err="1"/>
              <a:t>ニューロンは、</a:t>
            </a:r>
            <a:r>
              <a:rPr sz="4800" dirty="0" err="1">
                <a:solidFill>
                  <a:srgbClr val="FF0000"/>
                </a:solidFill>
              </a:rPr>
              <a:t>樹状突起</a:t>
            </a:r>
            <a:r>
              <a:rPr lang="ja-JP" altLang="en-US" sz="4800" dirty="0"/>
              <a:t>、</a:t>
            </a:r>
            <a:r>
              <a:rPr lang="ja-JP" altLang="en-US" sz="4800" dirty="0">
                <a:solidFill>
                  <a:srgbClr val="FF0000"/>
                </a:solidFill>
              </a:rPr>
              <a:t>細胞体</a:t>
            </a:r>
            <a:r>
              <a:rPr sz="4800" dirty="0"/>
              <a:t>、</a:t>
            </a:r>
            <a:r>
              <a:rPr sz="4800" dirty="0" err="1">
                <a:solidFill>
                  <a:srgbClr val="FF0000"/>
                </a:solidFill>
              </a:rPr>
              <a:t>軸索</a:t>
            </a:r>
            <a:r>
              <a:rPr sz="4800" dirty="0" err="1"/>
              <a:t>からな</a:t>
            </a:r>
            <a:r>
              <a:rPr lang="ja-JP" altLang="en-US" sz="4800" dirty="0"/>
              <a:t>る</a:t>
            </a:r>
            <a:endParaRPr lang="en-US" altLang="ja-JP" sz="4800" dirty="0"/>
          </a:p>
          <a:p>
            <a:pPr algn="l">
              <a:defRPr sz="5300">
                <a:latin typeface="ヒラギノ丸ゴ ProN W4"/>
                <a:ea typeface="ヒラギノ丸ゴ ProN W4"/>
                <a:cs typeface="ヒラギノ丸ゴ ProN W4"/>
                <a:sym typeface="ヒラギノ丸ゴ ProN W4"/>
              </a:defRPr>
            </a:pPr>
            <a:r>
              <a:rPr lang="ja-JP" altLang="en-US" sz="4800" dirty="0"/>
              <a:t>・ニューロンは、</a:t>
            </a:r>
            <a:r>
              <a:rPr sz="4800" dirty="0" err="1"/>
              <a:t>樹状突起から入力された電気信号</a:t>
            </a:r>
            <a:r>
              <a:rPr lang="ja-JP" altLang="en-US" sz="4800" dirty="0"/>
              <a:t>が</a:t>
            </a:r>
            <a:r>
              <a:rPr sz="4800" dirty="0" err="1"/>
              <a:t>神経細胞内の電位を超えるか</a:t>
            </a:r>
            <a:endParaRPr lang="en-US" sz="4800" dirty="0"/>
          </a:p>
          <a:p>
            <a:pPr algn="l">
              <a:defRPr sz="5300">
                <a:latin typeface="ヒラギノ丸ゴ ProN W4"/>
                <a:ea typeface="ヒラギノ丸ゴ ProN W4"/>
                <a:cs typeface="ヒラギノ丸ゴ ProN W4"/>
                <a:sym typeface="ヒラギノ丸ゴ ProN W4"/>
              </a:defRPr>
            </a:pPr>
            <a:r>
              <a:rPr lang="ja-JP" altLang="en-US" sz="4800" dirty="0"/>
              <a:t>　</a:t>
            </a:r>
            <a:r>
              <a:rPr sz="4800" dirty="0" err="1"/>
              <a:t>どうかの</a:t>
            </a:r>
            <a:r>
              <a:rPr sz="4800" dirty="0" err="1">
                <a:solidFill>
                  <a:srgbClr val="FF0000"/>
                </a:solidFill>
              </a:rPr>
              <a:t>閾値</a:t>
            </a:r>
            <a:r>
              <a:rPr sz="4800" dirty="0" err="1"/>
              <a:t>を持ってい</a:t>
            </a:r>
            <a:r>
              <a:rPr lang="ja-JP" altLang="en-US" sz="4800" dirty="0"/>
              <a:t>る</a:t>
            </a:r>
            <a:endParaRPr sz="4800" dirty="0"/>
          </a:p>
          <a:p>
            <a:pPr algn="l">
              <a:defRPr sz="5300">
                <a:latin typeface="ヒラギノ丸ゴ ProN W4"/>
                <a:ea typeface="ヒラギノ丸ゴ ProN W4"/>
                <a:cs typeface="ヒラギノ丸ゴ ProN W4"/>
                <a:sym typeface="ヒラギノ丸ゴ ProN W4"/>
              </a:defRPr>
            </a:pPr>
            <a:r>
              <a:rPr lang="ja-JP" altLang="en-US" sz="4800" dirty="0"/>
              <a:t>・</a:t>
            </a:r>
            <a:r>
              <a:rPr sz="4800" dirty="0" err="1"/>
              <a:t>閾値を超えるとニューロンは興奮状態となり、軸索</a:t>
            </a:r>
            <a:r>
              <a:rPr lang="ja-JP" altLang="en-US" sz="4800" dirty="0"/>
              <a:t>末端</a:t>
            </a:r>
            <a:r>
              <a:rPr sz="4800" dirty="0" err="1"/>
              <a:t>から電気信号が出力される</a:t>
            </a:r>
            <a:endParaRPr sz="4800" dirty="0"/>
          </a:p>
        </p:txBody>
      </p:sp>
      <p:sp>
        <p:nvSpPr>
          <p:cNvPr id="243" name="図形"/>
          <p:cNvSpPr/>
          <p:nvPr/>
        </p:nvSpPr>
        <p:spPr>
          <a:xfrm>
            <a:off x="4230788" y="7189244"/>
            <a:ext cx="13310452" cy="5893671"/>
          </a:xfrm>
          <a:custGeom>
            <a:avLst/>
            <a:gdLst/>
            <a:ahLst/>
            <a:cxnLst>
              <a:cxn ang="0">
                <a:pos x="wd2" y="hd2"/>
              </a:cxn>
              <a:cxn ang="5400000">
                <a:pos x="wd2" y="hd2"/>
              </a:cxn>
              <a:cxn ang="10800000">
                <a:pos x="wd2" y="hd2"/>
              </a:cxn>
              <a:cxn ang="16200000">
                <a:pos x="wd2" y="hd2"/>
              </a:cxn>
            </a:cxnLst>
            <a:rect l="0" t="0" r="r" b="b"/>
            <a:pathLst>
              <a:path w="21355" h="21510" extrusionOk="0">
                <a:moveTo>
                  <a:pt x="3254" y="7435"/>
                </a:moveTo>
                <a:cubicBezTo>
                  <a:pt x="3766" y="6593"/>
                  <a:pt x="3873" y="5175"/>
                  <a:pt x="3742" y="3884"/>
                </a:cubicBezTo>
                <a:cubicBezTo>
                  <a:pt x="3684" y="3314"/>
                  <a:pt x="3649" y="2711"/>
                  <a:pt x="3584" y="2131"/>
                </a:cubicBezTo>
                <a:cubicBezTo>
                  <a:pt x="3523" y="1586"/>
                  <a:pt x="3438" y="1065"/>
                  <a:pt x="3397" y="562"/>
                </a:cubicBezTo>
                <a:cubicBezTo>
                  <a:pt x="3373" y="269"/>
                  <a:pt x="3425" y="-25"/>
                  <a:pt x="3528" y="2"/>
                </a:cubicBezTo>
                <a:cubicBezTo>
                  <a:pt x="3602" y="21"/>
                  <a:pt x="3631" y="212"/>
                  <a:pt x="3638" y="396"/>
                </a:cubicBezTo>
                <a:cubicBezTo>
                  <a:pt x="3660" y="973"/>
                  <a:pt x="3721" y="1583"/>
                  <a:pt x="3797" y="2055"/>
                </a:cubicBezTo>
                <a:cubicBezTo>
                  <a:pt x="3822" y="2215"/>
                  <a:pt x="3854" y="2345"/>
                  <a:pt x="3931" y="2358"/>
                </a:cubicBezTo>
                <a:cubicBezTo>
                  <a:pt x="4001" y="2370"/>
                  <a:pt x="4056" y="2241"/>
                  <a:pt x="4088" y="2091"/>
                </a:cubicBezTo>
                <a:cubicBezTo>
                  <a:pt x="4154" y="1787"/>
                  <a:pt x="4162" y="1388"/>
                  <a:pt x="4114" y="1041"/>
                </a:cubicBezTo>
                <a:cubicBezTo>
                  <a:pt x="4054" y="610"/>
                  <a:pt x="4102" y="193"/>
                  <a:pt x="4230" y="269"/>
                </a:cubicBezTo>
                <a:cubicBezTo>
                  <a:pt x="4302" y="313"/>
                  <a:pt x="4313" y="507"/>
                  <a:pt x="4313" y="682"/>
                </a:cubicBezTo>
                <a:cubicBezTo>
                  <a:pt x="4313" y="985"/>
                  <a:pt x="4313" y="1288"/>
                  <a:pt x="4316" y="1591"/>
                </a:cubicBezTo>
                <a:cubicBezTo>
                  <a:pt x="4412" y="1349"/>
                  <a:pt x="4488" y="1071"/>
                  <a:pt x="4540" y="766"/>
                </a:cubicBezTo>
                <a:cubicBezTo>
                  <a:pt x="4584" y="507"/>
                  <a:pt x="4637" y="217"/>
                  <a:pt x="4752" y="226"/>
                </a:cubicBezTo>
                <a:cubicBezTo>
                  <a:pt x="4859" y="235"/>
                  <a:pt x="4922" y="506"/>
                  <a:pt x="4865" y="716"/>
                </a:cubicBezTo>
                <a:cubicBezTo>
                  <a:pt x="4836" y="822"/>
                  <a:pt x="4782" y="868"/>
                  <a:pt x="4735" y="931"/>
                </a:cubicBezTo>
                <a:cubicBezTo>
                  <a:pt x="4576" y="1147"/>
                  <a:pt x="4505" y="1554"/>
                  <a:pt x="4424" y="1922"/>
                </a:cubicBezTo>
                <a:cubicBezTo>
                  <a:pt x="4294" y="2508"/>
                  <a:pt x="4118" y="3053"/>
                  <a:pt x="4045" y="3671"/>
                </a:cubicBezTo>
                <a:cubicBezTo>
                  <a:pt x="3861" y="5204"/>
                  <a:pt x="4112" y="6912"/>
                  <a:pt x="4937" y="7299"/>
                </a:cubicBezTo>
                <a:cubicBezTo>
                  <a:pt x="5667" y="7642"/>
                  <a:pt x="6413" y="7082"/>
                  <a:pt x="6739" y="5543"/>
                </a:cubicBezTo>
                <a:cubicBezTo>
                  <a:pt x="6877" y="4887"/>
                  <a:pt x="6918" y="4161"/>
                  <a:pt x="6930" y="3435"/>
                </a:cubicBezTo>
                <a:cubicBezTo>
                  <a:pt x="6937" y="3027"/>
                  <a:pt x="6955" y="2592"/>
                  <a:pt x="6929" y="2218"/>
                </a:cubicBezTo>
                <a:cubicBezTo>
                  <a:pt x="6906" y="1871"/>
                  <a:pt x="6927" y="1501"/>
                  <a:pt x="7056" y="1490"/>
                </a:cubicBezTo>
                <a:cubicBezTo>
                  <a:pt x="7125" y="1484"/>
                  <a:pt x="7178" y="1623"/>
                  <a:pt x="7187" y="1788"/>
                </a:cubicBezTo>
                <a:cubicBezTo>
                  <a:pt x="7197" y="1982"/>
                  <a:pt x="7147" y="2155"/>
                  <a:pt x="7115" y="2332"/>
                </a:cubicBezTo>
                <a:cubicBezTo>
                  <a:pt x="7050" y="2684"/>
                  <a:pt x="7047" y="3078"/>
                  <a:pt x="7106" y="3434"/>
                </a:cubicBezTo>
                <a:cubicBezTo>
                  <a:pt x="7177" y="3412"/>
                  <a:pt x="7239" y="3327"/>
                  <a:pt x="7283" y="3200"/>
                </a:cubicBezTo>
                <a:cubicBezTo>
                  <a:pt x="7410" y="2838"/>
                  <a:pt x="7475" y="2213"/>
                  <a:pt x="7614" y="1830"/>
                </a:cubicBezTo>
                <a:cubicBezTo>
                  <a:pt x="7664" y="1693"/>
                  <a:pt x="7706" y="1596"/>
                  <a:pt x="7770" y="1725"/>
                </a:cubicBezTo>
                <a:cubicBezTo>
                  <a:pt x="7824" y="1834"/>
                  <a:pt x="7800" y="2023"/>
                  <a:pt x="7758" y="2180"/>
                </a:cubicBezTo>
                <a:cubicBezTo>
                  <a:pt x="7583" y="2842"/>
                  <a:pt x="7369" y="3439"/>
                  <a:pt x="7166" y="4060"/>
                </a:cubicBezTo>
                <a:cubicBezTo>
                  <a:pt x="7012" y="4532"/>
                  <a:pt x="6931" y="5091"/>
                  <a:pt x="6880" y="5540"/>
                </a:cubicBezTo>
                <a:cubicBezTo>
                  <a:pt x="6849" y="5812"/>
                  <a:pt x="6845" y="6061"/>
                  <a:pt x="6946" y="6211"/>
                </a:cubicBezTo>
                <a:cubicBezTo>
                  <a:pt x="7000" y="6291"/>
                  <a:pt x="7068" y="6282"/>
                  <a:pt x="7132" y="6263"/>
                </a:cubicBezTo>
                <a:cubicBezTo>
                  <a:pt x="7541" y="6140"/>
                  <a:pt x="8024" y="5742"/>
                  <a:pt x="8363" y="5022"/>
                </a:cubicBezTo>
                <a:cubicBezTo>
                  <a:pt x="8481" y="4771"/>
                  <a:pt x="8607" y="4514"/>
                  <a:pt x="8745" y="4678"/>
                </a:cubicBezTo>
                <a:cubicBezTo>
                  <a:pt x="9049" y="5040"/>
                  <a:pt x="8572" y="5552"/>
                  <a:pt x="8160" y="5794"/>
                </a:cubicBezTo>
                <a:cubicBezTo>
                  <a:pt x="8053" y="5856"/>
                  <a:pt x="7947" y="5918"/>
                  <a:pt x="7860" y="6070"/>
                </a:cubicBezTo>
                <a:cubicBezTo>
                  <a:pt x="8180" y="6142"/>
                  <a:pt x="8489" y="6169"/>
                  <a:pt x="8809" y="6137"/>
                </a:cubicBezTo>
                <a:cubicBezTo>
                  <a:pt x="8966" y="6121"/>
                  <a:pt x="9116" y="6165"/>
                  <a:pt x="9241" y="6155"/>
                </a:cubicBezTo>
                <a:cubicBezTo>
                  <a:pt x="9318" y="6148"/>
                  <a:pt x="9391" y="6159"/>
                  <a:pt x="9420" y="6315"/>
                </a:cubicBezTo>
                <a:cubicBezTo>
                  <a:pt x="9490" y="6690"/>
                  <a:pt x="9208" y="6762"/>
                  <a:pt x="8958" y="6578"/>
                </a:cubicBezTo>
                <a:cubicBezTo>
                  <a:pt x="8823" y="6479"/>
                  <a:pt x="8675" y="6529"/>
                  <a:pt x="8560" y="6723"/>
                </a:cubicBezTo>
                <a:cubicBezTo>
                  <a:pt x="8667" y="6950"/>
                  <a:pt x="8795" y="7114"/>
                  <a:pt x="8936" y="7188"/>
                </a:cubicBezTo>
                <a:cubicBezTo>
                  <a:pt x="9093" y="7272"/>
                  <a:pt x="9282" y="7305"/>
                  <a:pt x="9320" y="7653"/>
                </a:cubicBezTo>
                <a:cubicBezTo>
                  <a:pt x="9330" y="7751"/>
                  <a:pt x="9321" y="7858"/>
                  <a:pt x="9288" y="7924"/>
                </a:cubicBezTo>
                <a:cubicBezTo>
                  <a:pt x="9228" y="8039"/>
                  <a:pt x="9144" y="7961"/>
                  <a:pt x="9073" y="7869"/>
                </a:cubicBezTo>
                <a:cubicBezTo>
                  <a:pt x="8083" y="6577"/>
                  <a:pt x="6864" y="6028"/>
                  <a:pt x="6385" y="7996"/>
                </a:cubicBezTo>
                <a:cubicBezTo>
                  <a:pt x="6166" y="8899"/>
                  <a:pt x="6264" y="9985"/>
                  <a:pt x="6467" y="10919"/>
                </a:cubicBezTo>
                <a:cubicBezTo>
                  <a:pt x="6835" y="12611"/>
                  <a:pt x="7444" y="13810"/>
                  <a:pt x="8047" y="14974"/>
                </a:cubicBezTo>
                <a:cubicBezTo>
                  <a:pt x="8621" y="16082"/>
                  <a:pt x="9209" y="17200"/>
                  <a:pt x="9860" y="18088"/>
                </a:cubicBezTo>
                <a:cubicBezTo>
                  <a:pt x="11154" y="19854"/>
                  <a:pt x="12711" y="20758"/>
                  <a:pt x="14294" y="20472"/>
                </a:cubicBezTo>
                <a:cubicBezTo>
                  <a:pt x="16107" y="20145"/>
                  <a:pt x="17800" y="18283"/>
                  <a:pt x="19039" y="15255"/>
                </a:cubicBezTo>
                <a:cubicBezTo>
                  <a:pt x="19081" y="15272"/>
                  <a:pt x="19125" y="15253"/>
                  <a:pt x="19162" y="15202"/>
                </a:cubicBezTo>
                <a:cubicBezTo>
                  <a:pt x="19226" y="15113"/>
                  <a:pt x="19258" y="14949"/>
                  <a:pt x="19290" y="14794"/>
                </a:cubicBezTo>
                <a:cubicBezTo>
                  <a:pt x="19466" y="13939"/>
                  <a:pt x="19732" y="13175"/>
                  <a:pt x="19815" y="12253"/>
                </a:cubicBezTo>
                <a:cubicBezTo>
                  <a:pt x="19868" y="11661"/>
                  <a:pt x="19841" y="11045"/>
                  <a:pt x="19737" y="10486"/>
                </a:cubicBezTo>
                <a:cubicBezTo>
                  <a:pt x="19627" y="10452"/>
                  <a:pt x="19539" y="10265"/>
                  <a:pt x="19516" y="10018"/>
                </a:cubicBezTo>
                <a:cubicBezTo>
                  <a:pt x="19494" y="9786"/>
                  <a:pt x="19544" y="9545"/>
                  <a:pt x="19640" y="9524"/>
                </a:cubicBezTo>
                <a:cubicBezTo>
                  <a:pt x="19722" y="9506"/>
                  <a:pt x="19779" y="9629"/>
                  <a:pt x="19809" y="9769"/>
                </a:cubicBezTo>
                <a:cubicBezTo>
                  <a:pt x="19842" y="9919"/>
                  <a:pt x="19848" y="10098"/>
                  <a:pt x="19812" y="10274"/>
                </a:cubicBezTo>
                <a:lnTo>
                  <a:pt x="19957" y="11377"/>
                </a:lnTo>
                <a:lnTo>
                  <a:pt x="19956" y="9610"/>
                </a:lnTo>
                <a:cubicBezTo>
                  <a:pt x="19891" y="9500"/>
                  <a:pt x="19847" y="9363"/>
                  <a:pt x="19819" y="9208"/>
                </a:cubicBezTo>
                <a:cubicBezTo>
                  <a:pt x="19792" y="9064"/>
                  <a:pt x="19781" y="8886"/>
                  <a:pt x="19837" y="8774"/>
                </a:cubicBezTo>
                <a:cubicBezTo>
                  <a:pt x="19943" y="8561"/>
                  <a:pt x="20104" y="8817"/>
                  <a:pt x="20093" y="9211"/>
                </a:cubicBezTo>
                <a:cubicBezTo>
                  <a:pt x="20091" y="9309"/>
                  <a:pt x="20075" y="9404"/>
                  <a:pt x="20050" y="9486"/>
                </a:cubicBezTo>
                <a:cubicBezTo>
                  <a:pt x="20086" y="10081"/>
                  <a:pt x="20091" y="10684"/>
                  <a:pt x="20064" y="11282"/>
                </a:cubicBezTo>
                <a:cubicBezTo>
                  <a:pt x="20037" y="11891"/>
                  <a:pt x="19978" y="12490"/>
                  <a:pt x="19888" y="13067"/>
                </a:cubicBezTo>
                <a:lnTo>
                  <a:pt x="20031" y="13159"/>
                </a:lnTo>
                <a:cubicBezTo>
                  <a:pt x="20150" y="13046"/>
                  <a:pt x="20255" y="12876"/>
                  <a:pt x="20341" y="12660"/>
                </a:cubicBezTo>
                <a:cubicBezTo>
                  <a:pt x="20453" y="12380"/>
                  <a:pt x="20526" y="12038"/>
                  <a:pt x="20556" y="11674"/>
                </a:cubicBezTo>
                <a:cubicBezTo>
                  <a:pt x="20514" y="11512"/>
                  <a:pt x="20498" y="11336"/>
                  <a:pt x="20504" y="11158"/>
                </a:cubicBezTo>
                <a:cubicBezTo>
                  <a:pt x="20509" y="10976"/>
                  <a:pt x="20544" y="10783"/>
                  <a:pt x="20625" y="10759"/>
                </a:cubicBezTo>
                <a:cubicBezTo>
                  <a:pt x="20741" y="10724"/>
                  <a:pt x="20795" y="10979"/>
                  <a:pt x="20793" y="11229"/>
                </a:cubicBezTo>
                <a:cubicBezTo>
                  <a:pt x="20792" y="11428"/>
                  <a:pt x="20764" y="11615"/>
                  <a:pt x="20682" y="11731"/>
                </a:cubicBezTo>
                <a:lnTo>
                  <a:pt x="20602" y="12413"/>
                </a:lnTo>
                <a:lnTo>
                  <a:pt x="20866" y="12355"/>
                </a:lnTo>
                <a:cubicBezTo>
                  <a:pt x="20867" y="12245"/>
                  <a:pt x="20886" y="12154"/>
                  <a:pt x="20914" y="12087"/>
                </a:cubicBezTo>
                <a:cubicBezTo>
                  <a:pt x="20941" y="12025"/>
                  <a:pt x="20978" y="11982"/>
                  <a:pt x="21018" y="11982"/>
                </a:cubicBezTo>
                <a:cubicBezTo>
                  <a:pt x="21089" y="11983"/>
                  <a:pt x="21146" y="12116"/>
                  <a:pt x="21166" y="12301"/>
                </a:cubicBezTo>
                <a:cubicBezTo>
                  <a:pt x="21192" y="12538"/>
                  <a:pt x="21152" y="12762"/>
                  <a:pt x="21068" y="12833"/>
                </a:cubicBezTo>
                <a:cubicBezTo>
                  <a:pt x="20998" y="12892"/>
                  <a:pt x="20916" y="12822"/>
                  <a:pt x="20885" y="12647"/>
                </a:cubicBezTo>
                <a:cubicBezTo>
                  <a:pt x="20610" y="12797"/>
                  <a:pt x="20349" y="13054"/>
                  <a:pt x="20112" y="13406"/>
                </a:cubicBezTo>
                <a:cubicBezTo>
                  <a:pt x="19863" y="13777"/>
                  <a:pt x="19646" y="14248"/>
                  <a:pt x="19471" y="14796"/>
                </a:cubicBezTo>
                <a:cubicBezTo>
                  <a:pt x="19640" y="14588"/>
                  <a:pt x="19814" y="14406"/>
                  <a:pt x="19991" y="14248"/>
                </a:cubicBezTo>
                <a:cubicBezTo>
                  <a:pt x="20154" y="14102"/>
                  <a:pt x="20323" y="13974"/>
                  <a:pt x="20501" y="13939"/>
                </a:cubicBezTo>
                <a:cubicBezTo>
                  <a:pt x="20699" y="13899"/>
                  <a:pt x="20898" y="13978"/>
                  <a:pt x="21079" y="14166"/>
                </a:cubicBezTo>
                <a:cubicBezTo>
                  <a:pt x="21297" y="13828"/>
                  <a:pt x="21490" y="14887"/>
                  <a:pt x="21231" y="14999"/>
                </a:cubicBezTo>
                <a:cubicBezTo>
                  <a:pt x="21122" y="15046"/>
                  <a:pt x="21035" y="14797"/>
                  <a:pt x="21080" y="14567"/>
                </a:cubicBezTo>
                <a:cubicBezTo>
                  <a:pt x="21015" y="14446"/>
                  <a:pt x="20940" y="14357"/>
                  <a:pt x="20859" y="14306"/>
                </a:cubicBezTo>
                <a:cubicBezTo>
                  <a:pt x="20778" y="14254"/>
                  <a:pt x="20692" y="14243"/>
                  <a:pt x="20608" y="14273"/>
                </a:cubicBezTo>
                <a:lnTo>
                  <a:pt x="20789" y="15036"/>
                </a:lnTo>
                <a:cubicBezTo>
                  <a:pt x="20878" y="15101"/>
                  <a:pt x="20929" y="15254"/>
                  <a:pt x="20946" y="15430"/>
                </a:cubicBezTo>
                <a:cubicBezTo>
                  <a:pt x="20966" y="15639"/>
                  <a:pt x="20936" y="15880"/>
                  <a:pt x="20827" y="15937"/>
                </a:cubicBezTo>
                <a:cubicBezTo>
                  <a:pt x="20718" y="15994"/>
                  <a:pt x="20640" y="15781"/>
                  <a:pt x="20631" y="15550"/>
                </a:cubicBezTo>
                <a:cubicBezTo>
                  <a:pt x="20625" y="15387"/>
                  <a:pt x="20650" y="15219"/>
                  <a:pt x="20717" y="15098"/>
                </a:cubicBezTo>
                <a:lnTo>
                  <a:pt x="20414" y="14305"/>
                </a:lnTo>
                <a:lnTo>
                  <a:pt x="19858" y="14768"/>
                </a:lnTo>
                <a:cubicBezTo>
                  <a:pt x="20010" y="14844"/>
                  <a:pt x="20148" y="15025"/>
                  <a:pt x="20254" y="15286"/>
                </a:cubicBezTo>
                <a:cubicBezTo>
                  <a:pt x="20350" y="15523"/>
                  <a:pt x="20415" y="15817"/>
                  <a:pt x="20441" y="16134"/>
                </a:cubicBezTo>
                <a:cubicBezTo>
                  <a:pt x="20545" y="16184"/>
                  <a:pt x="20596" y="16365"/>
                  <a:pt x="20602" y="16557"/>
                </a:cubicBezTo>
                <a:cubicBezTo>
                  <a:pt x="20608" y="16756"/>
                  <a:pt x="20563" y="16969"/>
                  <a:pt x="20453" y="16996"/>
                </a:cubicBezTo>
                <a:cubicBezTo>
                  <a:pt x="20369" y="17017"/>
                  <a:pt x="20309" y="16881"/>
                  <a:pt x="20288" y="16725"/>
                </a:cubicBezTo>
                <a:cubicBezTo>
                  <a:pt x="20267" y="16569"/>
                  <a:pt x="20281" y="16388"/>
                  <a:pt x="20347" y="16260"/>
                </a:cubicBezTo>
                <a:cubicBezTo>
                  <a:pt x="20253" y="15636"/>
                  <a:pt x="20016" y="15210"/>
                  <a:pt x="19738" y="15121"/>
                </a:cubicBezTo>
                <a:cubicBezTo>
                  <a:pt x="19549" y="15061"/>
                  <a:pt x="19345" y="15171"/>
                  <a:pt x="19246" y="15576"/>
                </a:cubicBezTo>
                <a:cubicBezTo>
                  <a:pt x="19226" y="15656"/>
                  <a:pt x="19213" y="15744"/>
                  <a:pt x="19210" y="15834"/>
                </a:cubicBezTo>
                <a:cubicBezTo>
                  <a:pt x="18001" y="18786"/>
                  <a:pt x="16360" y="20595"/>
                  <a:pt x="14599" y="21053"/>
                </a:cubicBezTo>
                <a:cubicBezTo>
                  <a:pt x="13566" y="21322"/>
                  <a:pt x="12531" y="21087"/>
                  <a:pt x="11551" y="20506"/>
                </a:cubicBezTo>
                <a:cubicBezTo>
                  <a:pt x="10571" y="19924"/>
                  <a:pt x="9629" y="18984"/>
                  <a:pt x="8832" y="17472"/>
                </a:cubicBezTo>
                <a:cubicBezTo>
                  <a:pt x="8375" y="16606"/>
                  <a:pt x="7922" y="15597"/>
                  <a:pt x="7473" y="14840"/>
                </a:cubicBezTo>
                <a:cubicBezTo>
                  <a:pt x="7054" y="14135"/>
                  <a:pt x="6618" y="13659"/>
                  <a:pt x="6109" y="14019"/>
                </a:cubicBezTo>
                <a:cubicBezTo>
                  <a:pt x="5555" y="14410"/>
                  <a:pt x="5251" y="15717"/>
                  <a:pt x="5298" y="17059"/>
                </a:cubicBezTo>
                <a:cubicBezTo>
                  <a:pt x="5325" y="17819"/>
                  <a:pt x="5457" y="18547"/>
                  <a:pt x="5677" y="19120"/>
                </a:cubicBezTo>
                <a:cubicBezTo>
                  <a:pt x="5871" y="19623"/>
                  <a:pt x="6089" y="20053"/>
                  <a:pt x="6195" y="20602"/>
                </a:cubicBezTo>
                <a:cubicBezTo>
                  <a:pt x="6225" y="20757"/>
                  <a:pt x="6234" y="20942"/>
                  <a:pt x="6176" y="21023"/>
                </a:cubicBezTo>
                <a:cubicBezTo>
                  <a:pt x="6093" y="21139"/>
                  <a:pt x="6053" y="21025"/>
                  <a:pt x="6007" y="20876"/>
                </a:cubicBezTo>
                <a:cubicBezTo>
                  <a:pt x="5931" y="20626"/>
                  <a:pt x="5845" y="20310"/>
                  <a:pt x="5745" y="20200"/>
                </a:cubicBezTo>
                <a:cubicBezTo>
                  <a:pt x="5713" y="20165"/>
                  <a:pt x="5677" y="20149"/>
                  <a:pt x="5642" y="20154"/>
                </a:cubicBezTo>
                <a:cubicBezTo>
                  <a:pt x="5657" y="20375"/>
                  <a:pt x="5646" y="20593"/>
                  <a:pt x="5661" y="20847"/>
                </a:cubicBezTo>
                <a:cubicBezTo>
                  <a:pt x="5681" y="21192"/>
                  <a:pt x="5678" y="21575"/>
                  <a:pt x="5550" y="21501"/>
                </a:cubicBezTo>
                <a:cubicBezTo>
                  <a:pt x="5451" y="21443"/>
                  <a:pt x="5460" y="21155"/>
                  <a:pt x="5484" y="20884"/>
                </a:cubicBezTo>
                <a:cubicBezTo>
                  <a:pt x="5541" y="20256"/>
                  <a:pt x="5389" y="19588"/>
                  <a:pt x="5287" y="18976"/>
                </a:cubicBezTo>
                <a:cubicBezTo>
                  <a:pt x="5214" y="18543"/>
                  <a:pt x="5095" y="18099"/>
                  <a:pt x="4903" y="18213"/>
                </a:cubicBezTo>
                <a:cubicBezTo>
                  <a:pt x="4770" y="18292"/>
                  <a:pt x="4717" y="18671"/>
                  <a:pt x="4584" y="18756"/>
                </a:cubicBezTo>
                <a:cubicBezTo>
                  <a:pt x="4539" y="18785"/>
                  <a:pt x="4491" y="18771"/>
                  <a:pt x="4453" y="18708"/>
                </a:cubicBezTo>
                <a:cubicBezTo>
                  <a:pt x="4278" y="18420"/>
                  <a:pt x="4488" y="17950"/>
                  <a:pt x="4661" y="17534"/>
                </a:cubicBezTo>
                <a:cubicBezTo>
                  <a:pt x="4972" y="16785"/>
                  <a:pt x="4744" y="15582"/>
                  <a:pt x="4386" y="14863"/>
                </a:cubicBezTo>
                <a:cubicBezTo>
                  <a:pt x="4109" y="14308"/>
                  <a:pt x="3781" y="13956"/>
                  <a:pt x="3442" y="13989"/>
                </a:cubicBezTo>
                <a:cubicBezTo>
                  <a:pt x="3081" y="14023"/>
                  <a:pt x="2726" y="14467"/>
                  <a:pt x="2574" y="15399"/>
                </a:cubicBezTo>
                <a:cubicBezTo>
                  <a:pt x="2368" y="16658"/>
                  <a:pt x="2592" y="18226"/>
                  <a:pt x="2544" y="19606"/>
                </a:cubicBezTo>
                <a:cubicBezTo>
                  <a:pt x="2539" y="19750"/>
                  <a:pt x="2517" y="19900"/>
                  <a:pt x="2460" y="19911"/>
                </a:cubicBezTo>
                <a:cubicBezTo>
                  <a:pt x="2404" y="19923"/>
                  <a:pt x="2378" y="19826"/>
                  <a:pt x="2368" y="19693"/>
                </a:cubicBezTo>
                <a:cubicBezTo>
                  <a:pt x="2357" y="19553"/>
                  <a:pt x="2351" y="19368"/>
                  <a:pt x="2362" y="19177"/>
                </a:cubicBezTo>
                <a:cubicBezTo>
                  <a:pt x="2380" y="18855"/>
                  <a:pt x="2361" y="18536"/>
                  <a:pt x="2317" y="18221"/>
                </a:cubicBezTo>
                <a:cubicBezTo>
                  <a:pt x="2234" y="18591"/>
                  <a:pt x="2178" y="18969"/>
                  <a:pt x="2125" y="19367"/>
                </a:cubicBezTo>
                <a:cubicBezTo>
                  <a:pt x="2080" y="19703"/>
                  <a:pt x="2008" y="20031"/>
                  <a:pt x="1966" y="20298"/>
                </a:cubicBezTo>
                <a:cubicBezTo>
                  <a:pt x="1946" y="20430"/>
                  <a:pt x="1920" y="20537"/>
                  <a:pt x="1858" y="20521"/>
                </a:cubicBezTo>
                <a:cubicBezTo>
                  <a:pt x="1770" y="20498"/>
                  <a:pt x="1759" y="20232"/>
                  <a:pt x="1803" y="19987"/>
                </a:cubicBezTo>
                <a:cubicBezTo>
                  <a:pt x="1897" y="19460"/>
                  <a:pt x="1976" y="18903"/>
                  <a:pt x="2044" y="18329"/>
                </a:cubicBezTo>
                <a:cubicBezTo>
                  <a:pt x="2123" y="17675"/>
                  <a:pt x="2189" y="17004"/>
                  <a:pt x="2258" y="16369"/>
                </a:cubicBezTo>
                <a:cubicBezTo>
                  <a:pt x="2299" y="15991"/>
                  <a:pt x="2304" y="15566"/>
                  <a:pt x="2163" y="15398"/>
                </a:cubicBezTo>
                <a:cubicBezTo>
                  <a:pt x="1986" y="15188"/>
                  <a:pt x="1817" y="15602"/>
                  <a:pt x="1690" y="16020"/>
                </a:cubicBezTo>
                <a:cubicBezTo>
                  <a:pt x="1576" y="16395"/>
                  <a:pt x="1441" y="16738"/>
                  <a:pt x="1271" y="16984"/>
                </a:cubicBezTo>
                <a:cubicBezTo>
                  <a:pt x="1179" y="17118"/>
                  <a:pt x="1060" y="17178"/>
                  <a:pt x="1007" y="16993"/>
                </a:cubicBezTo>
                <a:cubicBezTo>
                  <a:pt x="936" y="16749"/>
                  <a:pt x="1065" y="16502"/>
                  <a:pt x="1209" y="16338"/>
                </a:cubicBezTo>
                <a:cubicBezTo>
                  <a:pt x="1503" y="16004"/>
                  <a:pt x="1730" y="15453"/>
                  <a:pt x="1872" y="14779"/>
                </a:cubicBezTo>
                <a:cubicBezTo>
                  <a:pt x="1624" y="14832"/>
                  <a:pt x="1375" y="14735"/>
                  <a:pt x="1150" y="14498"/>
                </a:cubicBezTo>
                <a:cubicBezTo>
                  <a:pt x="1082" y="14427"/>
                  <a:pt x="1017" y="14314"/>
                  <a:pt x="1030" y="14159"/>
                </a:cubicBezTo>
                <a:cubicBezTo>
                  <a:pt x="1045" y="13964"/>
                  <a:pt x="1113" y="13946"/>
                  <a:pt x="1199" y="13974"/>
                </a:cubicBezTo>
                <a:cubicBezTo>
                  <a:pt x="1314" y="14012"/>
                  <a:pt x="1468" y="14057"/>
                  <a:pt x="1613" y="14134"/>
                </a:cubicBezTo>
                <a:cubicBezTo>
                  <a:pt x="1845" y="14256"/>
                  <a:pt x="2094" y="14034"/>
                  <a:pt x="2300" y="13768"/>
                </a:cubicBezTo>
                <a:cubicBezTo>
                  <a:pt x="2689" y="13266"/>
                  <a:pt x="2994" y="12399"/>
                  <a:pt x="2954" y="11317"/>
                </a:cubicBezTo>
                <a:cubicBezTo>
                  <a:pt x="2916" y="10306"/>
                  <a:pt x="2550" y="9602"/>
                  <a:pt x="2190" y="8992"/>
                </a:cubicBezTo>
                <a:cubicBezTo>
                  <a:pt x="1902" y="8503"/>
                  <a:pt x="1586" y="8056"/>
                  <a:pt x="1271" y="7812"/>
                </a:cubicBezTo>
                <a:cubicBezTo>
                  <a:pt x="1129" y="7702"/>
                  <a:pt x="991" y="7649"/>
                  <a:pt x="841" y="7758"/>
                </a:cubicBezTo>
                <a:cubicBezTo>
                  <a:pt x="685" y="7871"/>
                  <a:pt x="504" y="8060"/>
                  <a:pt x="382" y="8269"/>
                </a:cubicBezTo>
                <a:cubicBezTo>
                  <a:pt x="270" y="8461"/>
                  <a:pt x="153" y="8493"/>
                  <a:pt x="135" y="8219"/>
                </a:cubicBezTo>
                <a:cubicBezTo>
                  <a:pt x="125" y="8051"/>
                  <a:pt x="192" y="7967"/>
                  <a:pt x="261" y="7902"/>
                </a:cubicBezTo>
                <a:cubicBezTo>
                  <a:pt x="396" y="7774"/>
                  <a:pt x="528" y="7623"/>
                  <a:pt x="651" y="7446"/>
                </a:cubicBezTo>
                <a:cubicBezTo>
                  <a:pt x="586" y="7344"/>
                  <a:pt x="516" y="7262"/>
                  <a:pt x="442" y="7199"/>
                </a:cubicBezTo>
                <a:cubicBezTo>
                  <a:pt x="142" y="6941"/>
                  <a:pt x="-110" y="6469"/>
                  <a:pt x="49" y="6071"/>
                </a:cubicBezTo>
                <a:cubicBezTo>
                  <a:pt x="89" y="5969"/>
                  <a:pt x="151" y="5933"/>
                  <a:pt x="211" y="5939"/>
                </a:cubicBezTo>
                <a:cubicBezTo>
                  <a:pt x="491" y="5967"/>
                  <a:pt x="705" y="6783"/>
                  <a:pt x="982" y="6520"/>
                </a:cubicBezTo>
                <a:cubicBezTo>
                  <a:pt x="1073" y="6433"/>
                  <a:pt x="1134" y="6254"/>
                  <a:pt x="1146" y="6045"/>
                </a:cubicBezTo>
                <a:cubicBezTo>
                  <a:pt x="1159" y="5806"/>
                  <a:pt x="1108" y="5585"/>
                  <a:pt x="1072" y="5362"/>
                </a:cubicBezTo>
                <a:cubicBezTo>
                  <a:pt x="1041" y="5174"/>
                  <a:pt x="1021" y="4975"/>
                  <a:pt x="1013" y="4768"/>
                </a:cubicBezTo>
                <a:cubicBezTo>
                  <a:pt x="971" y="4519"/>
                  <a:pt x="919" y="4283"/>
                  <a:pt x="857" y="4062"/>
                </a:cubicBezTo>
                <a:cubicBezTo>
                  <a:pt x="787" y="3807"/>
                  <a:pt x="729" y="3499"/>
                  <a:pt x="821" y="3326"/>
                </a:cubicBezTo>
                <a:cubicBezTo>
                  <a:pt x="860" y="3252"/>
                  <a:pt x="915" y="3245"/>
                  <a:pt x="956" y="3313"/>
                </a:cubicBezTo>
                <a:cubicBezTo>
                  <a:pt x="983" y="3357"/>
                  <a:pt x="997" y="3425"/>
                  <a:pt x="1008" y="3496"/>
                </a:cubicBezTo>
                <a:cubicBezTo>
                  <a:pt x="1052" y="3800"/>
                  <a:pt x="1055" y="4175"/>
                  <a:pt x="1101" y="4480"/>
                </a:cubicBezTo>
                <a:cubicBezTo>
                  <a:pt x="1114" y="4568"/>
                  <a:pt x="1131" y="4645"/>
                  <a:pt x="1173" y="4669"/>
                </a:cubicBezTo>
                <a:cubicBezTo>
                  <a:pt x="1255" y="4718"/>
                  <a:pt x="1305" y="4531"/>
                  <a:pt x="1314" y="4320"/>
                </a:cubicBezTo>
                <a:cubicBezTo>
                  <a:pt x="1333" y="3880"/>
                  <a:pt x="1386" y="3311"/>
                  <a:pt x="1353" y="2878"/>
                </a:cubicBezTo>
                <a:cubicBezTo>
                  <a:pt x="1341" y="2704"/>
                  <a:pt x="1335" y="2556"/>
                  <a:pt x="1413" y="2530"/>
                </a:cubicBezTo>
                <a:cubicBezTo>
                  <a:pt x="1485" y="2506"/>
                  <a:pt x="1523" y="2703"/>
                  <a:pt x="1519" y="2916"/>
                </a:cubicBezTo>
                <a:cubicBezTo>
                  <a:pt x="1493" y="4275"/>
                  <a:pt x="1313" y="5724"/>
                  <a:pt x="1589" y="6777"/>
                </a:cubicBezTo>
                <a:cubicBezTo>
                  <a:pt x="1810" y="7623"/>
                  <a:pt x="2200" y="7972"/>
                  <a:pt x="2593" y="7939"/>
                </a:cubicBezTo>
                <a:cubicBezTo>
                  <a:pt x="2834" y="7919"/>
                  <a:pt x="3059" y="7756"/>
                  <a:pt x="3254" y="7435"/>
                </a:cubicBezTo>
                <a:close/>
              </a:path>
            </a:pathLst>
          </a:custGeom>
          <a:solidFill>
            <a:srgbClr val="FFFFFF"/>
          </a:solidFill>
          <a:ln w="25400">
            <a:solidFill>
              <a:srgbClr val="000000"/>
            </a:solidFill>
            <a:miter lim="400000"/>
          </a:ln>
        </p:spPr>
        <p:txBody>
          <a:bodyPr lIns="50800" tIns="50800" rIns="50800" bIns="50800" anchor="ctr"/>
          <a:lstStyle/>
          <a:p>
            <a:endParaRPr/>
          </a:p>
        </p:txBody>
      </p:sp>
      <p:sp>
        <p:nvSpPr>
          <p:cNvPr id="244" name="図形"/>
          <p:cNvSpPr/>
          <p:nvPr/>
        </p:nvSpPr>
        <p:spPr>
          <a:xfrm>
            <a:off x="6365541" y="9626534"/>
            <a:ext cx="1282434" cy="883320"/>
          </a:xfrm>
          <a:custGeom>
            <a:avLst/>
            <a:gdLst/>
            <a:ahLst/>
            <a:cxnLst>
              <a:cxn ang="0">
                <a:pos x="wd2" y="hd2"/>
              </a:cxn>
              <a:cxn ang="5400000">
                <a:pos x="wd2" y="hd2"/>
              </a:cxn>
              <a:cxn ang="10800000">
                <a:pos x="wd2" y="hd2"/>
              </a:cxn>
              <a:cxn ang="16200000">
                <a:pos x="wd2" y="hd2"/>
              </a:cxn>
            </a:cxnLst>
            <a:rect l="0" t="0" r="r" b="b"/>
            <a:pathLst>
              <a:path w="19146" h="20426" extrusionOk="0">
                <a:moveTo>
                  <a:pt x="567" y="4788"/>
                </a:moveTo>
                <a:cubicBezTo>
                  <a:pt x="1846" y="948"/>
                  <a:pt x="4734" y="271"/>
                  <a:pt x="7481" y="90"/>
                </a:cubicBezTo>
                <a:cubicBezTo>
                  <a:pt x="10968" y="-140"/>
                  <a:pt x="15387" y="-361"/>
                  <a:pt x="17978" y="5263"/>
                </a:cubicBezTo>
                <a:cubicBezTo>
                  <a:pt x="19954" y="9553"/>
                  <a:pt x="19377" y="15546"/>
                  <a:pt x="16596" y="18497"/>
                </a:cubicBezTo>
                <a:cubicBezTo>
                  <a:pt x="14011" y="21239"/>
                  <a:pt x="10976" y="20546"/>
                  <a:pt x="8265" y="19533"/>
                </a:cubicBezTo>
                <a:cubicBezTo>
                  <a:pt x="2977" y="17557"/>
                  <a:pt x="-1646" y="11432"/>
                  <a:pt x="567" y="4788"/>
                </a:cubicBezTo>
                <a:close/>
              </a:path>
            </a:pathLst>
          </a:custGeom>
          <a:solidFill>
            <a:srgbClr val="D5D5D5"/>
          </a:solidFill>
          <a:ln w="25400">
            <a:solidFill>
              <a:srgbClr val="000000"/>
            </a:solidFill>
            <a:miter lim="400000"/>
          </a:ln>
        </p:spPr>
        <p:txBody>
          <a:bodyPr lIns="50800" tIns="50800" rIns="50800" bIns="50800" anchor="ctr"/>
          <a:lstStyle/>
          <a:p>
            <a:endParaRPr/>
          </a:p>
        </p:txBody>
      </p:sp>
      <p:sp>
        <p:nvSpPr>
          <p:cNvPr id="245" name="図形"/>
          <p:cNvSpPr/>
          <p:nvPr/>
        </p:nvSpPr>
        <p:spPr>
          <a:xfrm>
            <a:off x="6768630" y="9793914"/>
            <a:ext cx="590044" cy="412175"/>
          </a:xfrm>
          <a:custGeom>
            <a:avLst/>
            <a:gdLst/>
            <a:ahLst/>
            <a:cxnLst>
              <a:cxn ang="0">
                <a:pos x="wd2" y="hd2"/>
              </a:cxn>
              <a:cxn ang="5400000">
                <a:pos x="wd2" y="hd2"/>
              </a:cxn>
              <a:cxn ang="10800000">
                <a:pos x="wd2" y="hd2"/>
              </a:cxn>
              <a:cxn ang="16200000">
                <a:pos x="wd2" y="hd2"/>
              </a:cxn>
            </a:cxnLst>
            <a:rect l="0" t="0" r="r" b="b"/>
            <a:pathLst>
              <a:path w="20260" h="20374" extrusionOk="0">
                <a:moveTo>
                  <a:pt x="60" y="8438"/>
                </a:moveTo>
                <a:cubicBezTo>
                  <a:pt x="845" y="408"/>
                  <a:pt x="6583" y="-837"/>
                  <a:pt x="11575" y="423"/>
                </a:cubicBezTo>
                <a:cubicBezTo>
                  <a:pt x="16202" y="1591"/>
                  <a:pt x="20985" y="5044"/>
                  <a:pt x="20169" y="12575"/>
                </a:cubicBezTo>
                <a:cubicBezTo>
                  <a:pt x="19521" y="18547"/>
                  <a:pt x="14706" y="20763"/>
                  <a:pt x="10111" y="20319"/>
                </a:cubicBezTo>
                <a:cubicBezTo>
                  <a:pt x="4579" y="19785"/>
                  <a:pt x="-615" y="15336"/>
                  <a:pt x="60" y="8438"/>
                </a:cubicBezTo>
                <a:close/>
              </a:path>
            </a:pathLst>
          </a:custGeom>
          <a:solidFill>
            <a:srgbClr val="929292"/>
          </a:solidFill>
          <a:ln w="25400">
            <a:solidFill>
              <a:srgbClr val="000000"/>
            </a:solidFill>
            <a:miter lim="400000"/>
          </a:ln>
        </p:spPr>
        <p:txBody>
          <a:bodyPr lIns="50800" tIns="50800" rIns="50800" bIns="50800" anchor="ctr"/>
          <a:lstStyle/>
          <a:p>
            <a:endParaRPr/>
          </a:p>
        </p:txBody>
      </p:sp>
      <p:sp>
        <p:nvSpPr>
          <p:cNvPr id="246" name="図形"/>
          <p:cNvSpPr/>
          <p:nvPr/>
        </p:nvSpPr>
        <p:spPr>
          <a:xfrm>
            <a:off x="8834794" y="11053352"/>
            <a:ext cx="1003280" cy="939650"/>
          </a:xfrm>
          <a:custGeom>
            <a:avLst/>
            <a:gdLst/>
            <a:ahLst/>
            <a:cxnLst>
              <a:cxn ang="0">
                <a:pos x="wd2" y="hd2"/>
              </a:cxn>
              <a:cxn ang="5400000">
                <a:pos x="wd2" y="hd2"/>
              </a:cxn>
              <a:cxn ang="10800000">
                <a:pos x="wd2" y="hd2"/>
              </a:cxn>
              <a:cxn ang="16200000">
                <a:pos x="wd2" y="hd2"/>
              </a:cxn>
            </a:cxnLst>
            <a:rect l="0" t="0" r="r" b="b"/>
            <a:pathLst>
              <a:path w="19840" h="20842" extrusionOk="0">
                <a:moveTo>
                  <a:pt x="783" y="1419"/>
                </a:moveTo>
                <a:cubicBezTo>
                  <a:pt x="1960" y="-252"/>
                  <a:pt x="4111" y="-305"/>
                  <a:pt x="5934" y="525"/>
                </a:cubicBezTo>
                <a:cubicBezTo>
                  <a:pt x="8216" y="1564"/>
                  <a:pt x="9828" y="3653"/>
                  <a:pt x="11561" y="5542"/>
                </a:cubicBezTo>
                <a:cubicBezTo>
                  <a:pt x="13958" y="8154"/>
                  <a:pt x="16705" y="10487"/>
                  <a:pt x="18635" y="13444"/>
                </a:cubicBezTo>
                <a:cubicBezTo>
                  <a:pt x="19239" y="14368"/>
                  <a:pt x="19755" y="15365"/>
                  <a:pt x="19830" y="16515"/>
                </a:cubicBezTo>
                <a:cubicBezTo>
                  <a:pt x="19959" y="18481"/>
                  <a:pt x="18778" y="20246"/>
                  <a:pt x="17065" y="20703"/>
                </a:cubicBezTo>
                <a:cubicBezTo>
                  <a:pt x="14842" y="21295"/>
                  <a:pt x="13261" y="19905"/>
                  <a:pt x="11668" y="18190"/>
                </a:cubicBezTo>
                <a:cubicBezTo>
                  <a:pt x="9745" y="16120"/>
                  <a:pt x="7612" y="13661"/>
                  <a:pt x="5434" y="11707"/>
                </a:cubicBezTo>
                <a:cubicBezTo>
                  <a:pt x="2027" y="8649"/>
                  <a:pt x="-1641" y="4861"/>
                  <a:pt x="783" y="1419"/>
                </a:cubicBezTo>
                <a:close/>
              </a:path>
            </a:pathLst>
          </a:custGeom>
          <a:solidFill>
            <a:srgbClr val="D5D5D5"/>
          </a:solidFill>
          <a:ln w="25400">
            <a:solidFill>
              <a:srgbClr val="000000"/>
            </a:solidFill>
            <a:miter lim="400000"/>
          </a:ln>
        </p:spPr>
        <p:txBody>
          <a:bodyPr lIns="50800" tIns="50800" rIns="50800" bIns="50800" anchor="ctr"/>
          <a:lstStyle/>
          <a:p>
            <a:endParaRPr/>
          </a:p>
        </p:txBody>
      </p:sp>
      <p:sp>
        <p:nvSpPr>
          <p:cNvPr id="247" name="図形"/>
          <p:cNvSpPr/>
          <p:nvPr/>
        </p:nvSpPr>
        <p:spPr>
          <a:xfrm>
            <a:off x="11428805" y="12582378"/>
            <a:ext cx="1153749" cy="520180"/>
          </a:xfrm>
          <a:custGeom>
            <a:avLst/>
            <a:gdLst/>
            <a:ahLst/>
            <a:cxnLst>
              <a:cxn ang="0">
                <a:pos x="wd2" y="hd2"/>
              </a:cxn>
              <a:cxn ang="5400000">
                <a:pos x="wd2" y="hd2"/>
              </a:cxn>
              <a:cxn ang="10800000">
                <a:pos x="wd2" y="hd2"/>
              </a:cxn>
              <a:cxn ang="16200000">
                <a:pos x="wd2" y="hd2"/>
              </a:cxn>
            </a:cxnLst>
            <a:rect l="0" t="0" r="r" b="b"/>
            <a:pathLst>
              <a:path w="20119" h="19447" extrusionOk="0">
                <a:moveTo>
                  <a:pt x="3865" y="44"/>
                </a:moveTo>
                <a:cubicBezTo>
                  <a:pt x="2597" y="161"/>
                  <a:pt x="1254" y="635"/>
                  <a:pt x="530" y="2837"/>
                </a:cubicBezTo>
                <a:cubicBezTo>
                  <a:pt x="-1440" y="8832"/>
                  <a:pt x="2370" y="15210"/>
                  <a:pt x="7157" y="17024"/>
                </a:cubicBezTo>
                <a:cubicBezTo>
                  <a:pt x="10796" y="18403"/>
                  <a:pt x="14582" y="21304"/>
                  <a:pt x="17902" y="17735"/>
                </a:cubicBezTo>
                <a:cubicBezTo>
                  <a:pt x="19137" y="16408"/>
                  <a:pt x="20160" y="14090"/>
                  <a:pt x="20118" y="11193"/>
                </a:cubicBezTo>
                <a:cubicBezTo>
                  <a:pt x="20083" y="8820"/>
                  <a:pt x="19316" y="6879"/>
                  <a:pt x="18368" y="5611"/>
                </a:cubicBezTo>
                <a:cubicBezTo>
                  <a:pt x="17261" y="4131"/>
                  <a:pt x="16035" y="3551"/>
                  <a:pt x="14774" y="2987"/>
                </a:cubicBezTo>
                <a:cubicBezTo>
                  <a:pt x="11265" y="1420"/>
                  <a:pt x="7531" y="-296"/>
                  <a:pt x="3865" y="44"/>
                </a:cubicBezTo>
                <a:close/>
              </a:path>
            </a:pathLst>
          </a:custGeom>
          <a:solidFill>
            <a:srgbClr val="D5D5D5"/>
          </a:solidFill>
          <a:ln w="25400">
            <a:solidFill>
              <a:srgbClr val="000000"/>
            </a:solidFill>
            <a:miter lim="400000"/>
          </a:ln>
        </p:spPr>
        <p:txBody>
          <a:bodyPr lIns="50800" tIns="50800" rIns="50800" bIns="50800" anchor="ctr"/>
          <a:lstStyle/>
          <a:p>
            <a:endParaRPr/>
          </a:p>
        </p:txBody>
      </p:sp>
      <p:sp>
        <p:nvSpPr>
          <p:cNvPr id="248" name="図形"/>
          <p:cNvSpPr/>
          <p:nvPr/>
        </p:nvSpPr>
        <p:spPr>
          <a:xfrm>
            <a:off x="10101061" y="12010474"/>
            <a:ext cx="1069640" cy="762230"/>
          </a:xfrm>
          <a:custGeom>
            <a:avLst/>
            <a:gdLst/>
            <a:ahLst/>
            <a:cxnLst>
              <a:cxn ang="0">
                <a:pos x="wd2" y="hd2"/>
              </a:cxn>
              <a:cxn ang="5400000">
                <a:pos x="wd2" y="hd2"/>
              </a:cxn>
              <a:cxn ang="10800000">
                <a:pos x="wd2" y="hd2"/>
              </a:cxn>
              <a:cxn ang="16200000">
                <a:pos x="wd2" y="hd2"/>
              </a:cxn>
            </a:cxnLst>
            <a:rect l="0" t="0" r="r" b="b"/>
            <a:pathLst>
              <a:path w="20809" h="20470" extrusionOk="0">
                <a:moveTo>
                  <a:pt x="294" y="3595"/>
                </a:moveTo>
                <a:cubicBezTo>
                  <a:pt x="932" y="1437"/>
                  <a:pt x="2509" y="155"/>
                  <a:pt x="4209" y="15"/>
                </a:cubicBezTo>
                <a:cubicBezTo>
                  <a:pt x="7779" y="-280"/>
                  <a:pt x="10358" y="3967"/>
                  <a:pt x="13463" y="6262"/>
                </a:cubicBezTo>
                <a:cubicBezTo>
                  <a:pt x="15459" y="7737"/>
                  <a:pt x="17790" y="8446"/>
                  <a:pt x="19389" y="10682"/>
                </a:cubicBezTo>
                <a:cubicBezTo>
                  <a:pt x="20521" y="12265"/>
                  <a:pt x="21133" y="14493"/>
                  <a:pt x="20632" y="16580"/>
                </a:cubicBezTo>
                <a:cubicBezTo>
                  <a:pt x="20153" y="18574"/>
                  <a:pt x="18796" y="19836"/>
                  <a:pt x="17292" y="20272"/>
                </a:cubicBezTo>
                <a:cubicBezTo>
                  <a:pt x="13676" y="21320"/>
                  <a:pt x="10453" y="17975"/>
                  <a:pt x="7201" y="15595"/>
                </a:cubicBezTo>
                <a:cubicBezTo>
                  <a:pt x="5318" y="14217"/>
                  <a:pt x="3281" y="13123"/>
                  <a:pt x="1775" y="11029"/>
                </a:cubicBezTo>
                <a:cubicBezTo>
                  <a:pt x="329" y="9020"/>
                  <a:pt x="-467" y="6168"/>
                  <a:pt x="294" y="3595"/>
                </a:cubicBezTo>
                <a:close/>
              </a:path>
            </a:pathLst>
          </a:custGeom>
          <a:solidFill>
            <a:srgbClr val="D5D5D5"/>
          </a:solidFill>
          <a:ln w="25400">
            <a:solidFill>
              <a:srgbClr val="000000"/>
            </a:solidFill>
            <a:miter lim="400000"/>
          </a:ln>
        </p:spPr>
        <p:txBody>
          <a:bodyPr lIns="50800" tIns="50800" rIns="50800" bIns="50800" anchor="ctr"/>
          <a:lstStyle/>
          <a:p>
            <a:endParaRPr/>
          </a:p>
        </p:txBody>
      </p:sp>
      <p:sp>
        <p:nvSpPr>
          <p:cNvPr id="249" name="図形"/>
          <p:cNvSpPr/>
          <p:nvPr/>
        </p:nvSpPr>
        <p:spPr>
          <a:xfrm>
            <a:off x="12896419" y="12603446"/>
            <a:ext cx="1143200" cy="492949"/>
          </a:xfrm>
          <a:custGeom>
            <a:avLst/>
            <a:gdLst/>
            <a:ahLst/>
            <a:cxnLst>
              <a:cxn ang="0">
                <a:pos x="wd2" y="hd2"/>
              </a:cxn>
              <a:cxn ang="5400000">
                <a:pos x="wd2" y="hd2"/>
              </a:cxn>
              <a:cxn ang="10800000">
                <a:pos x="wd2" y="hd2"/>
              </a:cxn>
              <a:cxn ang="16200000">
                <a:pos x="wd2" y="hd2"/>
              </a:cxn>
            </a:cxnLst>
            <a:rect l="0" t="0" r="r" b="b"/>
            <a:pathLst>
              <a:path w="21169" h="20669" extrusionOk="0">
                <a:moveTo>
                  <a:pt x="4898" y="2515"/>
                </a:moveTo>
                <a:cubicBezTo>
                  <a:pt x="8136" y="1932"/>
                  <a:pt x="11373" y="1324"/>
                  <a:pt x="14596" y="422"/>
                </a:cubicBezTo>
                <a:cubicBezTo>
                  <a:pt x="15894" y="59"/>
                  <a:pt x="17219" y="-344"/>
                  <a:pt x="18475" y="496"/>
                </a:cubicBezTo>
                <a:cubicBezTo>
                  <a:pt x="20008" y="1522"/>
                  <a:pt x="21221" y="4371"/>
                  <a:pt x="21167" y="7894"/>
                </a:cubicBezTo>
                <a:cubicBezTo>
                  <a:pt x="21124" y="10682"/>
                  <a:pt x="20264" y="12924"/>
                  <a:pt x="19278" y="14629"/>
                </a:cubicBezTo>
                <a:cubicBezTo>
                  <a:pt x="15449" y="21256"/>
                  <a:pt x="10362" y="21140"/>
                  <a:pt x="5551" y="20208"/>
                </a:cubicBezTo>
                <a:cubicBezTo>
                  <a:pt x="3889" y="19886"/>
                  <a:pt x="2138" y="19369"/>
                  <a:pt x="997" y="16617"/>
                </a:cubicBezTo>
                <a:cubicBezTo>
                  <a:pt x="-379" y="13296"/>
                  <a:pt x="-335" y="8081"/>
                  <a:pt x="1153" y="5088"/>
                </a:cubicBezTo>
                <a:cubicBezTo>
                  <a:pt x="2158" y="3067"/>
                  <a:pt x="3560" y="2756"/>
                  <a:pt x="4898" y="2515"/>
                </a:cubicBezTo>
                <a:close/>
              </a:path>
            </a:pathLst>
          </a:custGeom>
          <a:solidFill>
            <a:srgbClr val="D5D5D5"/>
          </a:solidFill>
          <a:ln w="25400">
            <a:solidFill>
              <a:srgbClr val="000000"/>
            </a:solidFill>
            <a:miter lim="400000"/>
          </a:ln>
        </p:spPr>
        <p:txBody>
          <a:bodyPr lIns="50800" tIns="50800" rIns="50800" bIns="50800" anchor="ctr"/>
          <a:lstStyle/>
          <a:p>
            <a:endParaRPr/>
          </a:p>
        </p:txBody>
      </p:sp>
      <p:sp>
        <p:nvSpPr>
          <p:cNvPr id="250" name="図形"/>
          <p:cNvSpPr/>
          <p:nvPr/>
        </p:nvSpPr>
        <p:spPr>
          <a:xfrm>
            <a:off x="14298849" y="12071661"/>
            <a:ext cx="1058621" cy="730153"/>
          </a:xfrm>
          <a:custGeom>
            <a:avLst/>
            <a:gdLst/>
            <a:ahLst/>
            <a:cxnLst>
              <a:cxn ang="0">
                <a:pos x="wd2" y="hd2"/>
              </a:cxn>
              <a:cxn ang="5400000">
                <a:pos x="wd2" y="hd2"/>
              </a:cxn>
              <a:cxn ang="10800000">
                <a:pos x="wd2" y="hd2"/>
              </a:cxn>
              <a:cxn ang="16200000">
                <a:pos x="wd2" y="hd2"/>
              </a:cxn>
            </a:cxnLst>
            <a:rect l="0" t="0" r="r" b="b"/>
            <a:pathLst>
              <a:path w="20961" h="21329" extrusionOk="0">
                <a:moveTo>
                  <a:pt x="7646" y="19739"/>
                </a:moveTo>
                <a:cubicBezTo>
                  <a:pt x="11605" y="17106"/>
                  <a:pt x="15786" y="14858"/>
                  <a:pt x="18903" y="10371"/>
                </a:cubicBezTo>
                <a:cubicBezTo>
                  <a:pt x="20463" y="8126"/>
                  <a:pt x="21584" y="5022"/>
                  <a:pt x="20580" y="2362"/>
                </a:cubicBezTo>
                <a:cubicBezTo>
                  <a:pt x="19943" y="675"/>
                  <a:pt x="18620" y="-91"/>
                  <a:pt x="17297" y="8"/>
                </a:cubicBezTo>
                <a:cubicBezTo>
                  <a:pt x="14919" y="186"/>
                  <a:pt x="13105" y="2821"/>
                  <a:pt x="11104" y="4680"/>
                </a:cubicBezTo>
                <a:cubicBezTo>
                  <a:pt x="8632" y="6977"/>
                  <a:pt x="5758" y="8104"/>
                  <a:pt x="3191" y="10155"/>
                </a:cubicBezTo>
                <a:cubicBezTo>
                  <a:pt x="1535" y="11479"/>
                  <a:pt x="-16" y="13433"/>
                  <a:pt x="1" y="16145"/>
                </a:cubicBezTo>
                <a:cubicBezTo>
                  <a:pt x="20" y="19294"/>
                  <a:pt x="2054" y="21509"/>
                  <a:pt x="4292" y="21317"/>
                </a:cubicBezTo>
                <a:cubicBezTo>
                  <a:pt x="5476" y="21216"/>
                  <a:pt x="6567" y="20456"/>
                  <a:pt x="7646" y="19739"/>
                </a:cubicBezTo>
                <a:close/>
              </a:path>
            </a:pathLst>
          </a:custGeom>
          <a:solidFill>
            <a:srgbClr val="D5D5D5"/>
          </a:solidFill>
          <a:ln w="25400">
            <a:solidFill>
              <a:srgbClr val="000000"/>
            </a:solidFill>
            <a:miter lim="400000"/>
          </a:ln>
        </p:spPr>
        <p:txBody>
          <a:bodyPr lIns="50800" tIns="50800" rIns="50800" bIns="50800" anchor="ctr"/>
          <a:lstStyle/>
          <a:p>
            <a:endParaRPr/>
          </a:p>
        </p:txBody>
      </p:sp>
      <p:sp>
        <p:nvSpPr>
          <p:cNvPr id="251" name="図形"/>
          <p:cNvSpPr/>
          <p:nvPr/>
        </p:nvSpPr>
        <p:spPr>
          <a:xfrm>
            <a:off x="11861689" y="12702593"/>
            <a:ext cx="358687" cy="281518"/>
          </a:xfrm>
          <a:custGeom>
            <a:avLst/>
            <a:gdLst/>
            <a:ahLst/>
            <a:cxnLst>
              <a:cxn ang="0">
                <a:pos x="wd2" y="hd2"/>
              </a:cxn>
              <a:cxn ang="5400000">
                <a:pos x="wd2" y="hd2"/>
              </a:cxn>
              <a:cxn ang="10800000">
                <a:pos x="wd2" y="hd2"/>
              </a:cxn>
              <a:cxn ang="16200000">
                <a:pos x="wd2" y="hd2"/>
              </a:cxn>
            </a:cxnLst>
            <a:rect l="0" t="0" r="r" b="b"/>
            <a:pathLst>
              <a:path w="20152" h="20239" extrusionOk="0">
                <a:moveTo>
                  <a:pt x="7953" y="19770"/>
                </a:moveTo>
                <a:cubicBezTo>
                  <a:pt x="3176" y="18308"/>
                  <a:pt x="-735" y="13515"/>
                  <a:pt x="118" y="7775"/>
                </a:cubicBezTo>
                <a:cubicBezTo>
                  <a:pt x="902" y="2498"/>
                  <a:pt x="5307" y="-144"/>
                  <a:pt x="9741" y="6"/>
                </a:cubicBezTo>
                <a:cubicBezTo>
                  <a:pt x="15657" y="205"/>
                  <a:pt x="20865" y="5298"/>
                  <a:pt x="20072" y="12022"/>
                </a:cubicBezTo>
                <a:cubicBezTo>
                  <a:pt x="19305" y="18525"/>
                  <a:pt x="13462" y="21456"/>
                  <a:pt x="7953" y="19770"/>
                </a:cubicBezTo>
                <a:close/>
              </a:path>
            </a:pathLst>
          </a:custGeom>
          <a:solidFill>
            <a:srgbClr val="929292"/>
          </a:solidFill>
          <a:ln w="25400">
            <a:solidFill>
              <a:srgbClr val="000000"/>
            </a:solidFill>
            <a:miter lim="400000"/>
          </a:ln>
        </p:spPr>
        <p:txBody>
          <a:bodyPr lIns="50800" tIns="50800" rIns="50800" bIns="50800" anchor="ctr"/>
          <a:lstStyle/>
          <a:p>
            <a:endParaRPr/>
          </a:p>
        </p:txBody>
      </p:sp>
      <p:sp>
        <p:nvSpPr>
          <p:cNvPr id="252" name="図形"/>
          <p:cNvSpPr/>
          <p:nvPr/>
        </p:nvSpPr>
        <p:spPr>
          <a:xfrm>
            <a:off x="10346596" y="12210224"/>
            <a:ext cx="320612" cy="237468"/>
          </a:xfrm>
          <a:custGeom>
            <a:avLst/>
            <a:gdLst/>
            <a:ahLst/>
            <a:cxnLst>
              <a:cxn ang="0">
                <a:pos x="wd2" y="hd2"/>
              </a:cxn>
              <a:cxn ang="5400000">
                <a:pos x="wd2" y="hd2"/>
              </a:cxn>
              <a:cxn ang="10800000">
                <a:pos x="wd2" y="hd2"/>
              </a:cxn>
              <a:cxn ang="16200000">
                <a:pos x="wd2" y="hd2"/>
              </a:cxn>
            </a:cxnLst>
            <a:rect l="0" t="0" r="r" b="b"/>
            <a:pathLst>
              <a:path w="18970" h="19819" extrusionOk="0">
                <a:moveTo>
                  <a:pt x="7330" y="18656"/>
                </a:moveTo>
                <a:cubicBezTo>
                  <a:pt x="2459" y="16272"/>
                  <a:pt x="-1363" y="10476"/>
                  <a:pt x="465" y="4696"/>
                </a:cubicBezTo>
                <a:cubicBezTo>
                  <a:pt x="1989" y="-124"/>
                  <a:pt x="6377" y="-697"/>
                  <a:pt x="10292" y="597"/>
                </a:cubicBezTo>
                <a:cubicBezTo>
                  <a:pt x="15699" y="2385"/>
                  <a:pt x="20237" y="7979"/>
                  <a:pt x="18648" y="14338"/>
                </a:cubicBezTo>
                <a:cubicBezTo>
                  <a:pt x="17205" y="20117"/>
                  <a:pt x="11922" y="20903"/>
                  <a:pt x="7330" y="18656"/>
                </a:cubicBezTo>
                <a:close/>
              </a:path>
            </a:pathLst>
          </a:custGeom>
          <a:solidFill>
            <a:srgbClr val="929292"/>
          </a:solidFill>
          <a:ln w="25400">
            <a:solidFill>
              <a:srgbClr val="000000"/>
            </a:solidFill>
            <a:miter lim="400000"/>
          </a:ln>
        </p:spPr>
        <p:txBody>
          <a:bodyPr lIns="50800" tIns="50800" rIns="50800" bIns="50800" anchor="ctr"/>
          <a:lstStyle/>
          <a:p>
            <a:endParaRPr/>
          </a:p>
        </p:txBody>
      </p:sp>
      <p:sp>
        <p:nvSpPr>
          <p:cNvPr id="253" name="図形"/>
          <p:cNvSpPr/>
          <p:nvPr/>
        </p:nvSpPr>
        <p:spPr>
          <a:xfrm>
            <a:off x="9069752" y="11204270"/>
            <a:ext cx="299268" cy="308845"/>
          </a:xfrm>
          <a:custGeom>
            <a:avLst/>
            <a:gdLst/>
            <a:ahLst/>
            <a:cxnLst>
              <a:cxn ang="0">
                <a:pos x="wd2" y="hd2"/>
              </a:cxn>
              <a:cxn ang="5400000">
                <a:pos x="wd2" y="hd2"/>
              </a:cxn>
              <a:cxn ang="10800000">
                <a:pos x="wd2" y="hd2"/>
              </a:cxn>
              <a:cxn ang="16200000">
                <a:pos x="wd2" y="hd2"/>
              </a:cxn>
            </a:cxnLst>
            <a:rect l="0" t="0" r="r" b="b"/>
            <a:pathLst>
              <a:path w="19661" h="18670" extrusionOk="0">
                <a:moveTo>
                  <a:pt x="15535" y="17566"/>
                </a:moveTo>
                <a:cubicBezTo>
                  <a:pt x="10548" y="20338"/>
                  <a:pt x="4206" y="17614"/>
                  <a:pt x="1360" y="12494"/>
                </a:cubicBezTo>
                <a:cubicBezTo>
                  <a:pt x="-369" y="9383"/>
                  <a:pt x="-639" y="5633"/>
                  <a:pt x="1663" y="2924"/>
                </a:cubicBezTo>
                <a:cubicBezTo>
                  <a:pt x="5219" y="-1262"/>
                  <a:pt x="12201" y="-797"/>
                  <a:pt x="16436" y="3322"/>
                </a:cubicBezTo>
                <a:cubicBezTo>
                  <a:pt x="20961" y="7724"/>
                  <a:pt x="20781" y="14651"/>
                  <a:pt x="15535" y="17566"/>
                </a:cubicBezTo>
                <a:close/>
              </a:path>
            </a:pathLst>
          </a:custGeom>
          <a:solidFill>
            <a:srgbClr val="929292"/>
          </a:solidFill>
          <a:ln w="25400">
            <a:solidFill>
              <a:srgbClr val="000000"/>
            </a:solidFill>
            <a:miter lim="400000"/>
          </a:ln>
        </p:spPr>
        <p:txBody>
          <a:bodyPr lIns="50800" tIns="50800" rIns="50800" bIns="50800" anchor="ctr"/>
          <a:lstStyle/>
          <a:p>
            <a:endParaRPr/>
          </a:p>
        </p:txBody>
      </p:sp>
      <p:sp>
        <p:nvSpPr>
          <p:cNvPr id="254" name="図形"/>
          <p:cNvSpPr/>
          <p:nvPr/>
        </p:nvSpPr>
        <p:spPr>
          <a:xfrm>
            <a:off x="13411916" y="12747769"/>
            <a:ext cx="350453" cy="197822"/>
          </a:xfrm>
          <a:custGeom>
            <a:avLst/>
            <a:gdLst/>
            <a:ahLst/>
            <a:cxnLst>
              <a:cxn ang="0">
                <a:pos x="wd2" y="hd2"/>
              </a:cxn>
              <a:cxn ang="5400000">
                <a:pos x="wd2" y="hd2"/>
              </a:cxn>
              <a:cxn ang="10800000">
                <a:pos x="wd2" y="hd2"/>
              </a:cxn>
              <a:cxn ang="16200000">
                <a:pos x="wd2" y="hd2"/>
              </a:cxn>
            </a:cxnLst>
            <a:rect l="0" t="0" r="r" b="b"/>
            <a:pathLst>
              <a:path w="20766" h="20735" extrusionOk="0">
                <a:moveTo>
                  <a:pt x="9899" y="20711"/>
                </a:moveTo>
                <a:cubicBezTo>
                  <a:pt x="4616" y="20381"/>
                  <a:pt x="-606" y="16411"/>
                  <a:pt x="57" y="8704"/>
                </a:cubicBezTo>
                <a:cubicBezTo>
                  <a:pt x="617" y="2207"/>
                  <a:pt x="5024" y="622"/>
                  <a:pt x="9043" y="129"/>
                </a:cubicBezTo>
                <a:cubicBezTo>
                  <a:pt x="14559" y="-547"/>
                  <a:pt x="20518" y="1256"/>
                  <a:pt x="20759" y="9620"/>
                </a:cubicBezTo>
                <a:cubicBezTo>
                  <a:pt x="20994" y="17781"/>
                  <a:pt x="15375" y="21053"/>
                  <a:pt x="9899" y="20711"/>
                </a:cubicBezTo>
                <a:close/>
              </a:path>
            </a:pathLst>
          </a:custGeom>
          <a:solidFill>
            <a:srgbClr val="929292"/>
          </a:solidFill>
          <a:ln w="25400">
            <a:solidFill>
              <a:srgbClr val="000000"/>
            </a:solidFill>
            <a:miter lim="400000"/>
          </a:ln>
        </p:spPr>
        <p:txBody>
          <a:bodyPr lIns="50800" tIns="50800" rIns="50800" bIns="50800" anchor="ctr"/>
          <a:lstStyle/>
          <a:p>
            <a:endParaRPr/>
          </a:p>
        </p:txBody>
      </p:sp>
      <p:sp>
        <p:nvSpPr>
          <p:cNvPr id="255" name="図形"/>
          <p:cNvSpPr/>
          <p:nvPr/>
        </p:nvSpPr>
        <p:spPr>
          <a:xfrm>
            <a:off x="14726950" y="12285212"/>
            <a:ext cx="290030" cy="268681"/>
          </a:xfrm>
          <a:custGeom>
            <a:avLst/>
            <a:gdLst/>
            <a:ahLst/>
            <a:cxnLst>
              <a:cxn ang="0">
                <a:pos x="wd2" y="hd2"/>
              </a:cxn>
              <a:cxn ang="5400000">
                <a:pos x="wd2" y="hd2"/>
              </a:cxn>
              <a:cxn ang="10800000">
                <a:pos x="wd2" y="hd2"/>
              </a:cxn>
              <a:cxn ang="16200000">
                <a:pos x="wd2" y="hd2"/>
              </a:cxn>
            </a:cxnLst>
            <a:rect l="0" t="0" r="r" b="b"/>
            <a:pathLst>
              <a:path w="18666" h="19265" extrusionOk="0">
                <a:moveTo>
                  <a:pt x="938" y="14739"/>
                </a:moveTo>
                <a:cubicBezTo>
                  <a:pt x="-1488" y="9794"/>
                  <a:pt x="1022" y="3718"/>
                  <a:pt x="5827" y="1166"/>
                </a:cubicBezTo>
                <a:cubicBezTo>
                  <a:pt x="10241" y="-1178"/>
                  <a:pt x="15599" y="25"/>
                  <a:pt x="17786" y="4653"/>
                </a:cubicBezTo>
                <a:cubicBezTo>
                  <a:pt x="20112" y="9573"/>
                  <a:pt x="17604" y="15523"/>
                  <a:pt x="12884" y="18066"/>
                </a:cubicBezTo>
                <a:cubicBezTo>
                  <a:pt x="8509" y="20422"/>
                  <a:pt x="3177" y="19303"/>
                  <a:pt x="938" y="14739"/>
                </a:cubicBezTo>
                <a:close/>
              </a:path>
            </a:pathLst>
          </a:custGeom>
          <a:solidFill>
            <a:srgbClr val="929292"/>
          </a:solidFill>
          <a:ln w="25400">
            <a:solidFill>
              <a:srgbClr val="000000"/>
            </a:solidFill>
            <a:miter lim="400000"/>
          </a:ln>
        </p:spPr>
        <p:txBody>
          <a:bodyPr lIns="50800" tIns="50800" rIns="50800" bIns="50800" anchor="ctr"/>
          <a:lstStyle/>
          <a:p>
            <a:endParaRPr/>
          </a:p>
        </p:txBody>
      </p:sp>
      <p:sp>
        <p:nvSpPr>
          <p:cNvPr id="256" name="樹状突起"/>
          <p:cNvSpPr txBox="1"/>
          <p:nvPr/>
        </p:nvSpPr>
        <p:spPr>
          <a:xfrm>
            <a:off x="898272" y="9749176"/>
            <a:ext cx="1689101" cy="5016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100">
                <a:latin typeface="ヒラギノ丸ゴ ProN W4"/>
                <a:ea typeface="ヒラギノ丸ゴ ProN W4"/>
                <a:cs typeface="ヒラギノ丸ゴ ProN W4"/>
                <a:sym typeface="ヒラギノ丸ゴ ProN W4"/>
              </a:defRPr>
            </a:lvl1pPr>
          </a:lstStyle>
          <a:p>
            <a:r>
              <a:t>樹状突起</a:t>
            </a:r>
          </a:p>
        </p:txBody>
      </p:sp>
      <p:sp>
        <p:nvSpPr>
          <p:cNvPr id="257" name="軸索末端(シナプス)"/>
          <p:cNvSpPr txBox="1"/>
          <p:nvPr/>
        </p:nvSpPr>
        <p:spPr>
          <a:xfrm>
            <a:off x="15230695" y="7650282"/>
            <a:ext cx="3552090" cy="5016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100">
                <a:latin typeface="ヒラギノ丸ゴ ProN W4"/>
                <a:ea typeface="ヒラギノ丸ゴ ProN W4"/>
                <a:cs typeface="ヒラギノ丸ゴ ProN W4"/>
                <a:sym typeface="ヒラギノ丸ゴ ProN W4"/>
              </a:defRPr>
            </a:lvl1pPr>
          </a:lstStyle>
          <a:p>
            <a:r>
              <a:t>軸索末端(シナプス)</a:t>
            </a:r>
          </a:p>
        </p:txBody>
      </p:sp>
      <p:sp>
        <p:nvSpPr>
          <p:cNvPr id="258" name="軸索"/>
          <p:cNvSpPr txBox="1"/>
          <p:nvPr/>
        </p:nvSpPr>
        <p:spPr>
          <a:xfrm>
            <a:off x="17402330" y="12773705"/>
            <a:ext cx="901701" cy="5016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100">
                <a:latin typeface="ヒラギノ丸ゴ ProN W4"/>
                <a:ea typeface="ヒラギノ丸ゴ ProN W4"/>
                <a:cs typeface="ヒラギノ丸ゴ ProN W4"/>
                <a:sym typeface="ヒラギノ丸ゴ ProN W4"/>
              </a:defRPr>
            </a:lvl1pPr>
          </a:lstStyle>
          <a:p>
            <a:r>
              <a:t>軸索</a:t>
            </a:r>
          </a:p>
        </p:txBody>
      </p:sp>
      <p:sp>
        <p:nvSpPr>
          <p:cNvPr id="259" name="細胞体"/>
          <p:cNvSpPr txBox="1"/>
          <p:nvPr/>
        </p:nvSpPr>
        <p:spPr>
          <a:xfrm>
            <a:off x="7542892" y="6260921"/>
            <a:ext cx="1295401" cy="5016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100">
                <a:latin typeface="ヒラギノ丸ゴ ProN W4"/>
                <a:ea typeface="ヒラギノ丸ゴ ProN W4"/>
                <a:cs typeface="ヒラギノ丸ゴ ProN W4"/>
                <a:sym typeface="ヒラギノ丸ゴ ProN W4"/>
              </a:defRPr>
            </a:lvl1pPr>
          </a:lstStyle>
          <a:p>
            <a:r>
              <a:t>細胞体</a:t>
            </a:r>
          </a:p>
        </p:txBody>
      </p:sp>
      <p:sp>
        <p:nvSpPr>
          <p:cNvPr id="260" name="線"/>
          <p:cNvSpPr/>
          <p:nvPr/>
        </p:nvSpPr>
        <p:spPr>
          <a:xfrm flipH="1" flipV="1">
            <a:off x="15616701" y="12086403"/>
            <a:ext cx="1539099" cy="886385"/>
          </a:xfrm>
          <a:prstGeom prst="line">
            <a:avLst/>
          </a:prstGeom>
          <a:ln w="25400">
            <a:solidFill>
              <a:srgbClr val="000000"/>
            </a:solidFill>
            <a:miter lim="400000"/>
          </a:ln>
        </p:spPr>
        <p:txBody>
          <a:bodyPr lIns="50800" tIns="50800" rIns="50800" bIns="50800" anchor="ctr"/>
          <a:lstStyle/>
          <a:p>
            <a:endParaRPr/>
          </a:p>
        </p:txBody>
      </p:sp>
      <p:sp>
        <p:nvSpPr>
          <p:cNvPr id="261" name="線"/>
          <p:cNvSpPr/>
          <p:nvPr/>
        </p:nvSpPr>
        <p:spPr>
          <a:xfrm flipV="1">
            <a:off x="16665219" y="8289252"/>
            <a:ext cx="1" cy="1283780"/>
          </a:xfrm>
          <a:prstGeom prst="line">
            <a:avLst/>
          </a:prstGeom>
          <a:ln w="25400">
            <a:solidFill>
              <a:srgbClr val="000000"/>
            </a:solidFill>
            <a:miter lim="400000"/>
          </a:ln>
        </p:spPr>
        <p:txBody>
          <a:bodyPr lIns="50800" tIns="50800" rIns="50800" bIns="50800" anchor="ctr"/>
          <a:lstStyle/>
          <a:p>
            <a:endParaRPr/>
          </a:p>
        </p:txBody>
      </p:sp>
      <p:sp>
        <p:nvSpPr>
          <p:cNvPr id="262" name="線"/>
          <p:cNvSpPr/>
          <p:nvPr/>
        </p:nvSpPr>
        <p:spPr>
          <a:xfrm flipV="1">
            <a:off x="7426595" y="6956061"/>
            <a:ext cx="590723" cy="2464283"/>
          </a:xfrm>
          <a:prstGeom prst="line">
            <a:avLst/>
          </a:prstGeom>
          <a:ln w="25400">
            <a:solidFill>
              <a:srgbClr val="000000"/>
            </a:solidFill>
            <a:miter lim="400000"/>
          </a:ln>
        </p:spPr>
        <p:txBody>
          <a:bodyPr lIns="50800" tIns="50800" rIns="50800" bIns="50800" anchor="ctr"/>
          <a:lstStyle/>
          <a:p>
            <a:endParaRPr/>
          </a:p>
        </p:txBody>
      </p:sp>
      <p:sp>
        <p:nvSpPr>
          <p:cNvPr id="263" name="線"/>
          <p:cNvSpPr/>
          <p:nvPr/>
        </p:nvSpPr>
        <p:spPr>
          <a:xfrm flipV="1">
            <a:off x="2606165" y="9002987"/>
            <a:ext cx="1643931" cy="764855"/>
          </a:xfrm>
          <a:prstGeom prst="line">
            <a:avLst/>
          </a:prstGeom>
          <a:ln w="25400">
            <a:solidFill>
              <a:srgbClr val="000000"/>
            </a:solidFill>
            <a:miter lim="400000"/>
          </a:ln>
        </p:spPr>
        <p:txBody>
          <a:bodyPr lIns="50800" tIns="50800" rIns="50800" bIns="50800" anchor="ctr"/>
          <a:lstStyle/>
          <a:p>
            <a:endParaRPr/>
          </a:p>
        </p:txBody>
      </p:sp>
      <p:sp>
        <p:nvSpPr>
          <p:cNvPr id="264" name="線"/>
          <p:cNvSpPr/>
          <p:nvPr/>
        </p:nvSpPr>
        <p:spPr>
          <a:xfrm>
            <a:off x="9421084" y="10399252"/>
            <a:ext cx="5955719" cy="1676210"/>
          </a:xfrm>
          <a:custGeom>
            <a:avLst/>
            <a:gdLst/>
            <a:ahLst/>
            <a:cxnLst>
              <a:cxn ang="0">
                <a:pos x="wd2" y="hd2"/>
              </a:cxn>
              <a:cxn ang="5400000">
                <a:pos x="wd2" y="hd2"/>
              </a:cxn>
              <a:cxn ang="10800000">
                <a:pos x="wd2" y="hd2"/>
              </a:cxn>
              <a:cxn ang="16200000">
                <a:pos x="wd2" y="hd2"/>
              </a:cxn>
            </a:cxnLst>
            <a:rect l="0" t="0" r="r" b="b"/>
            <a:pathLst>
              <a:path w="21600" h="20894" extrusionOk="0">
                <a:moveTo>
                  <a:pt x="0" y="0"/>
                </a:moveTo>
                <a:cubicBezTo>
                  <a:pt x="2519" y="12281"/>
                  <a:pt x="6530" y="19944"/>
                  <a:pt x="10894" y="20812"/>
                </a:cubicBezTo>
                <a:cubicBezTo>
                  <a:pt x="14858" y="21600"/>
                  <a:pt x="18737" y="16676"/>
                  <a:pt x="21600" y="7223"/>
                </a:cubicBezTo>
              </a:path>
            </a:pathLst>
          </a:custGeom>
          <a:ln w="76200">
            <a:solidFill>
              <a:srgbClr val="000000"/>
            </a:solidFill>
            <a:miter lim="400000"/>
            <a:tailEnd type="triangle"/>
          </a:ln>
        </p:spPr>
        <p:txBody>
          <a:bodyPr lIns="50800" tIns="50800" rIns="50800" bIns="50800" anchor="ctr"/>
          <a:lstStyle/>
          <a:p>
            <a:endParaRPr/>
          </a:p>
        </p:txBody>
      </p:sp>
      <p:sp>
        <p:nvSpPr>
          <p:cNvPr id="267" name="角丸四角形"/>
          <p:cNvSpPr/>
          <p:nvPr/>
        </p:nvSpPr>
        <p:spPr>
          <a:xfrm>
            <a:off x="5293216" y="6242239"/>
            <a:ext cx="1516436" cy="857050"/>
          </a:xfrm>
          <a:prstGeom prst="roundRect">
            <a:avLst>
              <a:gd name="adj" fmla="val 15000"/>
            </a:avLst>
          </a:prstGeom>
          <a:ln w="25400">
            <a:solidFill>
              <a:srgbClr val="000000"/>
            </a:solidFill>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endParaRPr/>
          </a:p>
        </p:txBody>
      </p:sp>
      <p:sp>
        <p:nvSpPr>
          <p:cNvPr id="268" name="入力x1"/>
          <p:cNvSpPr txBox="1"/>
          <p:nvPr/>
        </p:nvSpPr>
        <p:spPr>
          <a:xfrm>
            <a:off x="5367358" y="6406544"/>
            <a:ext cx="1170192" cy="55111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3200">
                <a:latin typeface="ヒラギノ丸ゴ ProN W4"/>
                <a:ea typeface="ヒラギノ丸ゴ ProN W4"/>
                <a:cs typeface="ヒラギノ丸ゴ ProN W4"/>
                <a:sym typeface="ヒラギノ丸ゴ ProN W4"/>
              </a:defRPr>
            </a:pPr>
            <a:r>
              <a:rPr dirty="0"/>
              <a:t>入力</a:t>
            </a:r>
            <a:r>
              <a:rPr lang="en-US" dirty="0">
                <a:latin typeface="Apple Chancery"/>
                <a:ea typeface="Apple Chancery"/>
                <a:cs typeface="Apple Chancery"/>
                <a:sym typeface="Apple Chancery"/>
              </a:rPr>
              <a:t>1</a:t>
            </a:r>
            <a:endParaRPr baseline="-5999" dirty="0">
              <a:latin typeface="Apple Chancery"/>
              <a:ea typeface="Apple Chancery"/>
              <a:cs typeface="Apple Chancery"/>
              <a:sym typeface="Apple Chancery"/>
            </a:endParaRPr>
          </a:p>
        </p:txBody>
      </p:sp>
      <p:sp>
        <p:nvSpPr>
          <p:cNvPr id="269" name="角丸四角形"/>
          <p:cNvSpPr/>
          <p:nvPr/>
        </p:nvSpPr>
        <p:spPr>
          <a:xfrm>
            <a:off x="2957627" y="7623212"/>
            <a:ext cx="1516435" cy="857050"/>
          </a:xfrm>
          <a:prstGeom prst="roundRect">
            <a:avLst>
              <a:gd name="adj" fmla="val 15000"/>
            </a:avLst>
          </a:prstGeom>
          <a:ln w="25400">
            <a:solidFill>
              <a:srgbClr val="000000"/>
            </a:solidFill>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endParaRPr/>
          </a:p>
        </p:txBody>
      </p:sp>
      <p:sp>
        <p:nvSpPr>
          <p:cNvPr id="270" name="入力x2"/>
          <p:cNvSpPr txBox="1"/>
          <p:nvPr/>
        </p:nvSpPr>
        <p:spPr>
          <a:xfrm>
            <a:off x="3031768" y="7787517"/>
            <a:ext cx="1170192" cy="55111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3200">
                <a:latin typeface="ヒラギノ丸ゴ ProN W4"/>
                <a:ea typeface="ヒラギノ丸ゴ ProN W4"/>
                <a:cs typeface="ヒラギノ丸ゴ ProN W4"/>
                <a:sym typeface="ヒラギノ丸ゴ ProN W4"/>
              </a:defRPr>
            </a:pPr>
            <a:r>
              <a:rPr dirty="0"/>
              <a:t>入力</a:t>
            </a:r>
            <a:r>
              <a:rPr lang="en-US" dirty="0">
                <a:latin typeface="Apple Chancery"/>
                <a:ea typeface="Apple Chancery"/>
                <a:cs typeface="Apple Chancery"/>
                <a:sym typeface="Apple Chancery"/>
              </a:rPr>
              <a:t>2</a:t>
            </a:r>
            <a:endParaRPr baseline="-5999" dirty="0">
              <a:latin typeface="Apple Chancery"/>
              <a:ea typeface="Apple Chancery"/>
              <a:cs typeface="Apple Chancery"/>
              <a:sym typeface="Apple Chancery"/>
            </a:endParaRPr>
          </a:p>
        </p:txBody>
      </p:sp>
      <p:sp>
        <p:nvSpPr>
          <p:cNvPr id="271" name="角丸四角形"/>
          <p:cNvSpPr/>
          <p:nvPr/>
        </p:nvSpPr>
        <p:spPr>
          <a:xfrm>
            <a:off x="3216551" y="11094652"/>
            <a:ext cx="1516435" cy="857050"/>
          </a:xfrm>
          <a:prstGeom prst="roundRect">
            <a:avLst>
              <a:gd name="adj" fmla="val 15000"/>
            </a:avLst>
          </a:prstGeom>
          <a:ln w="25400">
            <a:solidFill>
              <a:srgbClr val="000000"/>
            </a:solidFill>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endParaRPr/>
          </a:p>
        </p:txBody>
      </p:sp>
      <p:sp>
        <p:nvSpPr>
          <p:cNvPr id="272" name="入力x3"/>
          <p:cNvSpPr txBox="1"/>
          <p:nvPr/>
        </p:nvSpPr>
        <p:spPr>
          <a:xfrm>
            <a:off x="3290692" y="11258957"/>
            <a:ext cx="1170192" cy="55111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3200">
                <a:latin typeface="ヒラギノ丸ゴ ProN W4"/>
                <a:ea typeface="ヒラギノ丸ゴ ProN W4"/>
                <a:cs typeface="ヒラギノ丸ゴ ProN W4"/>
                <a:sym typeface="ヒラギノ丸ゴ ProN W4"/>
              </a:defRPr>
            </a:pPr>
            <a:r>
              <a:rPr dirty="0"/>
              <a:t>入力</a:t>
            </a:r>
            <a:r>
              <a:rPr lang="en-US" dirty="0">
                <a:latin typeface="Apple Chancery"/>
                <a:ea typeface="Apple Chancery"/>
                <a:cs typeface="Apple Chancery"/>
                <a:sym typeface="Apple Chancery"/>
              </a:rPr>
              <a:t>3</a:t>
            </a:r>
            <a:endParaRPr baseline="-5999" dirty="0">
              <a:latin typeface="Apple Chancery"/>
              <a:ea typeface="Apple Chancery"/>
              <a:cs typeface="Apple Chancery"/>
              <a:sym typeface="Apple Chancery"/>
            </a:endParaRPr>
          </a:p>
        </p:txBody>
      </p:sp>
      <p:sp>
        <p:nvSpPr>
          <p:cNvPr id="273" name="電気信号が閾値を超えれば"/>
          <p:cNvSpPr txBox="1"/>
          <p:nvPr/>
        </p:nvSpPr>
        <p:spPr>
          <a:xfrm>
            <a:off x="9683408" y="9702010"/>
            <a:ext cx="5642570" cy="656590"/>
          </a:xfrm>
          <a:prstGeom prst="rect">
            <a:avLst/>
          </a:prstGeom>
          <a:solidFill>
            <a:schemeClr val="accent3"/>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1130300">
              <a:lnSpc>
                <a:spcPct val="100000"/>
              </a:lnSpc>
              <a:defRPr sz="3200">
                <a:solidFill>
                  <a:srgbClr val="FFFFFF"/>
                </a:solidFill>
                <a:latin typeface="Graphik"/>
                <a:ea typeface="Graphik"/>
                <a:cs typeface="Graphik"/>
                <a:sym typeface="Graphik"/>
              </a:defRPr>
            </a:lvl1pPr>
          </a:lstStyle>
          <a:p>
            <a:r>
              <a:rPr sz="3600" dirty="0" err="1"/>
              <a:t>電気信号が閾値を超えれば</a:t>
            </a:r>
            <a:endParaRPr sz="3600" dirty="0"/>
          </a:p>
        </p:txBody>
      </p:sp>
      <p:sp>
        <p:nvSpPr>
          <p:cNvPr id="2" name="矢印: 右 1">
            <a:extLst>
              <a:ext uri="{FF2B5EF4-FFF2-40B4-BE49-F238E27FC236}">
                <a16:creationId xmlns:a16="http://schemas.microsoft.com/office/drawing/2014/main" id="{0A86C6EF-49E4-F503-04B3-BD8CEF47C49A}"/>
              </a:ext>
            </a:extLst>
          </p:cNvPr>
          <p:cNvSpPr/>
          <p:nvPr/>
        </p:nvSpPr>
        <p:spPr>
          <a:xfrm rot="4471694">
            <a:off x="5707690" y="7886723"/>
            <a:ext cx="1707443" cy="858044"/>
          </a:xfrm>
          <a:prstGeom prst="rightArrow">
            <a:avLst/>
          </a:prstGeom>
          <a:solidFill>
            <a:schemeClr val="accent5"/>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sp>
        <p:nvSpPr>
          <p:cNvPr id="3" name="矢印: 右 2">
            <a:extLst>
              <a:ext uri="{FF2B5EF4-FFF2-40B4-BE49-F238E27FC236}">
                <a16:creationId xmlns:a16="http://schemas.microsoft.com/office/drawing/2014/main" id="{93605B2D-7F8F-F78C-AC50-82856722CB33}"/>
              </a:ext>
            </a:extLst>
          </p:cNvPr>
          <p:cNvSpPr/>
          <p:nvPr/>
        </p:nvSpPr>
        <p:spPr>
          <a:xfrm rot="2067872">
            <a:off x="4498205" y="8616638"/>
            <a:ext cx="1707443" cy="1182013"/>
          </a:xfrm>
          <a:prstGeom prst="rightArrow">
            <a:avLst/>
          </a:prstGeom>
          <a:solidFill>
            <a:schemeClr val="accent5"/>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dirty="0">
              <a:ln>
                <a:noFill/>
              </a:ln>
              <a:solidFill>
                <a:srgbClr val="FFFFFF"/>
              </a:solidFill>
              <a:effectLst/>
              <a:uFillTx/>
              <a:latin typeface="Graphik"/>
              <a:ea typeface="Graphik"/>
              <a:cs typeface="Graphik"/>
              <a:sym typeface="Graphik"/>
            </a:endParaRPr>
          </a:p>
        </p:txBody>
      </p:sp>
      <p:sp>
        <p:nvSpPr>
          <p:cNvPr id="4" name="矢印: 右 3">
            <a:extLst>
              <a:ext uri="{FF2B5EF4-FFF2-40B4-BE49-F238E27FC236}">
                <a16:creationId xmlns:a16="http://schemas.microsoft.com/office/drawing/2014/main" id="{5E360114-C083-8168-8846-33586D914F6A}"/>
              </a:ext>
            </a:extLst>
          </p:cNvPr>
          <p:cNvSpPr/>
          <p:nvPr/>
        </p:nvSpPr>
        <p:spPr>
          <a:xfrm rot="19351231">
            <a:off x="4956778" y="10471076"/>
            <a:ext cx="1707443" cy="1182013"/>
          </a:xfrm>
          <a:prstGeom prst="rightArrow">
            <a:avLst/>
          </a:prstGeom>
          <a:solidFill>
            <a:schemeClr val="accent5"/>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dirty="0">
              <a:ln>
                <a:noFill/>
              </a:ln>
              <a:solidFill>
                <a:srgbClr val="FFFFFF"/>
              </a:solidFill>
              <a:effectLst/>
              <a:uFillTx/>
              <a:latin typeface="Graphik"/>
              <a:ea typeface="Graphik"/>
              <a:cs typeface="Graphik"/>
              <a:sym typeface="Graphik"/>
            </a:endParaRPr>
          </a:p>
        </p:txBody>
      </p:sp>
      <p:sp>
        <p:nvSpPr>
          <p:cNvPr id="5" name="電気信号が閾値を超えれば">
            <a:extLst>
              <a:ext uri="{FF2B5EF4-FFF2-40B4-BE49-F238E27FC236}">
                <a16:creationId xmlns:a16="http://schemas.microsoft.com/office/drawing/2014/main" id="{049A53DA-D491-843A-0986-0D74659C4D09}"/>
              </a:ext>
            </a:extLst>
          </p:cNvPr>
          <p:cNvSpPr txBox="1"/>
          <p:nvPr/>
        </p:nvSpPr>
        <p:spPr>
          <a:xfrm>
            <a:off x="6696084" y="9483940"/>
            <a:ext cx="1487587" cy="933589"/>
          </a:xfrm>
          <a:prstGeom prst="rect">
            <a:avLst/>
          </a:prstGeom>
          <a:solidFill>
            <a:schemeClr val="accent1"/>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1130300">
              <a:lnSpc>
                <a:spcPct val="100000"/>
              </a:lnSpc>
              <a:defRPr sz="3200">
                <a:solidFill>
                  <a:srgbClr val="FFFFFF"/>
                </a:solidFill>
                <a:latin typeface="Graphik"/>
                <a:ea typeface="Graphik"/>
                <a:cs typeface="Graphik"/>
                <a:sym typeface="Graphik"/>
              </a:defRPr>
            </a:lvl1pPr>
          </a:lstStyle>
          <a:p>
            <a:r>
              <a:rPr lang="ja-JP" altLang="en-US" sz="5400" dirty="0"/>
              <a:t>閾値</a:t>
            </a:r>
            <a:endParaRPr sz="5400" dirty="0"/>
          </a:p>
        </p:txBody>
      </p:sp>
      <p:sp>
        <p:nvSpPr>
          <p:cNvPr id="6" name="入力">
            <a:extLst>
              <a:ext uri="{FF2B5EF4-FFF2-40B4-BE49-F238E27FC236}">
                <a16:creationId xmlns:a16="http://schemas.microsoft.com/office/drawing/2014/main" id="{9F81EF12-9AD2-92F2-CBE0-B1BB3786A429}"/>
              </a:ext>
            </a:extLst>
          </p:cNvPr>
          <p:cNvSpPr txBox="1"/>
          <p:nvPr/>
        </p:nvSpPr>
        <p:spPr>
          <a:xfrm>
            <a:off x="1815825" y="6437373"/>
            <a:ext cx="1333698" cy="841256"/>
          </a:xfrm>
          <a:prstGeom prst="rect">
            <a:avLst/>
          </a:prstGeom>
          <a:solidFill>
            <a:schemeClr val="accent5"/>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1130300">
              <a:lnSpc>
                <a:spcPct val="100000"/>
              </a:lnSpc>
              <a:defRPr sz="3200">
                <a:solidFill>
                  <a:srgbClr val="FFFFFF"/>
                </a:solidFill>
                <a:latin typeface="Graphik"/>
                <a:ea typeface="Graphik"/>
                <a:cs typeface="Graphik"/>
                <a:sym typeface="Graphik"/>
              </a:defRPr>
            </a:lvl1pPr>
          </a:lstStyle>
          <a:p>
            <a:r>
              <a:rPr sz="4800" dirty="0" err="1"/>
              <a:t>入力</a:t>
            </a:r>
            <a:endParaRPr dirty="0"/>
          </a:p>
        </p:txBody>
      </p:sp>
      <p:sp>
        <p:nvSpPr>
          <p:cNvPr id="7" name="ニューラルネットワークとは(軽く復習)">
            <a:extLst>
              <a:ext uri="{FF2B5EF4-FFF2-40B4-BE49-F238E27FC236}">
                <a16:creationId xmlns:a16="http://schemas.microsoft.com/office/drawing/2014/main" id="{6DDE2294-BBD9-B874-52CF-B3BBEE31E22D}"/>
              </a:ext>
            </a:extLst>
          </p:cNvPr>
          <p:cNvSpPr txBox="1"/>
          <p:nvPr/>
        </p:nvSpPr>
        <p:spPr>
          <a:xfrm>
            <a:off x="7806184" y="444838"/>
            <a:ext cx="8771632" cy="902811"/>
          </a:xfrm>
          <a:prstGeom prst="rect">
            <a:avLst/>
          </a:prstGeom>
          <a:solidFill>
            <a:schemeClr val="accent5"/>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1130300">
              <a:lnSpc>
                <a:spcPct val="100000"/>
              </a:lnSpc>
              <a:defRPr sz="5200">
                <a:solidFill>
                  <a:srgbClr val="FFFFFF"/>
                </a:solidFill>
                <a:latin typeface="Graphik"/>
                <a:ea typeface="Graphik"/>
                <a:cs typeface="Graphik"/>
                <a:sym typeface="Graphik"/>
              </a:defRPr>
            </a:lvl1pPr>
          </a:lstStyle>
          <a:p>
            <a:r>
              <a:rPr dirty="0" err="1"/>
              <a:t>ニューラルネットワークとは</a:t>
            </a:r>
            <a:endParaRPr dirty="0"/>
          </a:p>
        </p:txBody>
      </p:sp>
    </p:spTree>
    <p:extLst>
      <p:ext uri="{BB962C8B-B14F-4D97-AF65-F5344CB8AC3E}">
        <p14:creationId xmlns:p14="http://schemas.microsoft.com/office/powerpoint/2010/main" val="57181078"/>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 name="ニューロンは、細胞体、樹状突起、軸索からなり、樹状突起から入力された…"/>
          <p:cNvSpPr txBox="1"/>
          <p:nvPr/>
        </p:nvSpPr>
        <p:spPr>
          <a:xfrm>
            <a:off x="445194" y="2073271"/>
            <a:ext cx="23493611" cy="276178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5300">
                <a:latin typeface="ヒラギノ丸ゴ ProN W4"/>
                <a:ea typeface="ヒラギノ丸ゴ ProN W4"/>
                <a:cs typeface="ヒラギノ丸ゴ ProN W4"/>
                <a:sym typeface="ヒラギノ丸ゴ ProN W4"/>
              </a:defRPr>
            </a:pPr>
            <a:r>
              <a:rPr lang="ja-JP" altLang="en-US" sz="4800" dirty="0"/>
              <a:t>・</a:t>
            </a:r>
            <a:r>
              <a:rPr sz="4800" dirty="0" err="1"/>
              <a:t>ニューロンは、</a:t>
            </a:r>
            <a:r>
              <a:rPr sz="4800" dirty="0" err="1">
                <a:solidFill>
                  <a:srgbClr val="FF0000"/>
                </a:solidFill>
              </a:rPr>
              <a:t>樹状突起</a:t>
            </a:r>
            <a:r>
              <a:rPr lang="ja-JP" altLang="en-US" sz="4800" dirty="0"/>
              <a:t>、</a:t>
            </a:r>
            <a:r>
              <a:rPr lang="ja-JP" altLang="en-US" sz="4800" dirty="0">
                <a:solidFill>
                  <a:srgbClr val="FF0000"/>
                </a:solidFill>
              </a:rPr>
              <a:t>細胞体</a:t>
            </a:r>
            <a:r>
              <a:rPr sz="4800" dirty="0"/>
              <a:t>、</a:t>
            </a:r>
            <a:r>
              <a:rPr sz="4800" dirty="0" err="1">
                <a:solidFill>
                  <a:srgbClr val="FF0000"/>
                </a:solidFill>
              </a:rPr>
              <a:t>軸索</a:t>
            </a:r>
            <a:r>
              <a:rPr sz="4800" dirty="0" err="1"/>
              <a:t>からな</a:t>
            </a:r>
            <a:r>
              <a:rPr lang="ja-JP" altLang="en-US" sz="4800" dirty="0"/>
              <a:t>る</a:t>
            </a:r>
            <a:endParaRPr lang="en-US" altLang="ja-JP" sz="4800" dirty="0"/>
          </a:p>
          <a:p>
            <a:pPr algn="l">
              <a:defRPr sz="5300">
                <a:latin typeface="ヒラギノ丸ゴ ProN W4"/>
                <a:ea typeface="ヒラギノ丸ゴ ProN W4"/>
                <a:cs typeface="ヒラギノ丸ゴ ProN W4"/>
                <a:sym typeface="ヒラギノ丸ゴ ProN W4"/>
              </a:defRPr>
            </a:pPr>
            <a:r>
              <a:rPr lang="ja-JP" altLang="en-US" sz="4800" dirty="0"/>
              <a:t>・ニューロンは、</a:t>
            </a:r>
            <a:r>
              <a:rPr sz="4800" dirty="0" err="1"/>
              <a:t>樹状突起から入力された電気信号</a:t>
            </a:r>
            <a:r>
              <a:rPr lang="ja-JP" altLang="en-US" sz="4800" dirty="0"/>
              <a:t>が</a:t>
            </a:r>
            <a:r>
              <a:rPr sz="4800" dirty="0" err="1"/>
              <a:t>神経細胞内の電位を超えるか</a:t>
            </a:r>
            <a:endParaRPr lang="en-US" sz="4800" dirty="0"/>
          </a:p>
          <a:p>
            <a:pPr algn="l">
              <a:defRPr sz="5300">
                <a:latin typeface="ヒラギノ丸ゴ ProN W4"/>
                <a:ea typeface="ヒラギノ丸ゴ ProN W4"/>
                <a:cs typeface="ヒラギノ丸ゴ ProN W4"/>
                <a:sym typeface="ヒラギノ丸ゴ ProN W4"/>
              </a:defRPr>
            </a:pPr>
            <a:r>
              <a:rPr lang="ja-JP" altLang="en-US" sz="4800" dirty="0"/>
              <a:t>　</a:t>
            </a:r>
            <a:r>
              <a:rPr sz="4800" dirty="0" err="1"/>
              <a:t>どうかの</a:t>
            </a:r>
            <a:r>
              <a:rPr sz="4800" dirty="0" err="1">
                <a:solidFill>
                  <a:srgbClr val="FF0000"/>
                </a:solidFill>
              </a:rPr>
              <a:t>閾値</a:t>
            </a:r>
            <a:r>
              <a:rPr sz="4800" dirty="0" err="1"/>
              <a:t>を持ってい</a:t>
            </a:r>
            <a:r>
              <a:rPr lang="ja-JP" altLang="en-US" sz="4800" dirty="0"/>
              <a:t>る</a:t>
            </a:r>
            <a:endParaRPr sz="4800" dirty="0"/>
          </a:p>
          <a:p>
            <a:pPr algn="l">
              <a:defRPr sz="5300">
                <a:latin typeface="ヒラギノ丸ゴ ProN W4"/>
                <a:ea typeface="ヒラギノ丸ゴ ProN W4"/>
                <a:cs typeface="ヒラギノ丸ゴ ProN W4"/>
                <a:sym typeface="ヒラギノ丸ゴ ProN W4"/>
              </a:defRPr>
            </a:pPr>
            <a:r>
              <a:rPr lang="ja-JP" altLang="en-US" sz="4800" dirty="0"/>
              <a:t>・</a:t>
            </a:r>
            <a:r>
              <a:rPr sz="4800" dirty="0" err="1"/>
              <a:t>閾値を超えるとニューロンは興奮状態となり、軸索</a:t>
            </a:r>
            <a:r>
              <a:rPr lang="ja-JP" altLang="en-US" sz="4800" dirty="0"/>
              <a:t>末端</a:t>
            </a:r>
            <a:r>
              <a:rPr sz="4800" dirty="0" err="1"/>
              <a:t>から電気信号が出力される</a:t>
            </a:r>
            <a:endParaRPr sz="4800" dirty="0"/>
          </a:p>
        </p:txBody>
      </p:sp>
      <p:sp>
        <p:nvSpPr>
          <p:cNvPr id="243" name="図形"/>
          <p:cNvSpPr/>
          <p:nvPr/>
        </p:nvSpPr>
        <p:spPr>
          <a:xfrm>
            <a:off x="4230788" y="7189244"/>
            <a:ext cx="13310452" cy="5893671"/>
          </a:xfrm>
          <a:custGeom>
            <a:avLst/>
            <a:gdLst/>
            <a:ahLst/>
            <a:cxnLst>
              <a:cxn ang="0">
                <a:pos x="wd2" y="hd2"/>
              </a:cxn>
              <a:cxn ang="5400000">
                <a:pos x="wd2" y="hd2"/>
              </a:cxn>
              <a:cxn ang="10800000">
                <a:pos x="wd2" y="hd2"/>
              </a:cxn>
              <a:cxn ang="16200000">
                <a:pos x="wd2" y="hd2"/>
              </a:cxn>
            </a:cxnLst>
            <a:rect l="0" t="0" r="r" b="b"/>
            <a:pathLst>
              <a:path w="21355" h="21510" extrusionOk="0">
                <a:moveTo>
                  <a:pt x="3254" y="7435"/>
                </a:moveTo>
                <a:cubicBezTo>
                  <a:pt x="3766" y="6593"/>
                  <a:pt x="3873" y="5175"/>
                  <a:pt x="3742" y="3884"/>
                </a:cubicBezTo>
                <a:cubicBezTo>
                  <a:pt x="3684" y="3314"/>
                  <a:pt x="3649" y="2711"/>
                  <a:pt x="3584" y="2131"/>
                </a:cubicBezTo>
                <a:cubicBezTo>
                  <a:pt x="3523" y="1586"/>
                  <a:pt x="3438" y="1065"/>
                  <a:pt x="3397" y="562"/>
                </a:cubicBezTo>
                <a:cubicBezTo>
                  <a:pt x="3373" y="269"/>
                  <a:pt x="3425" y="-25"/>
                  <a:pt x="3528" y="2"/>
                </a:cubicBezTo>
                <a:cubicBezTo>
                  <a:pt x="3602" y="21"/>
                  <a:pt x="3631" y="212"/>
                  <a:pt x="3638" y="396"/>
                </a:cubicBezTo>
                <a:cubicBezTo>
                  <a:pt x="3660" y="973"/>
                  <a:pt x="3721" y="1583"/>
                  <a:pt x="3797" y="2055"/>
                </a:cubicBezTo>
                <a:cubicBezTo>
                  <a:pt x="3822" y="2215"/>
                  <a:pt x="3854" y="2345"/>
                  <a:pt x="3931" y="2358"/>
                </a:cubicBezTo>
                <a:cubicBezTo>
                  <a:pt x="4001" y="2370"/>
                  <a:pt x="4056" y="2241"/>
                  <a:pt x="4088" y="2091"/>
                </a:cubicBezTo>
                <a:cubicBezTo>
                  <a:pt x="4154" y="1787"/>
                  <a:pt x="4162" y="1388"/>
                  <a:pt x="4114" y="1041"/>
                </a:cubicBezTo>
                <a:cubicBezTo>
                  <a:pt x="4054" y="610"/>
                  <a:pt x="4102" y="193"/>
                  <a:pt x="4230" y="269"/>
                </a:cubicBezTo>
                <a:cubicBezTo>
                  <a:pt x="4302" y="313"/>
                  <a:pt x="4313" y="507"/>
                  <a:pt x="4313" y="682"/>
                </a:cubicBezTo>
                <a:cubicBezTo>
                  <a:pt x="4313" y="985"/>
                  <a:pt x="4313" y="1288"/>
                  <a:pt x="4316" y="1591"/>
                </a:cubicBezTo>
                <a:cubicBezTo>
                  <a:pt x="4412" y="1349"/>
                  <a:pt x="4488" y="1071"/>
                  <a:pt x="4540" y="766"/>
                </a:cubicBezTo>
                <a:cubicBezTo>
                  <a:pt x="4584" y="507"/>
                  <a:pt x="4637" y="217"/>
                  <a:pt x="4752" y="226"/>
                </a:cubicBezTo>
                <a:cubicBezTo>
                  <a:pt x="4859" y="235"/>
                  <a:pt x="4922" y="506"/>
                  <a:pt x="4865" y="716"/>
                </a:cubicBezTo>
                <a:cubicBezTo>
                  <a:pt x="4836" y="822"/>
                  <a:pt x="4782" y="868"/>
                  <a:pt x="4735" y="931"/>
                </a:cubicBezTo>
                <a:cubicBezTo>
                  <a:pt x="4576" y="1147"/>
                  <a:pt x="4505" y="1554"/>
                  <a:pt x="4424" y="1922"/>
                </a:cubicBezTo>
                <a:cubicBezTo>
                  <a:pt x="4294" y="2508"/>
                  <a:pt x="4118" y="3053"/>
                  <a:pt x="4045" y="3671"/>
                </a:cubicBezTo>
                <a:cubicBezTo>
                  <a:pt x="3861" y="5204"/>
                  <a:pt x="4112" y="6912"/>
                  <a:pt x="4937" y="7299"/>
                </a:cubicBezTo>
                <a:cubicBezTo>
                  <a:pt x="5667" y="7642"/>
                  <a:pt x="6413" y="7082"/>
                  <a:pt x="6739" y="5543"/>
                </a:cubicBezTo>
                <a:cubicBezTo>
                  <a:pt x="6877" y="4887"/>
                  <a:pt x="6918" y="4161"/>
                  <a:pt x="6930" y="3435"/>
                </a:cubicBezTo>
                <a:cubicBezTo>
                  <a:pt x="6937" y="3027"/>
                  <a:pt x="6955" y="2592"/>
                  <a:pt x="6929" y="2218"/>
                </a:cubicBezTo>
                <a:cubicBezTo>
                  <a:pt x="6906" y="1871"/>
                  <a:pt x="6927" y="1501"/>
                  <a:pt x="7056" y="1490"/>
                </a:cubicBezTo>
                <a:cubicBezTo>
                  <a:pt x="7125" y="1484"/>
                  <a:pt x="7178" y="1623"/>
                  <a:pt x="7187" y="1788"/>
                </a:cubicBezTo>
                <a:cubicBezTo>
                  <a:pt x="7197" y="1982"/>
                  <a:pt x="7147" y="2155"/>
                  <a:pt x="7115" y="2332"/>
                </a:cubicBezTo>
                <a:cubicBezTo>
                  <a:pt x="7050" y="2684"/>
                  <a:pt x="7047" y="3078"/>
                  <a:pt x="7106" y="3434"/>
                </a:cubicBezTo>
                <a:cubicBezTo>
                  <a:pt x="7177" y="3412"/>
                  <a:pt x="7239" y="3327"/>
                  <a:pt x="7283" y="3200"/>
                </a:cubicBezTo>
                <a:cubicBezTo>
                  <a:pt x="7410" y="2838"/>
                  <a:pt x="7475" y="2213"/>
                  <a:pt x="7614" y="1830"/>
                </a:cubicBezTo>
                <a:cubicBezTo>
                  <a:pt x="7664" y="1693"/>
                  <a:pt x="7706" y="1596"/>
                  <a:pt x="7770" y="1725"/>
                </a:cubicBezTo>
                <a:cubicBezTo>
                  <a:pt x="7824" y="1834"/>
                  <a:pt x="7800" y="2023"/>
                  <a:pt x="7758" y="2180"/>
                </a:cubicBezTo>
                <a:cubicBezTo>
                  <a:pt x="7583" y="2842"/>
                  <a:pt x="7369" y="3439"/>
                  <a:pt x="7166" y="4060"/>
                </a:cubicBezTo>
                <a:cubicBezTo>
                  <a:pt x="7012" y="4532"/>
                  <a:pt x="6931" y="5091"/>
                  <a:pt x="6880" y="5540"/>
                </a:cubicBezTo>
                <a:cubicBezTo>
                  <a:pt x="6849" y="5812"/>
                  <a:pt x="6845" y="6061"/>
                  <a:pt x="6946" y="6211"/>
                </a:cubicBezTo>
                <a:cubicBezTo>
                  <a:pt x="7000" y="6291"/>
                  <a:pt x="7068" y="6282"/>
                  <a:pt x="7132" y="6263"/>
                </a:cubicBezTo>
                <a:cubicBezTo>
                  <a:pt x="7541" y="6140"/>
                  <a:pt x="8024" y="5742"/>
                  <a:pt x="8363" y="5022"/>
                </a:cubicBezTo>
                <a:cubicBezTo>
                  <a:pt x="8481" y="4771"/>
                  <a:pt x="8607" y="4514"/>
                  <a:pt x="8745" y="4678"/>
                </a:cubicBezTo>
                <a:cubicBezTo>
                  <a:pt x="9049" y="5040"/>
                  <a:pt x="8572" y="5552"/>
                  <a:pt x="8160" y="5794"/>
                </a:cubicBezTo>
                <a:cubicBezTo>
                  <a:pt x="8053" y="5856"/>
                  <a:pt x="7947" y="5918"/>
                  <a:pt x="7860" y="6070"/>
                </a:cubicBezTo>
                <a:cubicBezTo>
                  <a:pt x="8180" y="6142"/>
                  <a:pt x="8489" y="6169"/>
                  <a:pt x="8809" y="6137"/>
                </a:cubicBezTo>
                <a:cubicBezTo>
                  <a:pt x="8966" y="6121"/>
                  <a:pt x="9116" y="6165"/>
                  <a:pt x="9241" y="6155"/>
                </a:cubicBezTo>
                <a:cubicBezTo>
                  <a:pt x="9318" y="6148"/>
                  <a:pt x="9391" y="6159"/>
                  <a:pt x="9420" y="6315"/>
                </a:cubicBezTo>
                <a:cubicBezTo>
                  <a:pt x="9490" y="6690"/>
                  <a:pt x="9208" y="6762"/>
                  <a:pt x="8958" y="6578"/>
                </a:cubicBezTo>
                <a:cubicBezTo>
                  <a:pt x="8823" y="6479"/>
                  <a:pt x="8675" y="6529"/>
                  <a:pt x="8560" y="6723"/>
                </a:cubicBezTo>
                <a:cubicBezTo>
                  <a:pt x="8667" y="6950"/>
                  <a:pt x="8795" y="7114"/>
                  <a:pt x="8936" y="7188"/>
                </a:cubicBezTo>
                <a:cubicBezTo>
                  <a:pt x="9093" y="7272"/>
                  <a:pt x="9282" y="7305"/>
                  <a:pt x="9320" y="7653"/>
                </a:cubicBezTo>
                <a:cubicBezTo>
                  <a:pt x="9330" y="7751"/>
                  <a:pt x="9321" y="7858"/>
                  <a:pt x="9288" y="7924"/>
                </a:cubicBezTo>
                <a:cubicBezTo>
                  <a:pt x="9228" y="8039"/>
                  <a:pt x="9144" y="7961"/>
                  <a:pt x="9073" y="7869"/>
                </a:cubicBezTo>
                <a:cubicBezTo>
                  <a:pt x="8083" y="6577"/>
                  <a:pt x="6864" y="6028"/>
                  <a:pt x="6385" y="7996"/>
                </a:cubicBezTo>
                <a:cubicBezTo>
                  <a:pt x="6166" y="8899"/>
                  <a:pt x="6264" y="9985"/>
                  <a:pt x="6467" y="10919"/>
                </a:cubicBezTo>
                <a:cubicBezTo>
                  <a:pt x="6835" y="12611"/>
                  <a:pt x="7444" y="13810"/>
                  <a:pt x="8047" y="14974"/>
                </a:cubicBezTo>
                <a:cubicBezTo>
                  <a:pt x="8621" y="16082"/>
                  <a:pt x="9209" y="17200"/>
                  <a:pt x="9860" y="18088"/>
                </a:cubicBezTo>
                <a:cubicBezTo>
                  <a:pt x="11154" y="19854"/>
                  <a:pt x="12711" y="20758"/>
                  <a:pt x="14294" y="20472"/>
                </a:cubicBezTo>
                <a:cubicBezTo>
                  <a:pt x="16107" y="20145"/>
                  <a:pt x="17800" y="18283"/>
                  <a:pt x="19039" y="15255"/>
                </a:cubicBezTo>
                <a:cubicBezTo>
                  <a:pt x="19081" y="15272"/>
                  <a:pt x="19125" y="15253"/>
                  <a:pt x="19162" y="15202"/>
                </a:cubicBezTo>
                <a:cubicBezTo>
                  <a:pt x="19226" y="15113"/>
                  <a:pt x="19258" y="14949"/>
                  <a:pt x="19290" y="14794"/>
                </a:cubicBezTo>
                <a:cubicBezTo>
                  <a:pt x="19466" y="13939"/>
                  <a:pt x="19732" y="13175"/>
                  <a:pt x="19815" y="12253"/>
                </a:cubicBezTo>
                <a:cubicBezTo>
                  <a:pt x="19868" y="11661"/>
                  <a:pt x="19841" y="11045"/>
                  <a:pt x="19737" y="10486"/>
                </a:cubicBezTo>
                <a:cubicBezTo>
                  <a:pt x="19627" y="10452"/>
                  <a:pt x="19539" y="10265"/>
                  <a:pt x="19516" y="10018"/>
                </a:cubicBezTo>
                <a:cubicBezTo>
                  <a:pt x="19494" y="9786"/>
                  <a:pt x="19544" y="9545"/>
                  <a:pt x="19640" y="9524"/>
                </a:cubicBezTo>
                <a:cubicBezTo>
                  <a:pt x="19722" y="9506"/>
                  <a:pt x="19779" y="9629"/>
                  <a:pt x="19809" y="9769"/>
                </a:cubicBezTo>
                <a:cubicBezTo>
                  <a:pt x="19842" y="9919"/>
                  <a:pt x="19848" y="10098"/>
                  <a:pt x="19812" y="10274"/>
                </a:cubicBezTo>
                <a:lnTo>
                  <a:pt x="19957" y="11377"/>
                </a:lnTo>
                <a:lnTo>
                  <a:pt x="19956" y="9610"/>
                </a:lnTo>
                <a:cubicBezTo>
                  <a:pt x="19891" y="9500"/>
                  <a:pt x="19847" y="9363"/>
                  <a:pt x="19819" y="9208"/>
                </a:cubicBezTo>
                <a:cubicBezTo>
                  <a:pt x="19792" y="9064"/>
                  <a:pt x="19781" y="8886"/>
                  <a:pt x="19837" y="8774"/>
                </a:cubicBezTo>
                <a:cubicBezTo>
                  <a:pt x="19943" y="8561"/>
                  <a:pt x="20104" y="8817"/>
                  <a:pt x="20093" y="9211"/>
                </a:cubicBezTo>
                <a:cubicBezTo>
                  <a:pt x="20091" y="9309"/>
                  <a:pt x="20075" y="9404"/>
                  <a:pt x="20050" y="9486"/>
                </a:cubicBezTo>
                <a:cubicBezTo>
                  <a:pt x="20086" y="10081"/>
                  <a:pt x="20091" y="10684"/>
                  <a:pt x="20064" y="11282"/>
                </a:cubicBezTo>
                <a:cubicBezTo>
                  <a:pt x="20037" y="11891"/>
                  <a:pt x="19978" y="12490"/>
                  <a:pt x="19888" y="13067"/>
                </a:cubicBezTo>
                <a:lnTo>
                  <a:pt x="20031" y="13159"/>
                </a:lnTo>
                <a:cubicBezTo>
                  <a:pt x="20150" y="13046"/>
                  <a:pt x="20255" y="12876"/>
                  <a:pt x="20341" y="12660"/>
                </a:cubicBezTo>
                <a:cubicBezTo>
                  <a:pt x="20453" y="12380"/>
                  <a:pt x="20526" y="12038"/>
                  <a:pt x="20556" y="11674"/>
                </a:cubicBezTo>
                <a:cubicBezTo>
                  <a:pt x="20514" y="11512"/>
                  <a:pt x="20498" y="11336"/>
                  <a:pt x="20504" y="11158"/>
                </a:cubicBezTo>
                <a:cubicBezTo>
                  <a:pt x="20509" y="10976"/>
                  <a:pt x="20544" y="10783"/>
                  <a:pt x="20625" y="10759"/>
                </a:cubicBezTo>
                <a:cubicBezTo>
                  <a:pt x="20741" y="10724"/>
                  <a:pt x="20795" y="10979"/>
                  <a:pt x="20793" y="11229"/>
                </a:cubicBezTo>
                <a:cubicBezTo>
                  <a:pt x="20792" y="11428"/>
                  <a:pt x="20764" y="11615"/>
                  <a:pt x="20682" y="11731"/>
                </a:cubicBezTo>
                <a:lnTo>
                  <a:pt x="20602" y="12413"/>
                </a:lnTo>
                <a:lnTo>
                  <a:pt x="20866" y="12355"/>
                </a:lnTo>
                <a:cubicBezTo>
                  <a:pt x="20867" y="12245"/>
                  <a:pt x="20886" y="12154"/>
                  <a:pt x="20914" y="12087"/>
                </a:cubicBezTo>
                <a:cubicBezTo>
                  <a:pt x="20941" y="12025"/>
                  <a:pt x="20978" y="11982"/>
                  <a:pt x="21018" y="11982"/>
                </a:cubicBezTo>
                <a:cubicBezTo>
                  <a:pt x="21089" y="11983"/>
                  <a:pt x="21146" y="12116"/>
                  <a:pt x="21166" y="12301"/>
                </a:cubicBezTo>
                <a:cubicBezTo>
                  <a:pt x="21192" y="12538"/>
                  <a:pt x="21152" y="12762"/>
                  <a:pt x="21068" y="12833"/>
                </a:cubicBezTo>
                <a:cubicBezTo>
                  <a:pt x="20998" y="12892"/>
                  <a:pt x="20916" y="12822"/>
                  <a:pt x="20885" y="12647"/>
                </a:cubicBezTo>
                <a:cubicBezTo>
                  <a:pt x="20610" y="12797"/>
                  <a:pt x="20349" y="13054"/>
                  <a:pt x="20112" y="13406"/>
                </a:cubicBezTo>
                <a:cubicBezTo>
                  <a:pt x="19863" y="13777"/>
                  <a:pt x="19646" y="14248"/>
                  <a:pt x="19471" y="14796"/>
                </a:cubicBezTo>
                <a:cubicBezTo>
                  <a:pt x="19640" y="14588"/>
                  <a:pt x="19814" y="14406"/>
                  <a:pt x="19991" y="14248"/>
                </a:cubicBezTo>
                <a:cubicBezTo>
                  <a:pt x="20154" y="14102"/>
                  <a:pt x="20323" y="13974"/>
                  <a:pt x="20501" y="13939"/>
                </a:cubicBezTo>
                <a:cubicBezTo>
                  <a:pt x="20699" y="13899"/>
                  <a:pt x="20898" y="13978"/>
                  <a:pt x="21079" y="14166"/>
                </a:cubicBezTo>
                <a:cubicBezTo>
                  <a:pt x="21297" y="13828"/>
                  <a:pt x="21490" y="14887"/>
                  <a:pt x="21231" y="14999"/>
                </a:cubicBezTo>
                <a:cubicBezTo>
                  <a:pt x="21122" y="15046"/>
                  <a:pt x="21035" y="14797"/>
                  <a:pt x="21080" y="14567"/>
                </a:cubicBezTo>
                <a:cubicBezTo>
                  <a:pt x="21015" y="14446"/>
                  <a:pt x="20940" y="14357"/>
                  <a:pt x="20859" y="14306"/>
                </a:cubicBezTo>
                <a:cubicBezTo>
                  <a:pt x="20778" y="14254"/>
                  <a:pt x="20692" y="14243"/>
                  <a:pt x="20608" y="14273"/>
                </a:cubicBezTo>
                <a:lnTo>
                  <a:pt x="20789" y="15036"/>
                </a:lnTo>
                <a:cubicBezTo>
                  <a:pt x="20878" y="15101"/>
                  <a:pt x="20929" y="15254"/>
                  <a:pt x="20946" y="15430"/>
                </a:cubicBezTo>
                <a:cubicBezTo>
                  <a:pt x="20966" y="15639"/>
                  <a:pt x="20936" y="15880"/>
                  <a:pt x="20827" y="15937"/>
                </a:cubicBezTo>
                <a:cubicBezTo>
                  <a:pt x="20718" y="15994"/>
                  <a:pt x="20640" y="15781"/>
                  <a:pt x="20631" y="15550"/>
                </a:cubicBezTo>
                <a:cubicBezTo>
                  <a:pt x="20625" y="15387"/>
                  <a:pt x="20650" y="15219"/>
                  <a:pt x="20717" y="15098"/>
                </a:cubicBezTo>
                <a:lnTo>
                  <a:pt x="20414" y="14305"/>
                </a:lnTo>
                <a:lnTo>
                  <a:pt x="19858" y="14768"/>
                </a:lnTo>
                <a:cubicBezTo>
                  <a:pt x="20010" y="14844"/>
                  <a:pt x="20148" y="15025"/>
                  <a:pt x="20254" y="15286"/>
                </a:cubicBezTo>
                <a:cubicBezTo>
                  <a:pt x="20350" y="15523"/>
                  <a:pt x="20415" y="15817"/>
                  <a:pt x="20441" y="16134"/>
                </a:cubicBezTo>
                <a:cubicBezTo>
                  <a:pt x="20545" y="16184"/>
                  <a:pt x="20596" y="16365"/>
                  <a:pt x="20602" y="16557"/>
                </a:cubicBezTo>
                <a:cubicBezTo>
                  <a:pt x="20608" y="16756"/>
                  <a:pt x="20563" y="16969"/>
                  <a:pt x="20453" y="16996"/>
                </a:cubicBezTo>
                <a:cubicBezTo>
                  <a:pt x="20369" y="17017"/>
                  <a:pt x="20309" y="16881"/>
                  <a:pt x="20288" y="16725"/>
                </a:cubicBezTo>
                <a:cubicBezTo>
                  <a:pt x="20267" y="16569"/>
                  <a:pt x="20281" y="16388"/>
                  <a:pt x="20347" y="16260"/>
                </a:cubicBezTo>
                <a:cubicBezTo>
                  <a:pt x="20253" y="15636"/>
                  <a:pt x="20016" y="15210"/>
                  <a:pt x="19738" y="15121"/>
                </a:cubicBezTo>
                <a:cubicBezTo>
                  <a:pt x="19549" y="15061"/>
                  <a:pt x="19345" y="15171"/>
                  <a:pt x="19246" y="15576"/>
                </a:cubicBezTo>
                <a:cubicBezTo>
                  <a:pt x="19226" y="15656"/>
                  <a:pt x="19213" y="15744"/>
                  <a:pt x="19210" y="15834"/>
                </a:cubicBezTo>
                <a:cubicBezTo>
                  <a:pt x="18001" y="18786"/>
                  <a:pt x="16360" y="20595"/>
                  <a:pt x="14599" y="21053"/>
                </a:cubicBezTo>
                <a:cubicBezTo>
                  <a:pt x="13566" y="21322"/>
                  <a:pt x="12531" y="21087"/>
                  <a:pt x="11551" y="20506"/>
                </a:cubicBezTo>
                <a:cubicBezTo>
                  <a:pt x="10571" y="19924"/>
                  <a:pt x="9629" y="18984"/>
                  <a:pt x="8832" y="17472"/>
                </a:cubicBezTo>
                <a:cubicBezTo>
                  <a:pt x="8375" y="16606"/>
                  <a:pt x="7922" y="15597"/>
                  <a:pt x="7473" y="14840"/>
                </a:cubicBezTo>
                <a:cubicBezTo>
                  <a:pt x="7054" y="14135"/>
                  <a:pt x="6618" y="13659"/>
                  <a:pt x="6109" y="14019"/>
                </a:cubicBezTo>
                <a:cubicBezTo>
                  <a:pt x="5555" y="14410"/>
                  <a:pt x="5251" y="15717"/>
                  <a:pt x="5298" y="17059"/>
                </a:cubicBezTo>
                <a:cubicBezTo>
                  <a:pt x="5325" y="17819"/>
                  <a:pt x="5457" y="18547"/>
                  <a:pt x="5677" y="19120"/>
                </a:cubicBezTo>
                <a:cubicBezTo>
                  <a:pt x="5871" y="19623"/>
                  <a:pt x="6089" y="20053"/>
                  <a:pt x="6195" y="20602"/>
                </a:cubicBezTo>
                <a:cubicBezTo>
                  <a:pt x="6225" y="20757"/>
                  <a:pt x="6234" y="20942"/>
                  <a:pt x="6176" y="21023"/>
                </a:cubicBezTo>
                <a:cubicBezTo>
                  <a:pt x="6093" y="21139"/>
                  <a:pt x="6053" y="21025"/>
                  <a:pt x="6007" y="20876"/>
                </a:cubicBezTo>
                <a:cubicBezTo>
                  <a:pt x="5931" y="20626"/>
                  <a:pt x="5845" y="20310"/>
                  <a:pt x="5745" y="20200"/>
                </a:cubicBezTo>
                <a:cubicBezTo>
                  <a:pt x="5713" y="20165"/>
                  <a:pt x="5677" y="20149"/>
                  <a:pt x="5642" y="20154"/>
                </a:cubicBezTo>
                <a:cubicBezTo>
                  <a:pt x="5657" y="20375"/>
                  <a:pt x="5646" y="20593"/>
                  <a:pt x="5661" y="20847"/>
                </a:cubicBezTo>
                <a:cubicBezTo>
                  <a:pt x="5681" y="21192"/>
                  <a:pt x="5678" y="21575"/>
                  <a:pt x="5550" y="21501"/>
                </a:cubicBezTo>
                <a:cubicBezTo>
                  <a:pt x="5451" y="21443"/>
                  <a:pt x="5460" y="21155"/>
                  <a:pt x="5484" y="20884"/>
                </a:cubicBezTo>
                <a:cubicBezTo>
                  <a:pt x="5541" y="20256"/>
                  <a:pt x="5389" y="19588"/>
                  <a:pt x="5287" y="18976"/>
                </a:cubicBezTo>
                <a:cubicBezTo>
                  <a:pt x="5214" y="18543"/>
                  <a:pt x="5095" y="18099"/>
                  <a:pt x="4903" y="18213"/>
                </a:cubicBezTo>
                <a:cubicBezTo>
                  <a:pt x="4770" y="18292"/>
                  <a:pt x="4717" y="18671"/>
                  <a:pt x="4584" y="18756"/>
                </a:cubicBezTo>
                <a:cubicBezTo>
                  <a:pt x="4539" y="18785"/>
                  <a:pt x="4491" y="18771"/>
                  <a:pt x="4453" y="18708"/>
                </a:cubicBezTo>
                <a:cubicBezTo>
                  <a:pt x="4278" y="18420"/>
                  <a:pt x="4488" y="17950"/>
                  <a:pt x="4661" y="17534"/>
                </a:cubicBezTo>
                <a:cubicBezTo>
                  <a:pt x="4972" y="16785"/>
                  <a:pt x="4744" y="15582"/>
                  <a:pt x="4386" y="14863"/>
                </a:cubicBezTo>
                <a:cubicBezTo>
                  <a:pt x="4109" y="14308"/>
                  <a:pt x="3781" y="13956"/>
                  <a:pt x="3442" y="13989"/>
                </a:cubicBezTo>
                <a:cubicBezTo>
                  <a:pt x="3081" y="14023"/>
                  <a:pt x="2726" y="14467"/>
                  <a:pt x="2574" y="15399"/>
                </a:cubicBezTo>
                <a:cubicBezTo>
                  <a:pt x="2368" y="16658"/>
                  <a:pt x="2592" y="18226"/>
                  <a:pt x="2544" y="19606"/>
                </a:cubicBezTo>
                <a:cubicBezTo>
                  <a:pt x="2539" y="19750"/>
                  <a:pt x="2517" y="19900"/>
                  <a:pt x="2460" y="19911"/>
                </a:cubicBezTo>
                <a:cubicBezTo>
                  <a:pt x="2404" y="19923"/>
                  <a:pt x="2378" y="19826"/>
                  <a:pt x="2368" y="19693"/>
                </a:cubicBezTo>
                <a:cubicBezTo>
                  <a:pt x="2357" y="19553"/>
                  <a:pt x="2351" y="19368"/>
                  <a:pt x="2362" y="19177"/>
                </a:cubicBezTo>
                <a:cubicBezTo>
                  <a:pt x="2380" y="18855"/>
                  <a:pt x="2361" y="18536"/>
                  <a:pt x="2317" y="18221"/>
                </a:cubicBezTo>
                <a:cubicBezTo>
                  <a:pt x="2234" y="18591"/>
                  <a:pt x="2178" y="18969"/>
                  <a:pt x="2125" y="19367"/>
                </a:cubicBezTo>
                <a:cubicBezTo>
                  <a:pt x="2080" y="19703"/>
                  <a:pt x="2008" y="20031"/>
                  <a:pt x="1966" y="20298"/>
                </a:cubicBezTo>
                <a:cubicBezTo>
                  <a:pt x="1946" y="20430"/>
                  <a:pt x="1920" y="20537"/>
                  <a:pt x="1858" y="20521"/>
                </a:cubicBezTo>
                <a:cubicBezTo>
                  <a:pt x="1770" y="20498"/>
                  <a:pt x="1759" y="20232"/>
                  <a:pt x="1803" y="19987"/>
                </a:cubicBezTo>
                <a:cubicBezTo>
                  <a:pt x="1897" y="19460"/>
                  <a:pt x="1976" y="18903"/>
                  <a:pt x="2044" y="18329"/>
                </a:cubicBezTo>
                <a:cubicBezTo>
                  <a:pt x="2123" y="17675"/>
                  <a:pt x="2189" y="17004"/>
                  <a:pt x="2258" y="16369"/>
                </a:cubicBezTo>
                <a:cubicBezTo>
                  <a:pt x="2299" y="15991"/>
                  <a:pt x="2304" y="15566"/>
                  <a:pt x="2163" y="15398"/>
                </a:cubicBezTo>
                <a:cubicBezTo>
                  <a:pt x="1986" y="15188"/>
                  <a:pt x="1817" y="15602"/>
                  <a:pt x="1690" y="16020"/>
                </a:cubicBezTo>
                <a:cubicBezTo>
                  <a:pt x="1576" y="16395"/>
                  <a:pt x="1441" y="16738"/>
                  <a:pt x="1271" y="16984"/>
                </a:cubicBezTo>
                <a:cubicBezTo>
                  <a:pt x="1179" y="17118"/>
                  <a:pt x="1060" y="17178"/>
                  <a:pt x="1007" y="16993"/>
                </a:cubicBezTo>
                <a:cubicBezTo>
                  <a:pt x="936" y="16749"/>
                  <a:pt x="1065" y="16502"/>
                  <a:pt x="1209" y="16338"/>
                </a:cubicBezTo>
                <a:cubicBezTo>
                  <a:pt x="1503" y="16004"/>
                  <a:pt x="1730" y="15453"/>
                  <a:pt x="1872" y="14779"/>
                </a:cubicBezTo>
                <a:cubicBezTo>
                  <a:pt x="1624" y="14832"/>
                  <a:pt x="1375" y="14735"/>
                  <a:pt x="1150" y="14498"/>
                </a:cubicBezTo>
                <a:cubicBezTo>
                  <a:pt x="1082" y="14427"/>
                  <a:pt x="1017" y="14314"/>
                  <a:pt x="1030" y="14159"/>
                </a:cubicBezTo>
                <a:cubicBezTo>
                  <a:pt x="1045" y="13964"/>
                  <a:pt x="1113" y="13946"/>
                  <a:pt x="1199" y="13974"/>
                </a:cubicBezTo>
                <a:cubicBezTo>
                  <a:pt x="1314" y="14012"/>
                  <a:pt x="1468" y="14057"/>
                  <a:pt x="1613" y="14134"/>
                </a:cubicBezTo>
                <a:cubicBezTo>
                  <a:pt x="1845" y="14256"/>
                  <a:pt x="2094" y="14034"/>
                  <a:pt x="2300" y="13768"/>
                </a:cubicBezTo>
                <a:cubicBezTo>
                  <a:pt x="2689" y="13266"/>
                  <a:pt x="2994" y="12399"/>
                  <a:pt x="2954" y="11317"/>
                </a:cubicBezTo>
                <a:cubicBezTo>
                  <a:pt x="2916" y="10306"/>
                  <a:pt x="2550" y="9602"/>
                  <a:pt x="2190" y="8992"/>
                </a:cubicBezTo>
                <a:cubicBezTo>
                  <a:pt x="1902" y="8503"/>
                  <a:pt x="1586" y="8056"/>
                  <a:pt x="1271" y="7812"/>
                </a:cubicBezTo>
                <a:cubicBezTo>
                  <a:pt x="1129" y="7702"/>
                  <a:pt x="991" y="7649"/>
                  <a:pt x="841" y="7758"/>
                </a:cubicBezTo>
                <a:cubicBezTo>
                  <a:pt x="685" y="7871"/>
                  <a:pt x="504" y="8060"/>
                  <a:pt x="382" y="8269"/>
                </a:cubicBezTo>
                <a:cubicBezTo>
                  <a:pt x="270" y="8461"/>
                  <a:pt x="153" y="8493"/>
                  <a:pt x="135" y="8219"/>
                </a:cubicBezTo>
                <a:cubicBezTo>
                  <a:pt x="125" y="8051"/>
                  <a:pt x="192" y="7967"/>
                  <a:pt x="261" y="7902"/>
                </a:cubicBezTo>
                <a:cubicBezTo>
                  <a:pt x="396" y="7774"/>
                  <a:pt x="528" y="7623"/>
                  <a:pt x="651" y="7446"/>
                </a:cubicBezTo>
                <a:cubicBezTo>
                  <a:pt x="586" y="7344"/>
                  <a:pt x="516" y="7262"/>
                  <a:pt x="442" y="7199"/>
                </a:cubicBezTo>
                <a:cubicBezTo>
                  <a:pt x="142" y="6941"/>
                  <a:pt x="-110" y="6469"/>
                  <a:pt x="49" y="6071"/>
                </a:cubicBezTo>
                <a:cubicBezTo>
                  <a:pt x="89" y="5969"/>
                  <a:pt x="151" y="5933"/>
                  <a:pt x="211" y="5939"/>
                </a:cubicBezTo>
                <a:cubicBezTo>
                  <a:pt x="491" y="5967"/>
                  <a:pt x="705" y="6783"/>
                  <a:pt x="982" y="6520"/>
                </a:cubicBezTo>
                <a:cubicBezTo>
                  <a:pt x="1073" y="6433"/>
                  <a:pt x="1134" y="6254"/>
                  <a:pt x="1146" y="6045"/>
                </a:cubicBezTo>
                <a:cubicBezTo>
                  <a:pt x="1159" y="5806"/>
                  <a:pt x="1108" y="5585"/>
                  <a:pt x="1072" y="5362"/>
                </a:cubicBezTo>
                <a:cubicBezTo>
                  <a:pt x="1041" y="5174"/>
                  <a:pt x="1021" y="4975"/>
                  <a:pt x="1013" y="4768"/>
                </a:cubicBezTo>
                <a:cubicBezTo>
                  <a:pt x="971" y="4519"/>
                  <a:pt x="919" y="4283"/>
                  <a:pt x="857" y="4062"/>
                </a:cubicBezTo>
                <a:cubicBezTo>
                  <a:pt x="787" y="3807"/>
                  <a:pt x="729" y="3499"/>
                  <a:pt x="821" y="3326"/>
                </a:cubicBezTo>
                <a:cubicBezTo>
                  <a:pt x="860" y="3252"/>
                  <a:pt x="915" y="3245"/>
                  <a:pt x="956" y="3313"/>
                </a:cubicBezTo>
                <a:cubicBezTo>
                  <a:pt x="983" y="3357"/>
                  <a:pt x="997" y="3425"/>
                  <a:pt x="1008" y="3496"/>
                </a:cubicBezTo>
                <a:cubicBezTo>
                  <a:pt x="1052" y="3800"/>
                  <a:pt x="1055" y="4175"/>
                  <a:pt x="1101" y="4480"/>
                </a:cubicBezTo>
                <a:cubicBezTo>
                  <a:pt x="1114" y="4568"/>
                  <a:pt x="1131" y="4645"/>
                  <a:pt x="1173" y="4669"/>
                </a:cubicBezTo>
                <a:cubicBezTo>
                  <a:pt x="1255" y="4718"/>
                  <a:pt x="1305" y="4531"/>
                  <a:pt x="1314" y="4320"/>
                </a:cubicBezTo>
                <a:cubicBezTo>
                  <a:pt x="1333" y="3880"/>
                  <a:pt x="1386" y="3311"/>
                  <a:pt x="1353" y="2878"/>
                </a:cubicBezTo>
                <a:cubicBezTo>
                  <a:pt x="1341" y="2704"/>
                  <a:pt x="1335" y="2556"/>
                  <a:pt x="1413" y="2530"/>
                </a:cubicBezTo>
                <a:cubicBezTo>
                  <a:pt x="1485" y="2506"/>
                  <a:pt x="1523" y="2703"/>
                  <a:pt x="1519" y="2916"/>
                </a:cubicBezTo>
                <a:cubicBezTo>
                  <a:pt x="1493" y="4275"/>
                  <a:pt x="1313" y="5724"/>
                  <a:pt x="1589" y="6777"/>
                </a:cubicBezTo>
                <a:cubicBezTo>
                  <a:pt x="1810" y="7623"/>
                  <a:pt x="2200" y="7972"/>
                  <a:pt x="2593" y="7939"/>
                </a:cubicBezTo>
                <a:cubicBezTo>
                  <a:pt x="2834" y="7919"/>
                  <a:pt x="3059" y="7756"/>
                  <a:pt x="3254" y="7435"/>
                </a:cubicBezTo>
                <a:close/>
              </a:path>
            </a:pathLst>
          </a:custGeom>
          <a:solidFill>
            <a:srgbClr val="FFFFFF"/>
          </a:solidFill>
          <a:ln w="25400">
            <a:solidFill>
              <a:srgbClr val="000000"/>
            </a:solidFill>
            <a:miter lim="400000"/>
          </a:ln>
        </p:spPr>
        <p:txBody>
          <a:bodyPr lIns="50800" tIns="50800" rIns="50800" bIns="50800" anchor="ctr"/>
          <a:lstStyle/>
          <a:p>
            <a:endParaRPr/>
          </a:p>
        </p:txBody>
      </p:sp>
      <p:sp>
        <p:nvSpPr>
          <p:cNvPr id="244" name="図形"/>
          <p:cNvSpPr/>
          <p:nvPr/>
        </p:nvSpPr>
        <p:spPr>
          <a:xfrm>
            <a:off x="6365541" y="9626534"/>
            <a:ext cx="1282434" cy="883320"/>
          </a:xfrm>
          <a:custGeom>
            <a:avLst/>
            <a:gdLst/>
            <a:ahLst/>
            <a:cxnLst>
              <a:cxn ang="0">
                <a:pos x="wd2" y="hd2"/>
              </a:cxn>
              <a:cxn ang="5400000">
                <a:pos x="wd2" y="hd2"/>
              </a:cxn>
              <a:cxn ang="10800000">
                <a:pos x="wd2" y="hd2"/>
              </a:cxn>
              <a:cxn ang="16200000">
                <a:pos x="wd2" y="hd2"/>
              </a:cxn>
            </a:cxnLst>
            <a:rect l="0" t="0" r="r" b="b"/>
            <a:pathLst>
              <a:path w="19146" h="20426" extrusionOk="0">
                <a:moveTo>
                  <a:pt x="567" y="4788"/>
                </a:moveTo>
                <a:cubicBezTo>
                  <a:pt x="1846" y="948"/>
                  <a:pt x="4734" y="271"/>
                  <a:pt x="7481" y="90"/>
                </a:cubicBezTo>
                <a:cubicBezTo>
                  <a:pt x="10968" y="-140"/>
                  <a:pt x="15387" y="-361"/>
                  <a:pt x="17978" y="5263"/>
                </a:cubicBezTo>
                <a:cubicBezTo>
                  <a:pt x="19954" y="9553"/>
                  <a:pt x="19377" y="15546"/>
                  <a:pt x="16596" y="18497"/>
                </a:cubicBezTo>
                <a:cubicBezTo>
                  <a:pt x="14011" y="21239"/>
                  <a:pt x="10976" y="20546"/>
                  <a:pt x="8265" y="19533"/>
                </a:cubicBezTo>
                <a:cubicBezTo>
                  <a:pt x="2977" y="17557"/>
                  <a:pt x="-1646" y="11432"/>
                  <a:pt x="567" y="4788"/>
                </a:cubicBezTo>
                <a:close/>
              </a:path>
            </a:pathLst>
          </a:custGeom>
          <a:solidFill>
            <a:srgbClr val="D5D5D5"/>
          </a:solidFill>
          <a:ln w="25400">
            <a:solidFill>
              <a:srgbClr val="000000"/>
            </a:solidFill>
            <a:miter lim="400000"/>
          </a:ln>
        </p:spPr>
        <p:txBody>
          <a:bodyPr lIns="50800" tIns="50800" rIns="50800" bIns="50800" anchor="ctr"/>
          <a:lstStyle/>
          <a:p>
            <a:endParaRPr/>
          </a:p>
        </p:txBody>
      </p:sp>
      <p:sp>
        <p:nvSpPr>
          <p:cNvPr id="245" name="図形"/>
          <p:cNvSpPr/>
          <p:nvPr/>
        </p:nvSpPr>
        <p:spPr>
          <a:xfrm>
            <a:off x="6768630" y="9793914"/>
            <a:ext cx="590044" cy="412175"/>
          </a:xfrm>
          <a:custGeom>
            <a:avLst/>
            <a:gdLst/>
            <a:ahLst/>
            <a:cxnLst>
              <a:cxn ang="0">
                <a:pos x="wd2" y="hd2"/>
              </a:cxn>
              <a:cxn ang="5400000">
                <a:pos x="wd2" y="hd2"/>
              </a:cxn>
              <a:cxn ang="10800000">
                <a:pos x="wd2" y="hd2"/>
              </a:cxn>
              <a:cxn ang="16200000">
                <a:pos x="wd2" y="hd2"/>
              </a:cxn>
            </a:cxnLst>
            <a:rect l="0" t="0" r="r" b="b"/>
            <a:pathLst>
              <a:path w="20260" h="20374" extrusionOk="0">
                <a:moveTo>
                  <a:pt x="60" y="8438"/>
                </a:moveTo>
                <a:cubicBezTo>
                  <a:pt x="845" y="408"/>
                  <a:pt x="6583" y="-837"/>
                  <a:pt x="11575" y="423"/>
                </a:cubicBezTo>
                <a:cubicBezTo>
                  <a:pt x="16202" y="1591"/>
                  <a:pt x="20985" y="5044"/>
                  <a:pt x="20169" y="12575"/>
                </a:cubicBezTo>
                <a:cubicBezTo>
                  <a:pt x="19521" y="18547"/>
                  <a:pt x="14706" y="20763"/>
                  <a:pt x="10111" y="20319"/>
                </a:cubicBezTo>
                <a:cubicBezTo>
                  <a:pt x="4579" y="19785"/>
                  <a:pt x="-615" y="15336"/>
                  <a:pt x="60" y="8438"/>
                </a:cubicBezTo>
                <a:close/>
              </a:path>
            </a:pathLst>
          </a:custGeom>
          <a:solidFill>
            <a:srgbClr val="929292"/>
          </a:solidFill>
          <a:ln w="25400">
            <a:solidFill>
              <a:srgbClr val="000000"/>
            </a:solidFill>
            <a:miter lim="400000"/>
          </a:ln>
        </p:spPr>
        <p:txBody>
          <a:bodyPr lIns="50800" tIns="50800" rIns="50800" bIns="50800" anchor="ctr"/>
          <a:lstStyle/>
          <a:p>
            <a:endParaRPr/>
          </a:p>
        </p:txBody>
      </p:sp>
      <p:sp>
        <p:nvSpPr>
          <p:cNvPr id="246" name="図形"/>
          <p:cNvSpPr/>
          <p:nvPr/>
        </p:nvSpPr>
        <p:spPr>
          <a:xfrm>
            <a:off x="8834794" y="11053352"/>
            <a:ext cx="1003280" cy="939650"/>
          </a:xfrm>
          <a:custGeom>
            <a:avLst/>
            <a:gdLst/>
            <a:ahLst/>
            <a:cxnLst>
              <a:cxn ang="0">
                <a:pos x="wd2" y="hd2"/>
              </a:cxn>
              <a:cxn ang="5400000">
                <a:pos x="wd2" y="hd2"/>
              </a:cxn>
              <a:cxn ang="10800000">
                <a:pos x="wd2" y="hd2"/>
              </a:cxn>
              <a:cxn ang="16200000">
                <a:pos x="wd2" y="hd2"/>
              </a:cxn>
            </a:cxnLst>
            <a:rect l="0" t="0" r="r" b="b"/>
            <a:pathLst>
              <a:path w="19840" h="20842" extrusionOk="0">
                <a:moveTo>
                  <a:pt x="783" y="1419"/>
                </a:moveTo>
                <a:cubicBezTo>
                  <a:pt x="1960" y="-252"/>
                  <a:pt x="4111" y="-305"/>
                  <a:pt x="5934" y="525"/>
                </a:cubicBezTo>
                <a:cubicBezTo>
                  <a:pt x="8216" y="1564"/>
                  <a:pt x="9828" y="3653"/>
                  <a:pt x="11561" y="5542"/>
                </a:cubicBezTo>
                <a:cubicBezTo>
                  <a:pt x="13958" y="8154"/>
                  <a:pt x="16705" y="10487"/>
                  <a:pt x="18635" y="13444"/>
                </a:cubicBezTo>
                <a:cubicBezTo>
                  <a:pt x="19239" y="14368"/>
                  <a:pt x="19755" y="15365"/>
                  <a:pt x="19830" y="16515"/>
                </a:cubicBezTo>
                <a:cubicBezTo>
                  <a:pt x="19959" y="18481"/>
                  <a:pt x="18778" y="20246"/>
                  <a:pt x="17065" y="20703"/>
                </a:cubicBezTo>
                <a:cubicBezTo>
                  <a:pt x="14842" y="21295"/>
                  <a:pt x="13261" y="19905"/>
                  <a:pt x="11668" y="18190"/>
                </a:cubicBezTo>
                <a:cubicBezTo>
                  <a:pt x="9745" y="16120"/>
                  <a:pt x="7612" y="13661"/>
                  <a:pt x="5434" y="11707"/>
                </a:cubicBezTo>
                <a:cubicBezTo>
                  <a:pt x="2027" y="8649"/>
                  <a:pt x="-1641" y="4861"/>
                  <a:pt x="783" y="1419"/>
                </a:cubicBezTo>
                <a:close/>
              </a:path>
            </a:pathLst>
          </a:custGeom>
          <a:solidFill>
            <a:srgbClr val="D5D5D5"/>
          </a:solidFill>
          <a:ln w="25400">
            <a:solidFill>
              <a:srgbClr val="000000"/>
            </a:solidFill>
            <a:miter lim="400000"/>
          </a:ln>
        </p:spPr>
        <p:txBody>
          <a:bodyPr lIns="50800" tIns="50800" rIns="50800" bIns="50800" anchor="ctr"/>
          <a:lstStyle/>
          <a:p>
            <a:endParaRPr/>
          </a:p>
        </p:txBody>
      </p:sp>
      <p:sp>
        <p:nvSpPr>
          <p:cNvPr id="247" name="図形"/>
          <p:cNvSpPr/>
          <p:nvPr/>
        </p:nvSpPr>
        <p:spPr>
          <a:xfrm>
            <a:off x="11428805" y="12582378"/>
            <a:ext cx="1153749" cy="520180"/>
          </a:xfrm>
          <a:custGeom>
            <a:avLst/>
            <a:gdLst/>
            <a:ahLst/>
            <a:cxnLst>
              <a:cxn ang="0">
                <a:pos x="wd2" y="hd2"/>
              </a:cxn>
              <a:cxn ang="5400000">
                <a:pos x="wd2" y="hd2"/>
              </a:cxn>
              <a:cxn ang="10800000">
                <a:pos x="wd2" y="hd2"/>
              </a:cxn>
              <a:cxn ang="16200000">
                <a:pos x="wd2" y="hd2"/>
              </a:cxn>
            </a:cxnLst>
            <a:rect l="0" t="0" r="r" b="b"/>
            <a:pathLst>
              <a:path w="20119" h="19447" extrusionOk="0">
                <a:moveTo>
                  <a:pt x="3865" y="44"/>
                </a:moveTo>
                <a:cubicBezTo>
                  <a:pt x="2597" y="161"/>
                  <a:pt x="1254" y="635"/>
                  <a:pt x="530" y="2837"/>
                </a:cubicBezTo>
                <a:cubicBezTo>
                  <a:pt x="-1440" y="8832"/>
                  <a:pt x="2370" y="15210"/>
                  <a:pt x="7157" y="17024"/>
                </a:cubicBezTo>
                <a:cubicBezTo>
                  <a:pt x="10796" y="18403"/>
                  <a:pt x="14582" y="21304"/>
                  <a:pt x="17902" y="17735"/>
                </a:cubicBezTo>
                <a:cubicBezTo>
                  <a:pt x="19137" y="16408"/>
                  <a:pt x="20160" y="14090"/>
                  <a:pt x="20118" y="11193"/>
                </a:cubicBezTo>
                <a:cubicBezTo>
                  <a:pt x="20083" y="8820"/>
                  <a:pt x="19316" y="6879"/>
                  <a:pt x="18368" y="5611"/>
                </a:cubicBezTo>
                <a:cubicBezTo>
                  <a:pt x="17261" y="4131"/>
                  <a:pt x="16035" y="3551"/>
                  <a:pt x="14774" y="2987"/>
                </a:cubicBezTo>
                <a:cubicBezTo>
                  <a:pt x="11265" y="1420"/>
                  <a:pt x="7531" y="-296"/>
                  <a:pt x="3865" y="44"/>
                </a:cubicBezTo>
                <a:close/>
              </a:path>
            </a:pathLst>
          </a:custGeom>
          <a:solidFill>
            <a:srgbClr val="D5D5D5"/>
          </a:solidFill>
          <a:ln w="25400">
            <a:solidFill>
              <a:srgbClr val="000000"/>
            </a:solidFill>
            <a:miter lim="400000"/>
          </a:ln>
        </p:spPr>
        <p:txBody>
          <a:bodyPr lIns="50800" tIns="50800" rIns="50800" bIns="50800" anchor="ctr"/>
          <a:lstStyle/>
          <a:p>
            <a:endParaRPr/>
          </a:p>
        </p:txBody>
      </p:sp>
      <p:sp>
        <p:nvSpPr>
          <p:cNvPr id="248" name="図形"/>
          <p:cNvSpPr/>
          <p:nvPr/>
        </p:nvSpPr>
        <p:spPr>
          <a:xfrm>
            <a:off x="10101061" y="12010474"/>
            <a:ext cx="1069640" cy="762230"/>
          </a:xfrm>
          <a:custGeom>
            <a:avLst/>
            <a:gdLst/>
            <a:ahLst/>
            <a:cxnLst>
              <a:cxn ang="0">
                <a:pos x="wd2" y="hd2"/>
              </a:cxn>
              <a:cxn ang="5400000">
                <a:pos x="wd2" y="hd2"/>
              </a:cxn>
              <a:cxn ang="10800000">
                <a:pos x="wd2" y="hd2"/>
              </a:cxn>
              <a:cxn ang="16200000">
                <a:pos x="wd2" y="hd2"/>
              </a:cxn>
            </a:cxnLst>
            <a:rect l="0" t="0" r="r" b="b"/>
            <a:pathLst>
              <a:path w="20809" h="20470" extrusionOk="0">
                <a:moveTo>
                  <a:pt x="294" y="3595"/>
                </a:moveTo>
                <a:cubicBezTo>
                  <a:pt x="932" y="1437"/>
                  <a:pt x="2509" y="155"/>
                  <a:pt x="4209" y="15"/>
                </a:cubicBezTo>
                <a:cubicBezTo>
                  <a:pt x="7779" y="-280"/>
                  <a:pt x="10358" y="3967"/>
                  <a:pt x="13463" y="6262"/>
                </a:cubicBezTo>
                <a:cubicBezTo>
                  <a:pt x="15459" y="7737"/>
                  <a:pt x="17790" y="8446"/>
                  <a:pt x="19389" y="10682"/>
                </a:cubicBezTo>
                <a:cubicBezTo>
                  <a:pt x="20521" y="12265"/>
                  <a:pt x="21133" y="14493"/>
                  <a:pt x="20632" y="16580"/>
                </a:cubicBezTo>
                <a:cubicBezTo>
                  <a:pt x="20153" y="18574"/>
                  <a:pt x="18796" y="19836"/>
                  <a:pt x="17292" y="20272"/>
                </a:cubicBezTo>
                <a:cubicBezTo>
                  <a:pt x="13676" y="21320"/>
                  <a:pt x="10453" y="17975"/>
                  <a:pt x="7201" y="15595"/>
                </a:cubicBezTo>
                <a:cubicBezTo>
                  <a:pt x="5318" y="14217"/>
                  <a:pt x="3281" y="13123"/>
                  <a:pt x="1775" y="11029"/>
                </a:cubicBezTo>
                <a:cubicBezTo>
                  <a:pt x="329" y="9020"/>
                  <a:pt x="-467" y="6168"/>
                  <a:pt x="294" y="3595"/>
                </a:cubicBezTo>
                <a:close/>
              </a:path>
            </a:pathLst>
          </a:custGeom>
          <a:solidFill>
            <a:srgbClr val="D5D5D5"/>
          </a:solidFill>
          <a:ln w="25400">
            <a:solidFill>
              <a:srgbClr val="000000"/>
            </a:solidFill>
            <a:miter lim="400000"/>
          </a:ln>
        </p:spPr>
        <p:txBody>
          <a:bodyPr lIns="50800" tIns="50800" rIns="50800" bIns="50800" anchor="ctr"/>
          <a:lstStyle/>
          <a:p>
            <a:endParaRPr/>
          </a:p>
        </p:txBody>
      </p:sp>
      <p:sp>
        <p:nvSpPr>
          <p:cNvPr id="249" name="図形"/>
          <p:cNvSpPr/>
          <p:nvPr/>
        </p:nvSpPr>
        <p:spPr>
          <a:xfrm>
            <a:off x="12896419" y="12603446"/>
            <a:ext cx="1143200" cy="492949"/>
          </a:xfrm>
          <a:custGeom>
            <a:avLst/>
            <a:gdLst/>
            <a:ahLst/>
            <a:cxnLst>
              <a:cxn ang="0">
                <a:pos x="wd2" y="hd2"/>
              </a:cxn>
              <a:cxn ang="5400000">
                <a:pos x="wd2" y="hd2"/>
              </a:cxn>
              <a:cxn ang="10800000">
                <a:pos x="wd2" y="hd2"/>
              </a:cxn>
              <a:cxn ang="16200000">
                <a:pos x="wd2" y="hd2"/>
              </a:cxn>
            </a:cxnLst>
            <a:rect l="0" t="0" r="r" b="b"/>
            <a:pathLst>
              <a:path w="21169" h="20669" extrusionOk="0">
                <a:moveTo>
                  <a:pt x="4898" y="2515"/>
                </a:moveTo>
                <a:cubicBezTo>
                  <a:pt x="8136" y="1932"/>
                  <a:pt x="11373" y="1324"/>
                  <a:pt x="14596" y="422"/>
                </a:cubicBezTo>
                <a:cubicBezTo>
                  <a:pt x="15894" y="59"/>
                  <a:pt x="17219" y="-344"/>
                  <a:pt x="18475" y="496"/>
                </a:cubicBezTo>
                <a:cubicBezTo>
                  <a:pt x="20008" y="1522"/>
                  <a:pt x="21221" y="4371"/>
                  <a:pt x="21167" y="7894"/>
                </a:cubicBezTo>
                <a:cubicBezTo>
                  <a:pt x="21124" y="10682"/>
                  <a:pt x="20264" y="12924"/>
                  <a:pt x="19278" y="14629"/>
                </a:cubicBezTo>
                <a:cubicBezTo>
                  <a:pt x="15449" y="21256"/>
                  <a:pt x="10362" y="21140"/>
                  <a:pt x="5551" y="20208"/>
                </a:cubicBezTo>
                <a:cubicBezTo>
                  <a:pt x="3889" y="19886"/>
                  <a:pt x="2138" y="19369"/>
                  <a:pt x="997" y="16617"/>
                </a:cubicBezTo>
                <a:cubicBezTo>
                  <a:pt x="-379" y="13296"/>
                  <a:pt x="-335" y="8081"/>
                  <a:pt x="1153" y="5088"/>
                </a:cubicBezTo>
                <a:cubicBezTo>
                  <a:pt x="2158" y="3067"/>
                  <a:pt x="3560" y="2756"/>
                  <a:pt x="4898" y="2515"/>
                </a:cubicBezTo>
                <a:close/>
              </a:path>
            </a:pathLst>
          </a:custGeom>
          <a:solidFill>
            <a:srgbClr val="D5D5D5"/>
          </a:solidFill>
          <a:ln w="25400">
            <a:solidFill>
              <a:srgbClr val="000000"/>
            </a:solidFill>
            <a:miter lim="400000"/>
          </a:ln>
        </p:spPr>
        <p:txBody>
          <a:bodyPr lIns="50800" tIns="50800" rIns="50800" bIns="50800" anchor="ctr"/>
          <a:lstStyle/>
          <a:p>
            <a:endParaRPr/>
          </a:p>
        </p:txBody>
      </p:sp>
      <p:sp>
        <p:nvSpPr>
          <p:cNvPr id="250" name="図形"/>
          <p:cNvSpPr/>
          <p:nvPr/>
        </p:nvSpPr>
        <p:spPr>
          <a:xfrm>
            <a:off x="14298849" y="12071661"/>
            <a:ext cx="1058621" cy="730153"/>
          </a:xfrm>
          <a:custGeom>
            <a:avLst/>
            <a:gdLst/>
            <a:ahLst/>
            <a:cxnLst>
              <a:cxn ang="0">
                <a:pos x="wd2" y="hd2"/>
              </a:cxn>
              <a:cxn ang="5400000">
                <a:pos x="wd2" y="hd2"/>
              </a:cxn>
              <a:cxn ang="10800000">
                <a:pos x="wd2" y="hd2"/>
              </a:cxn>
              <a:cxn ang="16200000">
                <a:pos x="wd2" y="hd2"/>
              </a:cxn>
            </a:cxnLst>
            <a:rect l="0" t="0" r="r" b="b"/>
            <a:pathLst>
              <a:path w="20961" h="21329" extrusionOk="0">
                <a:moveTo>
                  <a:pt x="7646" y="19739"/>
                </a:moveTo>
                <a:cubicBezTo>
                  <a:pt x="11605" y="17106"/>
                  <a:pt x="15786" y="14858"/>
                  <a:pt x="18903" y="10371"/>
                </a:cubicBezTo>
                <a:cubicBezTo>
                  <a:pt x="20463" y="8126"/>
                  <a:pt x="21584" y="5022"/>
                  <a:pt x="20580" y="2362"/>
                </a:cubicBezTo>
                <a:cubicBezTo>
                  <a:pt x="19943" y="675"/>
                  <a:pt x="18620" y="-91"/>
                  <a:pt x="17297" y="8"/>
                </a:cubicBezTo>
                <a:cubicBezTo>
                  <a:pt x="14919" y="186"/>
                  <a:pt x="13105" y="2821"/>
                  <a:pt x="11104" y="4680"/>
                </a:cubicBezTo>
                <a:cubicBezTo>
                  <a:pt x="8632" y="6977"/>
                  <a:pt x="5758" y="8104"/>
                  <a:pt x="3191" y="10155"/>
                </a:cubicBezTo>
                <a:cubicBezTo>
                  <a:pt x="1535" y="11479"/>
                  <a:pt x="-16" y="13433"/>
                  <a:pt x="1" y="16145"/>
                </a:cubicBezTo>
                <a:cubicBezTo>
                  <a:pt x="20" y="19294"/>
                  <a:pt x="2054" y="21509"/>
                  <a:pt x="4292" y="21317"/>
                </a:cubicBezTo>
                <a:cubicBezTo>
                  <a:pt x="5476" y="21216"/>
                  <a:pt x="6567" y="20456"/>
                  <a:pt x="7646" y="19739"/>
                </a:cubicBezTo>
                <a:close/>
              </a:path>
            </a:pathLst>
          </a:custGeom>
          <a:solidFill>
            <a:srgbClr val="D5D5D5"/>
          </a:solidFill>
          <a:ln w="25400">
            <a:solidFill>
              <a:srgbClr val="000000"/>
            </a:solidFill>
            <a:miter lim="400000"/>
          </a:ln>
        </p:spPr>
        <p:txBody>
          <a:bodyPr lIns="50800" tIns="50800" rIns="50800" bIns="50800" anchor="ctr"/>
          <a:lstStyle/>
          <a:p>
            <a:endParaRPr/>
          </a:p>
        </p:txBody>
      </p:sp>
      <p:sp>
        <p:nvSpPr>
          <p:cNvPr id="251" name="図形"/>
          <p:cNvSpPr/>
          <p:nvPr/>
        </p:nvSpPr>
        <p:spPr>
          <a:xfrm>
            <a:off x="11861689" y="12702593"/>
            <a:ext cx="358687" cy="281518"/>
          </a:xfrm>
          <a:custGeom>
            <a:avLst/>
            <a:gdLst/>
            <a:ahLst/>
            <a:cxnLst>
              <a:cxn ang="0">
                <a:pos x="wd2" y="hd2"/>
              </a:cxn>
              <a:cxn ang="5400000">
                <a:pos x="wd2" y="hd2"/>
              </a:cxn>
              <a:cxn ang="10800000">
                <a:pos x="wd2" y="hd2"/>
              </a:cxn>
              <a:cxn ang="16200000">
                <a:pos x="wd2" y="hd2"/>
              </a:cxn>
            </a:cxnLst>
            <a:rect l="0" t="0" r="r" b="b"/>
            <a:pathLst>
              <a:path w="20152" h="20239" extrusionOk="0">
                <a:moveTo>
                  <a:pt x="7953" y="19770"/>
                </a:moveTo>
                <a:cubicBezTo>
                  <a:pt x="3176" y="18308"/>
                  <a:pt x="-735" y="13515"/>
                  <a:pt x="118" y="7775"/>
                </a:cubicBezTo>
                <a:cubicBezTo>
                  <a:pt x="902" y="2498"/>
                  <a:pt x="5307" y="-144"/>
                  <a:pt x="9741" y="6"/>
                </a:cubicBezTo>
                <a:cubicBezTo>
                  <a:pt x="15657" y="205"/>
                  <a:pt x="20865" y="5298"/>
                  <a:pt x="20072" y="12022"/>
                </a:cubicBezTo>
                <a:cubicBezTo>
                  <a:pt x="19305" y="18525"/>
                  <a:pt x="13462" y="21456"/>
                  <a:pt x="7953" y="19770"/>
                </a:cubicBezTo>
                <a:close/>
              </a:path>
            </a:pathLst>
          </a:custGeom>
          <a:solidFill>
            <a:srgbClr val="929292"/>
          </a:solidFill>
          <a:ln w="25400">
            <a:solidFill>
              <a:srgbClr val="000000"/>
            </a:solidFill>
            <a:miter lim="400000"/>
          </a:ln>
        </p:spPr>
        <p:txBody>
          <a:bodyPr lIns="50800" tIns="50800" rIns="50800" bIns="50800" anchor="ctr"/>
          <a:lstStyle/>
          <a:p>
            <a:endParaRPr/>
          </a:p>
        </p:txBody>
      </p:sp>
      <p:sp>
        <p:nvSpPr>
          <p:cNvPr id="252" name="図形"/>
          <p:cNvSpPr/>
          <p:nvPr/>
        </p:nvSpPr>
        <p:spPr>
          <a:xfrm>
            <a:off x="10346596" y="12210224"/>
            <a:ext cx="320612" cy="237468"/>
          </a:xfrm>
          <a:custGeom>
            <a:avLst/>
            <a:gdLst/>
            <a:ahLst/>
            <a:cxnLst>
              <a:cxn ang="0">
                <a:pos x="wd2" y="hd2"/>
              </a:cxn>
              <a:cxn ang="5400000">
                <a:pos x="wd2" y="hd2"/>
              </a:cxn>
              <a:cxn ang="10800000">
                <a:pos x="wd2" y="hd2"/>
              </a:cxn>
              <a:cxn ang="16200000">
                <a:pos x="wd2" y="hd2"/>
              </a:cxn>
            </a:cxnLst>
            <a:rect l="0" t="0" r="r" b="b"/>
            <a:pathLst>
              <a:path w="18970" h="19819" extrusionOk="0">
                <a:moveTo>
                  <a:pt x="7330" y="18656"/>
                </a:moveTo>
                <a:cubicBezTo>
                  <a:pt x="2459" y="16272"/>
                  <a:pt x="-1363" y="10476"/>
                  <a:pt x="465" y="4696"/>
                </a:cubicBezTo>
                <a:cubicBezTo>
                  <a:pt x="1989" y="-124"/>
                  <a:pt x="6377" y="-697"/>
                  <a:pt x="10292" y="597"/>
                </a:cubicBezTo>
                <a:cubicBezTo>
                  <a:pt x="15699" y="2385"/>
                  <a:pt x="20237" y="7979"/>
                  <a:pt x="18648" y="14338"/>
                </a:cubicBezTo>
                <a:cubicBezTo>
                  <a:pt x="17205" y="20117"/>
                  <a:pt x="11922" y="20903"/>
                  <a:pt x="7330" y="18656"/>
                </a:cubicBezTo>
                <a:close/>
              </a:path>
            </a:pathLst>
          </a:custGeom>
          <a:solidFill>
            <a:srgbClr val="929292"/>
          </a:solidFill>
          <a:ln w="25400">
            <a:solidFill>
              <a:srgbClr val="000000"/>
            </a:solidFill>
            <a:miter lim="400000"/>
          </a:ln>
        </p:spPr>
        <p:txBody>
          <a:bodyPr lIns="50800" tIns="50800" rIns="50800" bIns="50800" anchor="ctr"/>
          <a:lstStyle/>
          <a:p>
            <a:endParaRPr/>
          </a:p>
        </p:txBody>
      </p:sp>
      <p:sp>
        <p:nvSpPr>
          <p:cNvPr id="253" name="図形"/>
          <p:cNvSpPr/>
          <p:nvPr/>
        </p:nvSpPr>
        <p:spPr>
          <a:xfrm>
            <a:off x="9069752" y="11204270"/>
            <a:ext cx="299268" cy="308845"/>
          </a:xfrm>
          <a:custGeom>
            <a:avLst/>
            <a:gdLst/>
            <a:ahLst/>
            <a:cxnLst>
              <a:cxn ang="0">
                <a:pos x="wd2" y="hd2"/>
              </a:cxn>
              <a:cxn ang="5400000">
                <a:pos x="wd2" y="hd2"/>
              </a:cxn>
              <a:cxn ang="10800000">
                <a:pos x="wd2" y="hd2"/>
              </a:cxn>
              <a:cxn ang="16200000">
                <a:pos x="wd2" y="hd2"/>
              </a:cxn>
            </a:cxnLst>
            <a:rect l="0" t="0" r="r" b="b"/>
            <a:pathLst>
              <a:path w="19661" h="18670" extrusionOk="0">
                <a:moveTo>
                  <a:pt x="15535" y="17566"/>
                </a:moveTo>
                <a:cubicBezTo>
                  <a:pt x="10548" y="20338"/>
                  <a:pt x="4206" y="17614"/>
                  <a:pt x="1360" y="12494"/>
                </a:cubicBezTo>
                <a:cubicBezTo>
                  <a:pt x="-369" y="9383"/>
                  <a:pt x="-639" y="5633"/>
                  <a:pt x="1663" y="2924"/>
                </a:cubicBezTo>
                <a:cubicBezTo>
                  <a:pt x="5219" y="-1262"/>
                  <a:pt x="12201" y="-797"/>
                  <a:pt x="16436" y="3322"/>
                </a:cubicBezTo>
                <a:cubicBezTo>
                  <a:pt x="20961" y="7724"/>
                  <a:pt x="20781" y="14651"/>
                  <a:pt x="15535" y="17566"/>
                </a:cubicBezTo>
                <a:close/>
              </a:path>
            </a:pathLst>
          </a:custGeom>
          <a:solidFill>
            <a:srgbClr val="929292"/>
          </a:solidFill>
          <a:ln w="25400">
            <a:solidFill>
              <a:srgbClr val="000000"/>
            </a:solidFill>
            <a:miter lim="400000"/>
          </a:ln>
        </p:spPr>
        <p:txBody>
          <a:bodyPr lIns="50800" tIns="50800" rIns="50800" bIns="50800" anchor="ctr"/>
          <a:lstStyle/>
          <a:p>
            <a:endParaRPr/>
          </a:p>
        </p:txBody>
      </p:sp>
      <p:sp>
        <p:nvSpPr>
          <p:cNvPr id="254" name="図形"/>
          <p:cNvSpPr/>
          <p:nvPr/>
        </p:nvSpPr>
        <p:spPr>
          <a:xfrm>
            <a:off x="13411916" y="12747769"/>
            <a:ext cx="350453" cy="197822"/>
          </a:xfrm>
          <a:custGeom>
            <a:avLst/>
            <a:gdLst/>
            <a:ahLst/>
            <a:cxnLst>
              <a:cxn ang="0">
                <a:pos x="wd2" y="hd2"/>
              </a:cxn>
              <a:cxn ang="5400000">
                <a:pos x="wd2" y="hd2"/>
              </a:cxn>
              <a:cxn ang="10800000">
                <a:pos x="wd2" y="hd2"/>
              </a:cxn>
              <a:cxn ang="16200000">
                <a:pos x="wd2" y="hd2"/>
              </a:cxn>
            </a:cxnLst>
            <a:rect l="0" t="0" r="r" b="b"/>
            <a:pathLst>
              <a:path w="20766" h="20735" extrusionOk="0">
                <a:moveTo>
                  <a:pt x="9899" y="20711"/>
                </a:moveTo>
                <a:cubicBezTo>
                  <a:pt x="4616" y="20381"/>
                  <a:pt x="-606" y="16411"/>
                  <a:pt x="57" y="8704"/>
                </a:cubicBezTo>
                <a:cubicBezTo>
                  <a:pt x="617" y="2207"/>
                  <a:pt x="5024" y="622"/>
                  <a:pt x="9043" y="129"/>
                </a:cubicBezTo>
                <a:cubicBezTo>
                  <a:pt x="14559" y="-547"/>
                  <a:pt x="20518" y="1256"/>
                  <a:pt x="20759" y="9620"/>
                </a:cubicBezTo>
                <a:cubicBezTo>
                  <a:pt x="20994" y="17781"/>
                  <a:pt x="15375" y="21053"/>
                  <a:pt x="9899" y="20711"/>
                </a:cubicBezTo>
                <a:close/>
              </a:path>
            </a:pathLst>
          </a:custGeom>
          <a:solidFill>
            <a:srgbClr val="929292"/>
          </a:solidFill>
          <a:ln w="25400">
            <a:solidFill>
              <a:srgbClr val="000000"/>
            </a:solidFill>
            <a:miter lim="400000"/>
          </a:ln>
        </p:spPr>
        <p:txBody>
          <a:bodyPr lIns="50800" tIns="50800" rIns="50800" bIns="50800" anchor="ctr"/>
          <a:lstStyle/>
          <a:p>
            <a:endParaRPr/>
          </a:p>
        </p:txBody>
      </p:sp>
      <p:sp>
        <p:nvSpPr>
          <p:cNvPr id="255" name="図形"/>
          <p:cNvSpPr/>
          <p:nvPr/>
        </p:nvSpPr>
        <p:spPr>
          <a:xfrm>
            <a:off x="14726950" y="12285212"/>
            <a:ext cx="290030" cy="268681"/>
          </a:xfrm>
          <a:custGeom>
            <a:avLst/>
            <a:gdLst/>
            <a:ahLst/>
            <a:cxnLst>
              <a:cxn ang="0">
                <a:pos x="wd2" y="hd2"/>
              </a:cxn>
              <a:cxn ang="5400000">
                <a:pos x="wd2" y="hd2"/>
              </a:cxn>
              <a:cxn ang="10800000">
                <a:pos x="wd2" y="hd2"/>
              </a:cxn>
              <a:cxn ang="16200000">
                <a:pos x="wd2" y="hd2"/>
              </a:cxn>
            </a:cxnLst>
            <a:rect l="0" t="0" r="r" b="b"/>
            <a:pathLst>
              <a:path w="18666" h="19265" extrusionOk="0">
                <a:moveTo>
                  <a:pt x="938" y="14739"/>
                </a:moveTo>
                <a:cubicBezTo>
                  <a:pt x="-1488" y="9794"/>
                  <a:pt x="1022" y="3718"/>
                  <a:pt x="5827" y="1166"/>
                </a:cubicBezTo>
                <a:cubicBezTo>
                  <a:pt x="10241" y="-1178"/>
                  <a:pt x="15599" y="25"/>
                  <a:pt x="17786" y="4653"/>
                </a:cubicBezTo>
                <a:cubicBezTo>
                  <a:pt x="20112" y="9573"/>
                  <a:pt x="17604" y="15523"/>
                  <a:pt x="12884" y="18066"/>
                </a:cubicBezTo>
                <a:cubicBezTo>
                  <a:pt x="8509" y="20422"/>
                  <a:pt x="3177" y="19303"/>
                  <a:pt x="938" y="14739"/>
                </a:cubicBezTo>
                <a:close/>
              </a:path>
            </a:pathLst>
          </a:custGeom>
          <a:solidFill>
            <a:srgbClr val="929292"/>
          </a:solidFill>
          <a:ln w="25400">
            <a:solidFill>
              <a:srgbClr val="000000"/>
            </a:solidFill>
            <a:miter lim="400000"/>
          </a:ln>
        </p:spPr>
        <p:txBody>
          <a:bodyPr lIns="50800" tIns="50800" rIns="50800" bIns="50800" anchor="ctr"/>
          <a:lstStyle/>
          <a:p>
            <a:endParaRPr/>
          </a:p>
        </p:txBody>
      </p:sp>
      <p:sp>
        <p:nvSpPr>
          <p:cNvPr id="256" name="樹状突起"/>
          <p:cNvSpPr txBox="1"/>
          <p:nvPr/>
        </p:nvSpPr>
        <p:spPr>
          <a:xfrm>
            <a:off x="898272" y="9749176"/>
            <a:ext cx="1689101" cy="5016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100">
                <a:latin typeface="ヒラギノ丸ゴ ProN W4"/>
                <a:ea typeface="ヒラギノ丸ゴ ProN W4"/>
                <a:cs typeface="ヒラギノ丸ゴ ProN W4"/>
                <a:sym typeface="ヒラギノ丸ゴ ProN W4"/>
              </a:defRPr>
            </a:lvl1pPr>
          </a:lstStyle>
          <a:p>
            <a:r>
              <a:t>樹状突起</a:t>
            </a:r>
          </a:p>
        </p:txBody>
      </p:sp>
      <p:sp>
        <p:nvSpPr>
          <p:cNvPr id="257" name="軸索末端(シナプス)"/>
          <p:cNvSpPr txBox="1"/>
          <p:nvPr/>
        </p:nvSpPr>
        <p:spPr>
          <a:xfrm>
            <a:off x="15230695" y="7650282"/>
            <a:ext cx="3552090" cy="5016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100">
                <a:latin typeface="ヒラギノ丸ゴ ProN W4"/>
                <a:ea typeface="ヒラギノ丸ゴ ProN W4"/>
                <a:cs typeface="ヒラギノ丸ゴ ProN W4"/>
                <a:sym typeface="ヒラギノ丸ゴ ProN W4"/>
              </a:defRPr>
            </a:lvl1pPr>
          </a:lstStyle>
          <a:p>
            <a:r>
              <a:t>軸索末端(シナプス)</a:t>
            </a:r>
          </a:p>
        </p:txBody>
      </p:sp>
      <p:sp>
        <p:nvSpPr>
          <p:cNvPr id="258" name="軸索"/>
          <p:cNvSpPr txBox="1"/>
          <p:nvPr/>
        </p:nvSpPr>
        <p:spPr>
          <a:xfrm>
            <a:off x="17402330" y="12773705"/>
            <a:ext cx="901701" cy="5016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100">
                <a:latin typeface="ヒラギノ丸ゴ ProN W4"/>
                <a:ea typeface="ヒラギノ丸ゴ ProN W4"/>
                <a:cs typeface="ヒラギノ丸ゴ ProN W4"/>
                <a:sym typeface="ヒラギノ丸ゴ ProN W4"/>
              </a:defRPr>
            </a:lvl1pPr>
          </a:lstStyle>
          <a:p>
            <a:r>
              <a:t>軸索</a:t>
            </a:r>
          </a:p>
        </p:txBody>
      </p:sp>
      <p:sp>
        <p:nvSpPr>
          <p:cNvPr id="259" name="細胞体"/>
          <p:cNvSpPr txBox="1"/>
          <p:nvPr/>
        </p:nvSpPr>
        <p:spPr>
          <a:xfrm>
            <a:off x="7542892" y="6260921"/>
            <a:ext cx="1295401" cy="5016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100">
                <a:latin typeface="ヒラギノ丸ゴ ProN W4"/>
                <a:ea typeface="ヒラギノ丸ゴ ProN W4"/>
                <a:cs typeface="ヒラギノ丸ゴ ProN W4"/>
                <a:sym typeface="ヒラギノ丸ゴ ProN W4"/>
              </a:defRPr>
            </a:lvl1pPr>
          </a:lstStyle>
          <a:p>
            <a:r>
              <a:t>細胞体</a:t>
            </a:r>
          </a:p>
        </p:txBody>
      </p:sp>
      <p:sp>
        <p:nvSpPr>
          <p:cNvPr id="260" name="線"/>
          <p:cNvSpPr/>
          <p:nvPr/>
        </p:nvSpPr>
        <p:spPr>
          <a:xfrm flipH="1" flipV="1">
            <a:off x="15616701" y="12086403"/>
            <a:ext cx="1539099" cy="886385"/>
          </a:xfrm>
          <a:prstGeom prst="line">
            <a:avLst/>
          </a:prstGeom>
          <a:ln w="25400">
            <a:solidFill>
              <a:srgbClr val="000000"/>
            </a:solidFill>
            <a:miter lim="400000"/>
          </a:ln>
        </p:spPr>
        <p:txBody>
          <a:bodyPr lIns="50800" tIns="50800" rIns="50800" bIns="50800" anchor="ctr"/>
          <a:lstStyle/>
          <a:p>
            <a:endParaRPr/>
          </a:p>
        </p:txBody>
      </p:sp>
      <p:sp>
        <p:nvSpPr>
          <p:cNvPr id="261" name="線"/>
          <p:cNvSpPr/>
          <p:nvPr/>
        </p:nvSpPr>
        <p:spPr>
          <a:xfrm flipV="1">
            <a:off x="16665219" y="8289252"/>
            <a:ext cx="1" cy="1283780"/>
          </a:xfrm>
          <a:prstGeom prst="line">
            <a:avLst/>
          </a:prstGeom>
          <a:ln w="25400">
            <a:solidFill>
              <a:srgbClr val="000000"/>
            </a:solidFill>
            <a:miter lim="400000"/>
          </a:ln>
        </p:spPr>
        <p:txBody>
          <a:bodyPr lIns="50800" tIns="50800" rIns="50800" bIns="50800" anchor="ctr"/>
          <a:lstStyle/>
          <a:p>
            <a:endParaRPr/>
          </a:p>
        </p:txBody>
      </p:sp>
      <p:sp>
        <p:nvSpPr>
          <p:cNvPr id="262" name="線"/>
          <p:cNvSpPr/>
          <p:nvPr/>
        </p:nvSpPr>
        <p:spPr>
          <a:xfrm flipV="1">
            <a:off x="7426595" y="6956061"/>
            <a:ext cx="590723" cy="2464283"/>
          </a:xfrm>
          <a:prstGeom prst="line">
            <a:avLst/>
          </a:prstGeom>
          <a:ln w="25400">
            <a:solidFill>
              <a:srgbClr val="000000"/>
            </a:solidFill>
            <a:miter lim="400000"/>
          </a:ln>
        </p:spPr>
        <p:txBody>
          <a:bodyPr lIns="50800" tIns="50800" rIns="50800" bIns="50800" anchor="ctr"/>
          <a:lstStyle/>
          <a:p>
            <a:endParaRPr/>
          </a:p>
        </p:txBody>
      </p:sp>
      <p:sp>
        <p:nvSpPr>
          <p:cNvPr id="263" name="線"/>
          <p:cNvSpPr/>
          <p:nvPr/>
        </p:nvSpPr>
        <p:spPr>
          <a:xfrm flipV="1">
            <a:off x="2606165" y="9002987"/>
            <a:ext cx="1643931" cy="764855"/>
          </a:xfrm>
          <a:prstGeom prst="line">
            <a:avLst/>
          </a:prstGeom>
          <a:ln w="25400">
            <a:solidFill>
              <a:srgbClr val="000000"/>
            </a:solidFill>
            <a:miter lim="400000"/>
          </a:ln>
        </p:spPr>
        <p:txBody>
          <a:bodyPr lIns="50800" tIns="50800" rIns="50800" bIns="50800" anchor="ctr"/>
          <a:lstStyle/>
          <a:p>
            <a:endParaRPr/>
          </a:p>
        </p:txBody>
      </p:sp>
      <p:sp>
        <p:nvSpPr>
          <p:cNvPr id="264" name="線"/>
          <p:cNvSpPr/>
          <p:nvPr/>
        </p:nvSpPr>
        <p:spPr>
          <a:xfrm>
            <a:off x="9421084" y="10399252"/>
            <a:ext cx="5955719" cy="1676210"/>
          </a:xfrm>
          <a:custGeom>
            <a:avLst/>
            <a:gdLst/>
            <a:ahLst/>
            <a:cxnLst>
              <a:cxn ang="0">
                <a:pos x="wd2" y="hd2"/>
              </a:cxn>
              <a:cxn ang="5400000">
                <a:pos x="wd2" y="hd2"/>
              </a:cxn>
              <a:cxn ang="10800000">
                <a:pos x="wd2" y="hd2"/>
              </a:cxn>
              <a:cxn ang="16200000">
                <a:pos x="wd2" y="hd2"/>
              </a:cxn>
            </a:cxnLst>
            <a:rect l="0" t="0" r="r" b="b"/>
            <a:pathLst>
              <a:path w="21600" h="20894" extrusionOk="0">
                <a:moveTo>
                  <a:pt x="0" y="0"/>
                </a:moveTo>
                <a:cubicBezTo>
                  <a:pt x="2519" y="12281"/>
                  <a:pt x="6530" y="19944"/>
                  <a:pt x="10894" y="20812"/>
                </a:cubicBezTo>
                <a:cubicBezTo>
                  <a:pt x="14858" y="21600"/>
                  <a:pt x="18737" y="16676"/>
                  <a:pt x="21600" y="7223"/>
                </a:cubicBezTo>
              </a:path>
            </a:pathLst>
          </a:custGeom>
          <a:ln w="76200">
            <a:solidFill>
              <a:srgbClr val="000000"/>
            </a:solidFill>
            <a:miter lim="400000"/>
            <a:tailEnd type="triangle"/>
          </a:ln>
        </p:spPr>
        <p:txBody>
          <a:bodyPr lIns="50800" tIns="50800" rIns="50800" bIns="50800" anchor="ctr"/>
          <a:lstStyle/>
          <a:p>
            <a:endParaRPr/>
          </a:p>
        </p:txBody>
      </p:sp>
      <p:sp>
        <p:nvSpPr>
          <p:cNvPr id="266" name="出力"/>
          <p:cNvSpPr txBox="1"/>
          <p:nvPr/>
        </p:nvSpPr>
        <p:spPr>
          <a:xfrm>
            <a:off x="17022137" y="8618224"/>
            <a:ext cx="1231107" cy="779701"/>
          </a:xfrm>
          <a:prstGeom prst="rect">
            <a:avLst/>
          </a:prstGeom>
          <a:solidFill>
            <a:schemeClr val="accent6"/>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1130300">
              <a:lnSpc>
                <a:spcPct val="100000"/>
              </a:lnSpc>
              <a:defRPr sz="3200">
                <a:solidFill>
                  <a:srgbClr val="FFFFFF"/>
                </a:solidFill>
                <a:latin typeface="Graphik"/>
                <a:ea typeface="Graphik"/>
                <a:cs typeface="Graphik"/>
                <a:sym typeface="Graphik"/>
              </a:defRPr>
            </a:lvl1pPr>
          </a:lstStyle>
          <a:p>
            <a:r>
              <a:rPr sz="4400" dirty="0" err="1"/>
              <a:t>出力</a:t>
            </a:r>
            <a:endParaRPr dirty="0"/>
          </a:p>
        </p:txBody>
      </p:sp>
      <p:sp>
        <p:nvSpPr>
          <p:cNvPr id="267" name="角丸四角形"/>
          <p:cNvSpPr/>
          <p:nvPr/>
        </p:nvSpPr>
        <p:spPr>
          <a:xfrm>
            <a:off x="5293216" y="6242239"/>
            <a:ext cx="1516436" cy="857050"/>
          </a:xfrm>
          <a:prstGeom prst="roundRect">
            <a:avLst>
              <a:gd name="adj" fmla="val 15000"/>
            </a:avLst>
          </a:prstGeom>
          <a:ln w="25400">
            <a:solidFill>
              <a:srgbClr val="000000"/>
            </a:solidFill>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endParaRPr/>
          </a:p>
        </p:txBody>
      </p:sp>
      <p:sp>
        <p:nvSpPr>
          <p:cNvPr id="268" name="入力x1"/>
          <p:cNvSpPr txBox="1"/>
          <p:nvPr/>
        </p:nvSpPr>
        <p:spPr>
          <a:xfrm>
            <a:off x="5367358" y="6406544"/>
            <a:ext cx="1170192" cy="55111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3200">
                <a:latin typeface="ヒラギノ丸ゴ ProN W4"/>
                <a:ea typeface="ヒラギノ丸ゴ ProN W4"/>
                <a:cs typeface="ヒラギノ丸ゴ ProN W4"/>
                <a:sym typeface="ヒラギノ丸ゴ ProN W4"/>
              </a:defRPr>
            </a:pPr>
            <a:r>
              <a:rPr dirty="0"/>
              <a:t>入力</a:t>
            </a:r>
            <a:r>
              <a:rPr lang="en-US" dirty="0">
                <a:latin typeface="Apple Chancery"/>
                <a:ea typeface="Apple Chancery"/>
                <a:cs typeface="Apple Chancery"/>
                <a:sym typeface="Apple Chancery"/>
              </a:rPr>
              <a:t>1</a:t>
            </a:r>
            <a:endParaRPr baseline="-5999" dirty="0">
              <a:latin typeface="Apple Chancery"/>
              <a:ea typeface="Apple Chancery"/>
              <a:cs typeface="Apple Chancery"/>
              <a:sym typeface="Apple Chancery"/>
            </a:endParaRPr>
          </a:p>
        </p:txBody>
      </p:sp>
      <p:sp>
        <p:nvSpPr>
          <p:cNvPr id="269" name="角丸四角形"/>
          <p:cNvSpPr/>
          <p:nvPr/>
        </p:nvSpPr>
        <p:spPr>
          <a:xfrm>
            <a:off x="2957627" y="7623212"/>
            <a:ext cx="1516435" cy="857050"/>
          </a:xfrm>
          <a:prstGeom prst="roundRect">
            <a:avLst>
              <a:gd name="adj" fmla="val 15000"/>
            </a:avLst>
          </a:prstGeom>
          <a:ln w="25400">
            <a:solidFill>
              <a:srgbClr val="000000"/>
            </a:solidFill>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endParaRPr/>
          </a:p>
        </p:txBody>
      </p:sp>
      <p:sp>
        <p:nvSpPr>
          <p:cNvPr id="270" name="入力x2"/>
          <p:cNvSpPr txBox="1"/>
          <p:nvPr/>
        </p:nvSpPr>
        <p:spPr>
          <a:xfrm>
            <a:off x="3031768" y="7787517"/>
            <a:ext cx="1170192" cy="55111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3200">
                <a:latin typeface="ヒラギノ丸ゴ ProN W4"/>
                <a:ea typeface="ヒラギノ丸ゴ ProN W4"/>
                <a:cs typeface="ヒラギノ丸ゴ ProN W4"/>
                <a:sym typeface="ヒラギノ丸ゴ ProN W4"/>
              </a:defRPr>
            </a:pPr>
            <a:r>
              <a:rPr dirty="0"/>
              <a:t>入力</a:t>
            </a:r>
            <a:r>
              <a:rPr lang="en-US" dirty="0">
                <a:latin typeface="Apple Chancery"/>
                <a:ea typeface="Apple Chancery"/>
                <a:cs typeface="Apple Chancery"/>
                <a:sym typeface="Apple Chancery"/>
              </a:rPr>
              <a:t>2</a:t>
            </a:r>
            <a:endParaRPr baseline="-5999" dirty="0">
              <a:latin typeface="Apple Chancery"/>
              <a:ea typeface="Apple Chancery"/>
              <a:cs typeface="Apple Chancery"/>
              <a:sym typeface="Apple Chancery"/>
            </a:endParaRPr>
          </a:p>
        </p:txBody>
      </p:sp>
      <p:sp>
        <p:nvSpPr>
          <p:cNvPr id="271" name="角丸四角形"/>
          <p:cNvSpPr/>
          <p:nvPr/>
        </p:nvSpPr>
        <p:spPr>
          <a:xfrm>
            <a:off x="3216551" y="11094652"/>
            <a:ext cx="1516435" cy="857050"/>
          </a:xfrm>
          <a:prstGeom prst="roundRect">
            <a:avLst>
              <a:gd name="adj" fmla="val 15000"/>
            </a:avLst>
          </a:prstGeom>
          <a:ln w="25400">
            <a:solidFill>
              <a:srgbClr val="000000"/>
            </a:solidFill>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endParaRPr/>
          </a:p>
        </p:txBody>
      </p:sp>
      <p:sp>
        <p:nvSpPr>
          <p:cNvPr id="272" name="入力x3"/>
          <p:cNvSpPr txBox="1"/>
          <p:nvPr/>
        </p:nvSpPr>
        <p:spPr>
          <a:xfrm>
            <a:off x="3290692" y="11258957"/>
            <a:ext cx="1170192" cy="55111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3200">
                <a:latin typeface="ヒラギノ丸ゴ ProN W4"/>
                <a:ea typeface="ヒラギノ丸ゴ ProN W4"/>
                <a:cs typeface="ヒラギノ丸ゴ ProN W4"/>
                <a:sym typeface="ヒラギノ丸ゴ ProN W4"/>
              </a:defRPr>
            </a:pPr>
            <a:r>
              <a:rPr dirty="0"/>
              <a:t>入力</a:t>
            </a:r>
            <a:r>
              <a:rPr lang="en-US" dirty="0">
                <a:latin typeface="Apple Chancery"/>
                <a:ea typeface="Apple Chancery"/>
                <a:cs typeface="Apple Chancery"/>
                <a:sym typeface="Apple Chancery"/>
              </a:rPr>
              <a:t>3</a:t>
            </a:r>
            <a:endParaRPr baseline="-5999" dirty="0">
              <a:latin typeface="Apple Chancery"/>
              <a:ea typeface="Apple Chancery"/>
              <a:cs typeface="Apple Chancery"/>
              <a:sym typeface="Apple Chancery"/>
            </a:endParaRPr>
          </a:p>
        </p:txBody>
      </p:sp>
      <p:sp>
        <p:nvSpPr>
          <p:cNvPr id="273" name="電気信号が閾値を超えれば"/>
          <p:cNvSpPr txBox="1"/>
          <p:nvPr/>
        </p:nvSpPr>
        <p:spPr>
          <a:xfrm>
            <a:off x="9683408" y="9702010"/>
            <a:ext cx="5642570" cy="656590"/>
          </a:xfrm>
          <a:prstGeom prst="rect">
            <a:avLst/>
          </a:prstGeom>
          <a:solidFill>
            <a:schemeClr val="accent3"/>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1130300">
              <a:lnSpc>
                <a:spcPct val="100000"/>
              </a:lnSpc>
              <a:defRPr sz="3200">
                <a:solidFill>
                  <a:srgbClr val="FFFFFF"/>
                </a:solidFill>
                <a:latin typeface="Graphik"/>
                <a:ea typeface="Graphik"/>
                <a:cs typeface="Graphik"/>
                <a:sym typeface="Graphik"/>
              </a:defRPr>
            </a:lvl1pPr>
          </a:lstStyle>
          <a:p>
            <a:r>
              <a:rPr sz="3600" dirty="0" err="1"/>
              <a:t>電気信号が閾値を超えれば</a:t>
            </a:r>
            <a:endParaRPr sz="3600" dirty="0"/>
          </a:p>
        </p:txBody>
      </p:sp>
      <p:sp>
        <p:nvSpPr>
          <p:cNvPr id="2" name="矢印: 右 1">
            <a:extLst>
              <a:ext uri="{FF2B5EF4-FFF2-40B4-BE49-F238E27FC236}">
                <a16:creationId xmlns:a16="http://schemas.microsoft.com/office/drawing/2014/main" id="{0A86C6EF-49E4-F503-04B3-BD8CEF47C49A}"/>
              </a:ext>
            </a:extLst>
          </p:cNvPr>
          <p:cNvSpPr/>
          <p:nvPr/>
        </p:nvSpPr>
        <p:spPr>
          <a:xfrm rot="4471694">
            <a:off x="5707690" y="7886723"/>
            <a:ext cx="1707443" cy="858044"/>
          </a:xfrm>
          <a:prstGeom prst="rightArrow">
            <a:avLst/>
          </a:prstGeom>
          <a:solidFill>
            <a:schemeClr val="accent5"/>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sp>
        <p:nvSpPr>
          <p:cNvPr id="3" name="矢印: 右 2">
            <a:extLst>
              <a:ext uri="{FF2B5EF4-FFF2-40B4-BE49-F238E27FC236}">
                <a16:creationId xmlns:a16="http://schemas.microsoft.com/office/drawing/2014/main" id="{93605B2D-7F8F-F78C-AC50-82856722CB33}"/>
              </a:ext>
            </a:extLst>
          </p:cNvPr>
          <p:cNvSpPr/>
          <p:nvPr/>
        </p:nvSpPr>
        <p:spPr>
          <a:xfrm rot="2067872">
            <a:off x="4498205" y="8616638"/>
            <a:ext cx="1707443" cy="1182013"/>
          </a:xfrm>
          <a:prstGeom prst="rightArrow">
            <a:avLst/>
          </a:prstGeom>
          <a:solidFill>
            <a:schemeClr val="accent5"/>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dirty="0">
              <a:ln>
                <a:noFill/>
              </a:ln>
              <a:solidFill>
                <a:srgbClr val="FFFFFF"/>
              </a:solidFill>
              <a:effectLst/>
              <a:uFillTx/>
              <a:latin typeface="Graphik"/>
              <a:ea typeface="Graphik"/>
              <a:cs typeface="Graphik"/>
              <a:sym typeface="Graphik"/>
            </a:endParaRPr>
          </a:p>
        </p:txBody>
      </p:sp>
      <p:sp>
        <p:nvSpPr>
          <p:cNvPr id="4" name="矢印: 右 3">
            <a:extLst>
              <a:ext uri="{FF2B5EF4-FFF2-40B4-BE49-F238E27FC236}">
                <a16:creationId xmlns:a16="http://schemas.microsoft.com/office/drawing/2014/main" id="{5E360114-C083-8168-8846-33586D914F6A}"/>
              </a:ext>
            </a:extLst>
          </p:cNvPr>
          <p:cNvSpPr/>
          <p:nvPr/>
        </p:nvSpPr>
        <p:spPr>
          <a:xfrm rot="19351231">
            <a:off x="4956778" y="10471076"/>
            <a:ext cx="1707443" cy="1182013"/>
          </a:xfrm>
          <a:prstGeom prst="rightArrow">
            <a:avLst/>
          </a:prstGeom>
          <a:solidFill>
            <a:schemeClr val="accent5"/>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dirty="0">
              <a:ln>
                <a:noFill/>
              </a:ln>
              <a:solidFill>
                <a:srgbClr val="FFFFFF"/>
              </a:solidFill>
              <a:effectLst/>
              <a:uFillTx/>
              <a:latin typeface="Graphik"/>
              <a:ea typeface="Graphik"/>
              <a:cs typeface="Graphik"/>
              <a:sym typeface="Graphik"/>
            </a:endParaRPr>
          </a:p>
        </p:txBody>
      </p:sp>
      <p:sp>
        <p:nvSpPr>
          <p:cNvPr id="5" name="電気信号が閾値を超えれば">
            <a:extLst>
              <a:ext uri="{FF2B5EF4-FFF2-40B4-BE49-F238E27FC236}">
                <a16:creationId xmlns:a16="http://schemas.microsoft.com/office/drawing/2014/main" id="{049A53DA-D491-843A-0986-0D74659C4D09}"/>
              </a:ext>
            </a:extLst>
          </p:cNvPr>
          <p:cNvSpPr txBox="1"/>
          <p:nvPr/>
        </p:nvSpPr>
        <p:spPr>
          <a:xfrm>
            <a:off x="6696084" y="9483940"/>
            <a:ext cx="1487587" cy="933589"/>
          </a:xfrm>
          <a:prstGeom prst="rect">
            <a:avLst/>
          </a:prstGeom>
          <a:solidFill>
            <a:schemeClr val="accent1"/>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1130300">
              <a:lnSpc>
                <a:spcPct val="100000"/>
              </a:lnSpc>
              <a:defRPr sz="3200">
                <a:solidFill>
                  <a:srgbClr val="FFFFFF"/>
                </a:solidFill>
                <a:latin typeface="Graphik"/>
                <a:ea typeface="Graphik"/>
                <a:cs typeface="Graphik"/>
                <a:sym typeface="Graphik"/>
              </a:defRPr>
            </a:lvl1pPr>
          </a:lstStyle>
          <a:p>
            <a:r>
              <a:rPr lang="ja-JP" altLang="en-US" sz="5400" dirty="0"/>
              <a:t>閾値</a:t>
            </a:r>
            <a:endParaRPr sz="5400" dirty="0"/>
          </a:p>
        </p:txBody>
      </p:sp>
      <p:sp>
        <p:nvSpPr>
          <p:cNvPr id="6" name="入力">
            <a:extLst>
              <a:ext uri="{FF2B5EF4-FFF2-40B4-BE49-F238E27FC236}">
                <a16:creationId xmlns:a16="http://schemas.microsoft.com/office/drawing/2014/main" id="{B75AF7C2-2CA1-C09A-62B4-6D3EBCC9E467}"/>
              </a:ext>
            </a:extLst>
          </p:cNvPr>
          <p:cNvSpPr txBox="1"/>
          <p:nvPr/>
        </p:nvSpPr>
        <p:spPr>
          <a:xfrm>
            <a:off x="1815825" y="6437373"/>
            <a:ext cx="1333698" cy="841256"/>
          </a:xfrm>
          <a:prstGeom prst="rect">
            <a:avLst/>
          </a:prstGeom>
          <a:solidFill>
            <a:schemeClr val="accent5"/>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1130300">
              <a:lnSpc>
                <a:spcPct val="100000"/>
              </a:lnSpc>
              <a:defRPr sz="3200">
                <a:solidFill>
                  <a:srgbClr val="FFFFFF"/>
                </a:solidFill>
                <a:latin typeface="Graphik"/>
                <a:ea typeface="Graphik"/>
                <a:cs typeface="Graphik"/>
                <a:sym typeface="Graphik"/>
              </a:defRPr>
            </a:lvl1pPr>
          </a:lstStyle>
          <a:p>
            <a:r>
              <a:rPr sz="4800" dirty="0" err="1"/>
              <a:t>入力</a:t>
            </a:r>
            <a:endParaRPr dirty="0"/>
          </a:p>
        </p:txBody>
      </p:sp>
      <p:sp>
        <p:nvSpPr>
          <p:cNvPr id="7" name="ニューラルネットワークとは(軽く復習)">
            <a:extLst>
              <a:ext uri="{FF2B5EF4-FFF2-40B4-BE49-F238E27FC236}">
                <a16:creationId xmlns:a16="http://schemas.microsoft.com/office/drawing/2014/main" id="{C089B0A3-34BC-B15A-AF2B-60209ECCA31E}"/>
              </a:ext>
            </a:extLst>
          </p:cNvPr>
          <p:cNvSpPr txBox="1"/>
          <p:nvPr/>
        </p:nvSpPr>
        <p:spPr>
          <a:xfrm>
            <a:off x="7806184" y="444838"/>
            <a:ext cx="8771632" cy="902811"/>
          </a:xfrm>
          <a:prstGeom prst="rect">
            <a:avLst/>
          </a:prstGeom>
          <a:solidFill>
            <a:schemeClr val="accent5"/>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1130300">
              <a:lnSpc>
                <a:spcPct val="100000"/>
              </a:lnSpc>
              <a:defRPr sz="5200">
                <a:solidFill>
                  <a:srgbClr val="FFFFFF"/>
                </a:solidFill>
                <a:latin typeface="Graphik"/>
                <a:ea typeface="Graphik"/>
                <a:cs typeface="Graphik"/>
                <a:sym typeface="Graphik"/>
              </a:defRPr>
            </a:lvl1pPr>
          </a:lstStyle>
          <a:p>
            <a:r>
              <a:rPr dirty="0" err="1"/>
              <a:t>ニューラルネットワークとは</a:t>
            </a:r>
            <a:endParaRPr dirty="0"/>
          </a:p>
        </p:txBody>
      </p:sp>
    </p:spTree>
    <p:extLst>
      <p:ext uri="{BB962C8B-B14F-4D97-AF65-F5344CB8AC3E}">
        <p14:creationId xmlns:p14="http://schemas.microsoft.com/office/powerpoint/2010/main" val="2014029624"/>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 name="単一のニューロンはこのようなモデルで表すことができる。"/>
          <p:cNvSpPr txBox="1"/>
          <p:nvPr/>
        </p:nvSpPr>
        <p:spPr>
          <a:xfrm>
            <a:off x="3061461" y="2671272"/>
            <a:ext cx="19813116" cy="8366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sz="5300">
                <a:latin typeface="ヒラギノ丸ゴ ProN W4"/>
                <a:ea typeface="ヒラギノ丸ゴ ProN W4"/>
                <a:cs typeface="ヒラギノ丸ゴ ProN W4"/>
                <a:sym typeface="ヒラギノ丸ゴ ProN W4"/>
              </a:defRPr>
            </a:lvl1pPr>
          </a:lstStyle>
          <a:p>
            <a:r>
              <a:rPr dirty="0" err="1"/>
              <a:t>単一の</a:t>
            </a:r>
            <a:r>
              <a:rPr lang="ja-JP" altLang="en-US" dirty="0"/>
              <a:t>人工</a:t>
            </a:r>
            <a:r>
              <a:rPr dirty="0" err="1"/>
              <a:t>ニューロンはこのようなモデルで表すことができる</a:t>
            </a:r>
            <a:r>
              <a:rPr dirty="0"/>
              <a:t>。</a:t>
            </a:r>
          </a:p>
        </p:txBody>
      </p:sp>
      <p:sp>
        <p:nvSpPr>
          <p:cNvPr id="277" name="角丸四角形"/>
          <p:cNvSpPr/>
          <p:nvPr/>
        </p:nvSpPr>
        <p:spPr>
          <a:xfrm>
            <a:off x="2528128" y="6223000"/>
            <a:ext cx="3467732" cy="1270000"/>
          </a:xfrm>
          <a:prstGeom prst="roundRect">
            <a:avLst>
              <a:gd name="adj" fmla="val 15000"/>
            </a:avLst>
          </a:prstGeom>
          <a:ln w="25400">
            <a:solidFill>
              <a:srgbClr val="000000"/>
            </a:solidFill>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endParaRPr/>
          </a:p>
        </p:txBody>
      </p:sp>
      <p:sp>
        <p:nvSpPr>
          <p:cNvPr id="278" name="角丸四角形"/>
          <p:cNvSpPr/>
          <p:nvPr/>
        </p:nvSpPr>
        <p:spPr>
          <a:xfrm>
            <a:off x="2528128" y="8486257"/>
            <a:ext cx="3467732" cy="1270001"/>
          </a:xfrm>
          <a:prstGeom prst="roundRect">
            <a:avLst>
              <a:gd name="adj" fmla="val 15000"/>
            </a:avLst>
          </a:prstGeom>
          <a:ln w="25400">
            <a:solidFill>
              <a:srgbClr val="000000"/>
            </a:solidFill>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endParaRPr/>
          </a:p>
        </p:txBody>
      </p:sp>
      <p:sp>
        <p:nvSpPr>
          <p:cNvPr id="279" name="角丸四角形"/>
          <p:cNvSpPr/>
          <p:nvPr/>
        </p:nvSpPr>
        <p:spPr>
          <a:xfrm>
            <a:off x="2528128" y="10749515"/>
            <a:ext cx="3467732" cy="1270001"/>
          </a:xfrm>
          <a:prstGeom prst="roundRect">
            <a:avLst>
              <a:gd name="adj" fmla="val 15000"/>
            </a:avLst>
          </a:prstGeom>
          <a:ln w="25400">
            <a:solidFill>
              <a:srgbClr val="000000"/>
            </a:solidFill>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endParaRPr/>
          </a:p>
        </p:txBody>
      </p:sp>
      <p:sp>
        <p:nvSpPr>
          <p:cNvPr id="280" name="楕円"/>
          <p:cNvSpPr/>
          <p:nvPr/>
        </p:nvSpPr>
        <p:spPr>
          <a:xfrm>
            <a:off x="9425857" y="6705935"/>
            <a:ext cx="6081049" cy="4830645"/>
          </a:xfrm>
          <a:prstGeom prst="ellipse">
            <a:avLst/>
          </a:prstGeom>
          <a:ln w="25400">
            <a:solidFill>
              <a:srgbClr val="000000"/>
            </a:solidFill>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endParaRPr/>
          </a:p>
        </p:txBody>
      </p:sp>
      <p:sp>
        <p:nvSpPr>
          <p:cNvPr id="281" name="線"/>
          <p:cNvSpPr/>
          <p:nvPr/>
        </p:nvSpPr>
        <p:spPr>
          <a:xfrm>
            <a:off x="6664791" y="6860979"/>
            <a:ext cx="2211118" cy="948818"/>
          </a:xfrm>
          <a:prstGeom prst="line">
            <a:avLst/>
          </a:prstGeom>
          <a:ln w="88900">
            <a:solidFill>
              <a:srgbClr val="000000"/>
            </a:solidFill>
            <a:custDash>
              <a:ds d="200000" sp="200000"/>
            </a:custDash>
            <a:miter lim="400000"/>
            <a:tailEnd type="triangle"/>
          </a:ln>
        </p:spPr>
        <p:txBody>
          <a:bodyPr lIns="50800" tIns="50800" rIns="50800" bIns="50800" anchor="ctr"/>
          <a:lstStyle/>
          <a:p>
            <a:endParaRPr/>
          </a:p>
        </p:txBody>
      </p:sp>
      <p:sp>
        <p:nvSpPr>
          <p:cNvPr id="282" name="線"/>
          <p:cNvSpPr/>
          <p:nvPr/>
        </p:nvSpPr>
        <p:spPr>
          <a:xfrm>
            <a:off x="6664791" y="9215101"/>
            <a:ext cx="2193590" cy="1"/>
          </a:xfrm>
          <a:prstGeom prst="line">
            <a:avLst/>
          </a:prstGeom>
          <a:ln w="88900">
            <a:solidFill>
              <a:srgbClr val="000000"/>
            </a:solidFill>
            <a:custDash>
              <a:ds d="200000" sp="200000"/>
            </a:custDash>
            <a:miter lim="400000"/>
            <a:tailEnd type="triangle"/>
          </a:ln>
        </p:spPr>
        <p:txBody>
          <a:bodyPr lIns="50800" tIns="50800" rIns="50800" bIns="50800" anchor="ctr"/>
          <a:lstStyle/>
          <a:p>
            <a:endParaRPr/>
          </a:p>
        </p:txBody>
      </p:sp>
      <p:sp>
        <p:nvSpPr>
          <p:cNvPr id="283" name="線"/>
          <p:cNvSpPr/>
          <p:nvPr/>
        </p:nvSpPr>
        <p:spPr>
          <a:xfrm flipV="1">
            <a:off x="6664791" y="10326326"/>
            <a:ext cx="2211718" cy="1058190"/>
          </a:xfrm>
          <a:prstGeom prst="line">
            <a:avLst/>
          </a:prstGeom>
          <a:ln w="88900">
            <a:solidFill>
              <a:srgbClr val="000000"/>
            </a:solidFill>
            <a:custDash>
              <a:ds d="200000" sp="200000"/>
            </a:custDash>
            <a:miter lim="400000"/>
            <a:tailEnd type="triangle"/>
          </a:ln>
        </p:spPr>
        <p:txBody>
          <a:bodyPr lIns="50800" tIns="50800" rIns="50800" bIns="50800" anchor="ctr"/>
          <a:lstStyle/>
          <a:p>
            <a:endParaRPr/>
          </a:p>
        </p:txBody>
      </p:sp>
      <p:sp>
        <p:nvSpPr>
          <p:cNvPr id="284" name="入力x1"/>
          <p:cNvSpPr txBox="1"/>
          <p:nvPr/>
        </p:nvSpPr>
        <p:spPr>
          <a:xfrm>
            <a:off x="3146630" y="6439680"/>
            <a:ext cx="2141612" cy="8366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5300">
                <a:latin typeface="ヒラギノ丸ゴ ProN W4"/>
                <a:ea typeface="ヒラギノ丸ゴ ProN W4"/>
                <a:cs typeface="ヒラギノ丸ゴ ProN W4"/>
                <a:sym typeface="ヒラギノ丸ゴ ProN W4"/>
              </a:defRPr>
            </a:pPr>
            <a:r>
              <a:rPr dirty="0" err="1"/>
              <a:t>入力</a:t>
            </a:r>
            <a:r>
              <a:rPr lang="ja-JP" altLang="en-US" dirty="0">
                <a:latin typeface="Apple Chancery"/>
                <a:ea typeface="Apple Chancery"/>
                <a:cs typeface="Apple Chancery"/>
                <a:sym typeface="Apple Chancery"/>
              </a:rPr>
              <a:t>１</a:t>
            </a:r>
            <a:endParaRPr baseline="-5999" dirty="0">
              <a:latin typeface="Apple Chancery"/>
              <a:ea typeface="Apple Chancery"/>
              <a:cs typeface="Apple Chancery"/>
              <a:sym typeface="Apple Chancery"/>
            </a:endParaRPr>
          </a:p>
        </p:txBody>
      </p:sp>
      <p:sp>
        <p:nvSpPr>
          <p:cNvPr id="285" name="入力x2"/>
          <p:cNvSpPr txBox="1"/>
          <p:nvPr/>
        </p:nvSpPr>
        <p:spPr>
          <a:xfrm>
            <a:off x="3146630" y="8702938"/>
            <a:ext cx="2141612" cy="8366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5300">
                <a:latin typeface="ヒラギノ丸ゴ ProN W4"/>
                <a:ea typeface="ヒラギノ丸ゴ ProN W4"/>
                <a:cs typeface="ヒラギノ丸ゴ ProN W4"/>
                <a:sym typeface="ヒラギノ丸ゴ ProN W4"/>
              </a:defRPr>
            </a:pPr>
            <a:r>
              <a:rPr dirty="0" err="1"/>
              <a:t>入力</a:t>
            </a:r>
            <a:r>
              <a:rPr lang="ja-JP" altLang="en-US" dirty="0">
                <a:latin typeface="Apple Chancery"/>
                <a:ea typeface="Apple Chancery"/>
                <a:cs typeface="Apple Chancery"/>
                <a:sym typeface="Apple Chancery"/>
              </a:rPr>
              <a:t>２</a:t>
            </a:r>
            <a:endParaRPr baseline="-5999" dirty="0">
              <a:latin typeface="Apple Chancery"/>
              <a:ea typeface="Apple Chancery"/>
              <a:cs typeface="Apple Chancery"/>
              <a:sym typeface="Apple Chancery"/>
            </a:endParaRPr>
          </a:p>
        </p:txBody>
      </p:sp>
      <p:sp>
        <p:nvSpPr>
          <p:cNvPr id="286" name="入力x3"/>
          <p:cNvSpPr txBox="1"/>
          <p:nvPr/>
        </p:nvSpPr>
        <p:spPr>
          <a:xfrm>
            <a:off x="3237810" y="11042396"/>
            <a:ext cx="2141612" cy="8366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5300">
                <a:latin typeface="ヒラギノ丸ゴ ProN W4"/>
                <a:ea typeface="ヒラギノ丸ゴ ProN W4"/>
                <a:cs typeface="ヒラギノ丸ゴ ProN W4"/>
                <a:sym typeface="ヒラギノ丸ゴ ProN W4"/>
              </a:defRPr>
            </a:pPr>
            <a:r>
              <a:rPr dirty="0" err="1"/>
              <a:t>入力</a:t>
            </a:r>
            <a:r>
              <a:rPr lang="ja-JP" altLang="en-US" dirty="0">
                <a:latin typeface="Apple Chancery"/>
                <a:ea typeface="Apple Chancery"/>
                <a:cs typeface="Apple Chancery"/>
                <a:sym typeface="Apple Chancery"/>
              </a:rPr>
              <a:t>３</a:t>
            </a:r>
            <a:endParaRPr baseline="-5999" dirty="0">
              <a:latin typeface="Apple Chancery"/>
              <a:ea typeface="Apple Chancery"/>
              <a:cs typeface="Apple Chancery"/>
              <a:sym typeface="Apple Chancery"/>
            </a:endParaRPr>
          </a:p>
        </p:txBody>
      </p:sp>
      <p:sp>
        <p:nvSpPr>
          <p:cNvPr id="287" name="重みw1"/>
          <p:cNvSpPr txBox="1"/>
          <p:nvPr/>
        </p:nvSpPr>
        <p:spPr>
          <a:xfrm>
            <a:off x="7125948" y="6115237"/>
            <a:ext cx="2141612" cy="8366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5300">
                <a:latin typeface="ヒラギノ丸ゴ ProN W4"/>
                <a:ea typeface="ヒラギノ丸ゴ ProN W4"/>
                <a:cs typeface="ヒラギノ丸ゴ ProN W4"/>
                <a:sym typeface="ヒラギノ丸ゴ ProN W4"/>
              </a:defRPr>
            </a:pPr>
            <a:r>
              <a:rPr dirty="0" err="1"/>
              <a:t>重み</a:t>
            </a:r>
            <a:r>
              <a:rPr lang="ja-JP" altLang="en-US" dirty="0">
                <a:latin typeface="Apple Chancery"/>
                <a:ea typeface="Apple Chancery"/>
                <a:cs typeface="Apple Chancery"/>
                <a:sym typeface="Apple Chancery"/>
              </a:rPr>
              <a:t>１</a:t>
            </a:r>
            <a:endParaRPr baseline="-5999" dirty="0">
              <a:latin typeface="Apple Chancery"/>
              <a:ea typeface="Apple Chancery"/>
              <a:cs typeface="Apple Chancery"/>
              <a:sym typeface="Apple Chancery"/>
            </a:endParaRPr>
          </a:p>
        </p:txBody>
      </p:sp>
      <p:sp>
        <p:nvSpPr>
          <p:cNvPr id="288" name="重みw2"/>
          <p:cNvSpPr txBox="1"/>
          <p:nvPr/>
        </p:nvSpPr>
        <p:spPr>
          <a:xfrm>
            <a:off x="6672815" y="8155509"/>
            <a:ext cx="2141612" cy="8366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5300">
                <a:latin typeface="ヒラギノ丸ゴ ProN W4"/>
                <a:ea typeface="ヒラギノ丸ゴ ProN W4"/>
                <a:cs typeface="ヒラギノ丸ゴ ProN W4"/>
                <a:sym typeface="ヒラギノ丸ゴ ProN W4"/>
              </a:defRPr>
            </a:pPr>
            <a:r>
              <a:rPr dirty="0" err="1"/>
              <a:t>重み</a:t>
            </a:r>
            <a:r>
              <a:rPr lang="ja-JP" altLang="en-US" dirty="0">
                <a:latin typeface="Apple Chancery"/>
                <a:ea typeface="Apple Chancery"/>
                <a:cs typeface="Apple Chancery"/>
                <a:sym typeface="Apple Chancery"/>
              </a:rPr>
              <a:t>２</a:t>
            </a:r>
            <a:endParaRPr baseline="-5999" dirty="0">
              <a:latin typeface="Apple Chancery"/>
              <a:ea typeface="Apple Chancery"/>
              <a:cs typeface="Apple Chancery"/>
              <a:sym typeface="Apple Chancery"/>
            </a:endParaRPr>
          </a:p>
        </p:txBody>
      </p:sp>
      <p:sp>
        <p:nvSpPr>
          <p:cNvPr id="289" name="重みw3"/>
          <p:cNvSpPr txBox="1"/>
          <p:nvPr/>
        </p:nvSpPr>
        <p:spPr>
          <a:xfrm>
            <a:off x="7097245" y="11231941"/>
            <a:ext cx="2141612" cy="8366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5300">
                <a:latin typeface="ヒラギノ丸ゴ ProN W4"/>
                <a:ea typeface="ヒラギノ丸ゴ ProN W4"/>
                <a:cs typeface="ヒラギノ丸ゴ ProN W4"/>
                <a:sym typeface="ヒラギノ丸ゴ ProN W4"/>
              </a:defRPr>
            </a:pPr>
            <a:r>
              <a:rPr dirty="0" err="1"/>
              <a:t>重み</a:t>
            </a:r>
            <a:r>
              <a:rPr lang="ja-JP" altLang="en-US" dirty="0">
                <a:latin typeface="Apple Chancery"/>
                <a:ea typeface="Apple Chancery"/>
                <a:cs typeface="Apple Chancery"/>
                <a:sym typeface="Apple Chancery"/>
              </a:rPr>
              <a:t>３</a:t>
            </a:r>
            <a:endParaRPr baseline="-5999" dirty="0">
              <a:latin typeface="Apple Chancery"/>
              <a:ea typeface="Apple Chancery"/>
              <a:cs typeface="Apple Chancery"/>
              <a:sym typeface="Apple Chancery"/>
            </a:endParaRPr>
          </a:p>
        </p:txBody>
      </p:sp>
      <p:sp>
        <p:nvSpPr>
          <p:cNvPr id="290" name="μ"/>
          <p:cNvSpPr txBox="1"/>
          <p:nvPr/>
        </p:nvSpPr>
        <p:spPr>
          <a:xfrm>
            <a:off x="9969719" y="8335914"/>
            <a:ext cx="2141612" cy="15706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sz="5300">
                <a:latin typeface="ヒラギノ丸ゴ ProN W4"/>
                <a:ea typeface="ヒラギノ丸ゴ ProN W4"/>
                <a:cs typeface="ヒラギノ丸ゴ ProN W4"/>
                <a:sym typeface="ヒラギノ丸ゴ ProN W4"/>
              </a:defRPr>
            </a:lvl1pPr>
          </a:lstStyle>
          <a:p>
            <a:r>
              <a:rPr lang="ja-JP" altLang="en-US" dirty="0"/>
              <a:t>入力の</a:t>
            </a:r>
            <a:endParaRPr lang="en-US" altLang="ja-JP" dirty="0"/>
          </a:p>
          <a:p>
            <a:r>
              <a:rPr lang="ja-JP" altLang="en-US" dirty="0"/>
              <a:t>合計</a:t>
            </a:r>
            <a:endParaRPr dirty="0"/>
          </a:p>
        </p:txBody>
      </p:sp>
      <p:sp>
        <p:nvSpPr>
          <p:cNvPr id="291" name="矢印"/>
          <p:cNvSpPr/>
          <p:nvPr/>
        </p:nvSpPr>
        <p:spPr>
          <a:xfrm>
            <a:off x="16462686" y="8580101"/>
            <a:ext cx="1818743" cy="1270001"/>
          </a:xfrm>
          <a:prstGeom prst="rightArrow">
            <a:avLst>
              <a:gd name="adj1" fmla="val 32000"/>
              <a:gd name="adj2" fmla="val 64000"/>
            </a:avLst>
          </a:prstGeom>
          <a:solidFill>
            <a:srgbClr val="000000"/>
          </a:solidFill>
          <a:ln w="12700">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endParaRPr/>
          </a:p>
        </p:txBody>
      </p:sp>
      <p:sp>
        <p:nvSpPr>
          <p:cNvPr id="292" name="角丸四角形"/>
          <p:cNvSpPr/>
          <p:nvPr/>
        </p:nvSpPr>
        <p:spPr>
          <a:xfrm>
            <a:off x="19237210" y="8580101"/>
            <a:ext cx="3467732" cy="1270001"/>
          </a:xfrm>
          <a:prstGeom prst="roundRect">
            <a:avLst>
              <a:gd name="adj" fmla="val 15000"/>
            </a:avLst>
          </a:prstGeom>
          <a:ln w="25400">
            <a:solidFill>
              <a:srgbClr val="000000"/>
            </a:solidFill>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endParaRPr/>
          </a:p>
        </p:txBody>
      </p:sp>
      <p:sp>
        <p:nvSpPr>
          <p:cNvPr id="293" name="発火"/>
          <p:cNvSpPr txBox="1"/>
          <p:nvPr/>
        </p:nvSpPr>
        <p:spPr>
          <a:xfrm>
            <a:off x="20240106" y="8796781"/>
            <a:ext cx="1461939" cy="8366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sz="5300">
                <a:latin typeface="ヒラギノ丸ゴ ProN W4"/>
                <a:ea typeface="ヒラギノ丸ゴ ProN W4"/>
                <a:cs typeface="ヒラギノ丸ゴ ProN W4"/>
                <a:sym typeface="ヒラギノ丸ゴ ProN W4"/>
              </a:defRPr>
            </a:lvl1pPr>
          </a:lstStyle>
          <a:p>
            <a:r>
              <a:rPr lang="ja-JP" altLang="en-US" dirty="0"/>
              <a:t>出力</a:t>
            </a:r>
            <a:endParaRPr dirty="0"/>
          </a:p>
        </p:txBody>
      </p:sp>
      <p:sp>
        <p:nvSpPr>
          <p:cNvPr id="294" name="線"/>
          <p:cNvSpPr/>
          <p:nvPr/>
        </p:nvSpPr>
        <p:spPr>
          <a:xfrm flipV="1">
            <a:off x="12358012" y="6690375"/>
            <a:ext cx="1" cy="4861766"/>
          </a:xfrm>
          <a:prstGeom prst="line">
            <a:avLst/>
          </a:prstGeom>
          <a:ln w="25400">
            <a:solidFill>
              <a:srgbClr val="000000"/>
            </a:solidFill>
            <a:miter lim="400000"/>
          </a:ln>
        </p:spPr>
        <p:txBody>
          <a:bodyPr lIns="50800" tIns="50800" rIns="50800" bIns="50800" anchor="ctr"/>
          <a:lstStyle/>
          <a:p>
            <a:endParaRPr/>
          </a:p>
        </p:txBody>
      </p:sp>
      <p:sp>
        <p:nvSpPr>
          <p:cNvPr id="295" name="活性化…"/>
          <p:cNvSpPr txBox="1"/>
          <p:nvPr/>
        </p:nvSpPr>
        <p:spPr>
          <a:xfrm>
            <a:off x="12738588" y="8289791"/>
            <a:ext cx="2180084" cy="15983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3900">
                <a:latin typeface="ヒラギノ丸ゴ ProN W4"/>
                <a:ea typeface="ヒラギノ丸ゴ ProN W4"/>
                <a:cs typeface="ヒラギノ丸ゴ ProN W4"/>
                <a:sym typeface="ヒラギノ丸ゴ ProN W4"/>
              </a:defRPr>
            </a:pPr>
            <a:r>
              <a:rPr sz="5400"/>
              <a:t>活性化</a:t>
            </a:r>
          </a:p>
          <a:p>
            <a:pPr algn="l">
              <a:defRPr sz="3900">
                <a:latin typeface="ヒラギノ丸ゴ ProN W4"/>
                <a:ea typeface="ヒラギノ丸ゴ ProN W4"/>
                <a:cs typeface="ヒラギノ丸ゴ ProN W4"/>
                <a:sym typeface="ヒラギノ丸ゴ ProN W4"/>
              </a:defRPr>
            </a:pPr>
            <a:r>
              <a:rPr sz="5400"/>
              <a:t>関数</a:t>
            </a:r>
          </a:p>
        </p:txBody>
      </p:sp>
      <p:sp>
        <p:nvSpPr>
          <p:cNvPr id="2" name="ニューラルネットワークとは(軽く復習)">
            <a:extLst>
              <a:ext uri="{FF2B5EF4-FFF2-40B4-BE49-F238E27FC236}">
                <a16:creationId xmlns:a16="http://schemas.microsoft.com/office/drawing/2014/main" id="{6A332327-8E15-AFA2-EFF4-902F2F007F49}"/>
              </a:ext>
            </a:extLst>
          </p:cNvPr>
          <p:cNvSpPr txBox="1"/>
          <p:nvPr/>
        </p:nvSpPr>
        <p:spPr>
          <a:xfrm>
            <a:off x="7806184" y="444838"/>
            <a:ext cx="8771632" cy="902811"/>
          </a:xfrm>
          <a:prstGeom prst="rect">
            <a:avLst/>
          </a:prstGeom>
          <a:solidFill>
            <a:schemeClr val="accent5"/>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1130300">
              <a:lnSpc>
                <a:spcPct val="100000"/>
              </a:lnSpc>
              <a:defRPr sz="5200">
                <a:solidFill>
                  <a:srgbClr val="FFFFFF"/>
                </a:solidFill>
                <a:latin typeface="Graphik"/>
                <a:ea typeface="Graphik"/>
                <a:cs typeface="Graphik"/>
                <a:sym typeface="Graphik"/>
              </a:defRPr>
            </a:lvl1pPr>
          </a:lstStyle>
          <a:p>
            <a:r>
              <a:rPr dirty="0" err="1"/>
              <a:t>ニューラルネットワークとは</a:t>
            </a:r>
            <a:endParaRPr dirty="0"/>
          </a:p>
        </p:txBody>
      </p:sp>
      <p:sp>
        <p:nvSpPr>
          <p:cNvPr id="3" name="ニューロンとパーセプトロン">
            <a:extLst>
              <a:ext uri="{FF2B5EF4-FFF2-40B4-BE49-F238E27FC236}">
                <a16:creationId xmlns:a16="http://schemas.microsoft.com/office/drawing/2014/main" id="{5CCE8B35-9E05-B6B6-3696-963EF2470EB2}"/>
              </a:ext>
            </a:extLst>
          </p:cNvPr>
          <p:cNvSpPr txBox="1"/>
          <p:nvPr/>
        </p:nvSpPr>
        <p:spPr>
          <a:xfrm>
            <a:off x="3819189" y="12634166"/>
            <a:ext cx="2141612" cy="8366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5300">
                <a:latin typeface="ヒラギノ丸ゴ ProN W4"/>
                <a:ea typeface="ヒラギノ丸ゴ ProN W4"/>
                <a:cs typeface="ヒラギノ丸ゴ ProN W4"/>
                <a:sym typeface="ヒラギノ丸ゴ ProN W4"/>
              </a:defRPr>
            </a:lvl1pPr>
          </a:lstStyle>
          <a:p>
            <a:r>
              <a:rPr lang="ja-JP" altLang="en-US" dirty="0"/>
              <a:t>前の層</a:t>
            </a:r>
            <a:endParaRPr dirty="0"/>
          </a:p>
        </p:txBody>
      </p:sp>
      <p:sp>
        <p:nvSpPr>
          <p:cNvPr id="4" name="ニューロンとパーセプトロン">
            <a:extLst>
              <a:ext uri="{FF2B5EF4-FFF2-40B4-BE49-F238E27FC236}">
                <a16:creationId xmlns:a16="http://schemas.microsoft.com/office/drawing/2014/main" id="{3049EC9C-2AA9-B787-52EA-F3D939B6181A}"/>
              </a:ext>
            </a:extLst>
          </p:cNvPr>
          <p:cNvSpPr txBox="1"/>
          <p:nvPr/>
        </p:nvSpPr>
        <p:spPr>
          <a:xfrm>
            <a:off x="11395575" y="12566310"/>
            <a:ext cx="2141612" cy="8366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5300">
                <a:latin typeface="ヒラギノ丸ゴ ProN W4"/>
                <a:ea typeface="ヒラギノ丸ゴ ProN W4"/>
                <a:cs typeface="ヒラギノ丸ゴ ProN W4"/>
                <a:sym typeface="ヒラギノ丸ゴ ProN W4"/>
              </a:defRPr>
            </a:lvl1pPr>
          </a:lstStyle>
          <a:p>
            <a:r>
              <a:rPr lang="ja-JP" altLang="en-US" dirty="0"/>
              <a:t>今の層</a:t>
            </a:r>
            <a:endParaRPr dirty="0"/>
          </a:p>
        </p:txBody>
      </p:sp>
      <p:sp>
        <p:nvSpPr>
          <p:cNvPr id="5" name="ニューロンとパーセプトロン">
            <a:extLst>
              <a:ext uri="{FF2B5EF4-FFF2-40B4-BE49-F238E27FC236}">
                <a16:creationId xmlns:a16="http://schemas.microsoft.com/office/drawing/2014/main" id="{3CD3F51F-A022-737B-8B32-7AE085DC47ED}"/>
              </a:ext>
            </a:extLst>
          </p:cNvPr>
          <p:cNvSpPr txBox="1"/>
          <p:nvPr/>
        </p:nvSpPr>
        <p:spPr>
          <a:xfrm>
            <a:off x="19727459" y="12566309"/>
            <a:ext cx="2141612" cy="8366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5300">
                <a:latin typeface="ヒラギノ丸ゴ ProN W4"/>
                <a:ea typeface="ヒラギノ丸ゴ ProN W4"/>
                <a:cs typeface="ヒラギノ丸ゴ ProN W4"/>
                <a:sym typeface="ヒラギノ丸ゴ ProN W4"/>
              </a:defRPr>
            </a:lvl1pPr>
          </a:lstStyle>
          <a:p>
            <a:r>
              <a:rPr lang="ja-JP" altLang="en-US" dirty="0"/>
              <a:t>次の層</a:t>
            </a:r>
            <a:endParaRPr dirty="0"/>
          </a:p>
        </p:txBody>
      </p:sp>
    </p:spTree>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8" name="スクリーンショット 2021-03-09 11.23.29.png" descr="スクリーンショット 2021-03-09 11.23.29.png"/>
          <p:cNvPicPr>
            <a:picLocks noChangeAspect="1"/>
          </p:cNvPicPr>
          <p:nvPr/>
        </p:nvPicPr>
        <p:blipFill>
          <a:blip r:embed="rId2">
            <a:alphaModFix amt="37885"/>
          </a:blip>
          <a:srcRect l="7543" t="22980" r="16444"/>
          <a:stretch>
            <a:fillRect/>
          </a:stretch>
        </p:blipFill>
        <p:spPr>
          <a:xfrm>
            <a:off x="9312864" y="5124530"/>
            <a:ext cx="5699539" cy="3477413"/>
          </a:xfrm>
          <a:prstGeom prst="rect">
            <a:avLst/>
          </a:prstGeom>
          <a:ln w="12700">
            <a:miter lim="400000"/>
          </a:ln>
        </p:spPr>
      </p:pic>
      <p:sp>
        <p:nvSpPr>
          <p:cNvPr id="270" name="分類"/>
          <p:cNvSpPr txBox="1"/>
          <p:nvPr/>
        </p:nvSpPr>
        <p:spPr>
          <a:xfrm>
            <a:off x="19938750" y="4318326"/>
            <a:ext cx="1079501" cy="584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338">
              <a:lnSpc>
                <a:spcPct val="100000"/>
              </a:lnSpc>
              <a:defRPr sz="3800">
                <a:solidFill>
                  <a:srgbClr val="5E5E5E"/>
                </a:solidFill>
                <a:latin typeface="ヒラギノ角ゴ ProN W3"/>
                <a:ea typeface="ヒラギノ角ゴ ProN W3"/>
                <a:cs typeface="ヒラギノ角ゴ ProN W3"/>
                <a:sym typeface="ヒラギノ角ゴ ProN W3"/>
              </a:defRPr>
            </a:lvl1pPr>
          </a:lstStyle>
          <a:p>
            <a:r>
              <a:t>分類</a:t>
            </a:r>
          </a:p>
        </p:txBody>
      </p:sp>
      <p:sp>
        <p:nvSpPr>
          <p:cNvPr id="271" name="ヒオウギアヤメorブルーフラッグ"/>
          <p:cNvSpPr txBox="1"/>
          <p:nvPr/>
        </p:nvSpPr>
        <p:spPr>
          <a:xfrm>
            <a:off x="17412974" y="6604000"/>
            <a:ext cx="6131053" cy="5080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338">
              <a:lnSpc>
                <a:spcPct val="100000"/>
              </a:lnSpc>
              <a:defRPr sz="3200">
                <a:solidFill>
                  <a:srgbClr val="5E5E5E"/>
                </a:solidFill>
                <a:latin typeface="ヒラギノ角ゴ ProN W3"/>
                <a:ea typeface="ヒラギノ角ゴ ProN W3"/>
                <a:cs typeface="ヒラギノ角ゴ ProN W3"/>
                <a:sym typeface="ヒラギノ角ゴ ProN W3"/>
              </a:defRPr>
            </a:lvl1pPr>
          </a:lstStyle>
          <a:p>
            <a:r>
              <a:t>ヒオウギアヤメorブルーフラッグ</a:t>
            </a:r>
          </a:p>
        </p:txBody>
      </p:sp>
      <p:sp>
        <p:nvSpPr>
          <p:cNvPr id="272" name="ニューラルネットワーク"/>
          <p:cNvSpPr txBox="1"/>
          <p:nvPr/>
        </p:nvSpPr>
        <p:spPr>
          <a:xfrm>
            <a:off x="9477718" y="4318326"/>
            <a:ext cx="5369815" cy="584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338">
              <a:lnSpc>
                <a:spcPct val="100000"/>
              </a:lnSpc>
              <a:defRPr sz="3800">
                <a:solidFill>
                  <a:srgbClr val="5E5E5E"/>
                </a:solidFill>
                <a:latin typeface="ヒラギノ角ゴ ProN W3"/>
                <a:ea typeface="ヒラギノ角ゴ ProN W3"/>
                <a:cs typeface="ヒラギノ角ゴ ProN W3"/>
                <a:sym typeface="ヒラギノ角ゴ ProN W3"/>
              </a:defRPr>
            </a:lvl1pPr>
          </a:lstStyle>
          <a:p>
            <a:r>
              <a:t>ニューラルネットワーク</a:t>
            </a:r>
          </a:p>
        </p:txBody>
      </p:sp>
      <p:pic>
        <p:nvPicPr>
          <p:cNvPr id="273" name="スクリーンショット 2021-04-08 12.40.20.png" descr="スクリーンショット 2021-04-08 12.40.20.png"/>
          <p:cNvPicPr>
            <a:picLocks noChangeAspect="1"/>
          </p:cNvPicPr>
          <p:nvPr/>
        </p:nvPicPr>
        <p:blipFill>
          <a:blip r:embed="rId3"/>
          <a:stretch>
            <a:fillRect/>
          </a:stretch>
        </p:blipFill>
        <p:spPr>
          <a:xfrm>
            <a:off x="357153" y="2878058"/>
            <a:ext cx="6836137" cy="7959884"/>
          </a:xfrm>
          <a:prstGeom prst="rect">
            <a:avLst/>
          </a:prstGeom>
          <a:ln w="25400">
            <a:solidFill>
              <a:srgbClr val="000000"/>
            </a:solidFill>
            <a:miter lim="400000"/>
          </a:ln>
        </p:spPr>
      </p:pic>
      <p:sp>
        <p:nvSpPr>
          <p:cNvPr id="274" name="矢印"/>
          <p:cNvSpPr/>
          <p:nvPr/>
        </p:nvSpPr>
        <p:spPr>
          <a:xfrm>
            <a:off x="7927409" y="6223000"/>
            <a:ext cx="1270001" cy="1270000"/>
          </a:xfrm>
          <a:prstGeom prst="rightArrow">
            <a:avLst>
              <a:gd name="adj1" fmla="val 32000"/>
              <a:gd name="adj2" fmla="val 64000"/>
            </a:avLst>
          </a:prstGeom>
          <a:solidFill>
            <a:srgbClr val="000000"/>
          </a:solidFill>
          <a:ln w="12700">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endParaRPr/>
          </a:p>
        </p:txBody>
      </p:sp>
      <p:sp>
        <p:nvSpPr>
          <p:cNvPr id="275" name="矢印"/>
          <p:cNvSpPr/>
          <p:nvPr/>
        </p:nvSpPr>
        <p:spPr>
          <a:xfrm>
            <a:off x="15577680" y="6223000"/>
            <a:ext cx="1270001" cy="1270000"/>
          </a:xfrm>
          <a:prstGeom prst="rightArrow">
            <a:avLst>
              <a:gd name="adj1" fmla="val 32000"/>
              <a:gd name="adj2" fmla="val 64000"/>
            </a:avLst>
          </a:prstGeom>
          <a:solidFill>
            <a:srgbClr val="000000"/>
          </a:solidFill>
          <a:ln w="12700">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endParaRPr/>
          </a:p>
        </p:txBody>
      </p:sp>
      <p:sp>
        <p:nvSpPr>
          <p:cNvPr id="276" name="アヤメのデータでの深層学習の実践"/>
          <p:cNvSpPr txBox="1"/>
          <p:nvPr/>
        </p:nvSpPr>
        <p:spPr>
          <a:xfrm>
            <a:off x="6835482" y="504280"/>
            <a:ext cx="10654285" cy="762000"/>
          </a:xfrm>
          <a:prstGeom prst="rect">
            <a:avLst/>
          </a:prstGeom>
          <a:solidFill>
            <a:schemeClr val="accent5"/>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1130300">
              <a:lnSpc>
                <a:spcPct val="100000"/>
              </a:lnSpc>
              <a:defRPr sz="5200">
                <a:solidFill>
                  <a:srgbClr val="FFFFFF"/>
                </a:solidFill>
                <a:latin typeface="Graphik"/>
                <a:ea typeface="Graphik"/>
                <a:cs typeface="Graphik"/>
                <a:sym typeface="Graphik"/>
              </a:defRPr>
            </a:lvl1pPr>
          </a:lstStyle>
          <a:p>
            <a:r>
              <a:t>アヤメのデータでの深層学習の実践</a:t>
            </a:r>
          </a:p>
        </p:txBody>
      </p:sp>
    </p:spTree>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 name="四角形"/>
          <p:cNvSpPr/>
          <p:nvPr/>
        </p:nvSpPr>
        <p:spPr>
          <a:xfrm>
            <a:off x="1597487" y="3044301"/>
            <a:ext cx="2944750" cy="3564050"/>
          </a:xfrm>
          <a:prstGeom prst="rect">
            <a:avLst/>
          </a:prstGeom>
          <a:solidFill>
            <a:srgbClr val="00A2FF">
              <a:alpha val="48472"/>
            </a:srgbClr>
          </a:solidFill>
          <a:ln w="12700">
            <a:miter lim="400000"/>
          </a:ln>
        </p:spPr>
        <p:txBody>
          <a:bodyPr lIns="0" tIns="0" rIns="0" bIns="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202" name="四角形"/>
          <p:cNvSpPr/>
          <p:nvPr/>
        </p:nvSpPr>
        <p:spPr>
          <a:xfrm>
            <a:off x="5360153" y="3124798"/>
            <a:ext cx="1907263" cy="3403055"/>
          </a:xfrm>
          <a:prstGeom prst="rect">
            <a:avLst/>
          </a:prstGeom>
          <a:solidFill>
            <a:srgbClr val="00A2FF">
              <a:alpha val="45584"/>
            </a:srgbClr>
          </a:solidFill>
          <a:ln w="12700">
            <a:miter lim="400000"/>
          </a:ln>
        </p:spPr>
        <p:txBody>
          <a:bodyPr lIns="0" tIns="0" rIns="0" bIns="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203" name="x(特徴量データ)"/>
          <p:cNvSpPr txBox="1"/>
          <p:nvPr/>
        </p:nvSpPr>
        <p:spPr>
          <a:xfrm>
            <a:off x="1597487" y="2203994"/>
            <a:ext cx="2944750" cy="4826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825500">
              <a:lnSpc>
                <a:spcPct val="100000"/>
              </a:lnSpc>
              <a:defRPr sz="3000">
                <a:latin typeface="ヒラギノ角ゴ ProN W6"/>
                <a:ea typeface="ヒラギノ角ゴ ProN W6"/>
                <a:cs typeface="ヒラギノ角ゴ ProN W6"/>
                <a:sym typeface="ヒラギノ角ゴ ProN W6"/>
              </a:defRPr>
            </a:lvl1pPr>
          </a:lstStyle>
          <a:p>
            <a:r>
              <a:t>x(特徴量データ)</a:t>
            </a:r>
          </a:p>
        </p:txBody>
      </p:sp>
      <p:sp>
        <p:nvSpPr>
          <p:cNvPr id="204" name="y(正解データ)"/>
          <p:cNvSpPr txBox="1"/>
          <p:nvPr/>
        </p:nvSpPr>
        <p:spPr>
          <a:xfrm>
            <a:off x="5029814" y="2203994"/>
            <a:ext cx="2567941" cy="4826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825500">
              <a:lnSpc>
                <a:spcPct val="100000"/>
              </a:lnSpc>
              <a:defRPr sz="3000">
                <a:latin typeface="ヒラギノ角ゴ ProN W6"/>
                <a:ea typeface="ヒラギノ角ゴ ProN W6"/>
                <a:cs typeface="ヒラギノ角ゴ ProN W6"/>
                <a:sym typeface="ヒラギノ角ゴ ProN W6"/>
              </a:defRPr>
            </a:lvl1pPr>
          </a:lstStyle>
          <a:p>
            <a:r>
              <a:t>y(正解データ)</a:t>
            </a:r>
          </a:p>
        </p:txBody>
      </p:sp>
      <p:sp>
        <p:nvSpPr>
          <p:cNvPr id="205" name="x_train"/>
          <p:cNvSpPr txBox="1"/>
          <p:nvPr/>
        </p:nvSpPr>
        <p:spPr>
          <a:xfrm>
            <a:off x="2322149" y="4243491"/>
            <a:ext cx="1495426" cy="482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825500">
              <a:lnSpc>
                <a:spcPct val="100000"/>
              </a:lnSpc>
              <a:defRPr sz="3000">
                <a:latin typeface="ヒラギノ角ゴ ProN W6"/>
                <a:ea typeface="ヒラギノ角ゴ ProN W6"/>
                <a:cs typeface="ヒラギノ角ゴ ProN W6"/>
                <a:sym typeface="ヒラギノ角ゴ ProN W6"/>
              </a:defRPr>
            </a:lvl1pPr>
          </a:lstStyle>
          <a:p>
            <a:r>
              <a:t>x_train</a:t>
            </a:r>
          </a:p>
        </p:txBody>
      </p:sp>
      <p:sp>
        <p:nvSpPr>
          <p:cNvPr id="206" name="y_train"/>
          <p:cNvSpPr txBox="1"/>
          <p:nvPr/>
        </p:nvSpPr>
        <p:spPr>
          <a:xfrm>
            <a:off x="5563976" y="4243491"/>
            <a:ext cx="1499617" cy="482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825500">
              <a:lnSpc>
                <a:spcPct val="100000"/>
              </a:lnSpc>
              <a:defRPr sz="3000">
                <a:latin typeface="ヒラギノ角ゴ ProN W6"/>
                <a:ea typeface="ヒラギノ角ゴ ProN W6"/>
                <a:cs typeface="ヒラギノ角ゴ ProN W6"/>
                <a:sym typeface="ヒラギノ角ゴ ProN W6"/>
              </a:defRPr>
            </a:lvl1pPr>
          </a:lstStyle>
          <a:p>
            <a:r>
              <a:t>y_train</a:t>
            </a:r>
          </a:p>
        </p:txBody>
      </p:sp>
      <p:sp>
        <p:nvSpPr>
          <p:cNvPr id="207" name="角丸四角形"/>
          <p:cNvSpPr/>
          <p:nvPr/>
        </p:nvSpPr>
        <p:spPr>
          <a:xfrm>
            <a:off x="9129386" y="3822802"/>
            <a:ext cx="2567942" cy="2823724"/>
          </a:xfrm>
          <a:prstGeom prst="roundRect">
            <a:avLst>
              <a:gd name="adj" fmla="val 15000"/>
            </a:avLst>
          </a:prstGeom>
          <a:solidFill>
            <a:srgbClr val="F8BA00">
              <a:alpha val="47936"/>
            </a:srgbClr>
          </a:solidFill>
          <a:ln w="12700">
            <a:miter lim="400000"/>
          </a:ln>
        </p:spPr>
        <p:txBody>
          <a:bodyPr lIns="0" tIns="0" rIns="0" bIns="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208" name="学習モデルの選定"/>
          <p:cNvSpPr txBox="1"/>
          <p:nvPr/>
        </p:nvSpPr>
        <p:spPr>
          <a:xfrm>
            <a:off x="9070098" y="1620407"/>
            <a:ext cx="3341117" cy="508001"/>
          </a:xfrm>
          <a:prstGeom prst="rect">
            <a:avLst/>
          </a:prstGeom>
          <a:solidFill>
            <a:srgbClr val="61D836">
              <a:alpha val="51385"/>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825500">
              <a:lnSpc>
                <a:spcPct val="100000"/>
              </a:lnSpc>
              <a:defRPr sz="3200">
                <a:latin typeface="ヒラギノ角ゴ ProN W3"/>
                <a:ea typeface="ヒラギノ角ゴ ProN W3"/>
                <a:cs typeface="ヒラギノ角ゴ ProN W3"/>
                <a:sym typeface="ヒラギノ角ゴ ProN W3"/>
              </a:defRPr>
            </a:lvl1pPr>
          </a:lstStyle>
          <a:p>
            <a:r>
              <a:t>学習モデルの選定</a:t>
            </a:r>
          </a:p>
        </p:txBody>
      </p:sp>
      <p:sp>
        <p:nvSpPr>
          <p:cNvPr id="209" name="学習"/>
          <p:cNvSpPr txBox="1"/>
          <p:nvPr/>
        </p:nvSpPr>
        <p:spPr>
          <a:xfrm>
            <a:off x="9683106" y="4091091"/>
            <a:ext cx="1460501" cy="787401"/>
          </a:xfrm>
          <a:prstGeom prst="rect">
            <a:avLst/>
          </a:prstGeom>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825500">
              <a:lnSpc>
                <a:spcPct val="100000"/>
              </a:lnSpc>
              <a:defRPr sz="5200">
                <a:latin typeface="ヒラギノ角ゴ ProN W6"/>
                <a:ea typeface="ヒラギノ角ゴ ProN W6"/>
                <a:cs typeface="ヒラギノ角ゴ ProN W6"/>
                <a:sym typeface="ヒラギノ角ゴ ProN W6"/>
              </a:defRPr>
            </a:lvl1pPr>
          </a:lstStyle>
          <a:p>
            <a:r>
              <a:t>学習</a:t>
            </a:r>
          </a:p>
        </p:txBody>
      </p:sp>
      <p:sp>
        <p:nvSpPr>
          <p:cNvPr id="210" name="矢印"/>
          <p:cNvSpPr/>
          <p:nvPr/>
        </p:nvSpPr>
        <p:spPr>
          <a:xfrm>
            <a:off x="7687212" y="4760438"/>
            <a:ext cx="1270001" cy="1270001"/>
          </a:xfrm>
          <a:prstGeom prst="rightArrow">
            <a:avLst>
              <a:gd name="adj1" fmla="val 32000"/>
              <a:gd name="adj2" fmla="val 64000"/>
            </a:avLst>
          </a:prstGeom>
          <a:solidFill>
            <a:srgbClr val="00A2FF"/>
          </a:solidFill>
          <a:ln w="12700">
            <a:miter lim="400000"/>
          </a:ln>
        </p:spPr>
        <p:txBody>
          <a:bodyPr lIns="0" tIns="0" rIns="0" bIns="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211" name="四角形"/>
          <p:cNvSpPr/>
          <p:nvPr/>
        </p:nvSpPr>
        <p:spPr>
          <a:xfrm>
            <a:off x="1650381" y="8047614"/>
            <a:ext cx="2838963" cy="2030203"/>
          </a:xfrm>
          <a:prstGeom prst="rect">
            <a:avLst/>
          </a:prstGeom>
          <a:solidFill>
            <a:srgbClr val="00A2FF">
              <a:alpha val="48472"/>
            </a:srgbClr>
          </a:solidFill>
          <a:ln w="12700">
            <a:miter lim="400000"/>
          </a:ln>
        </p:spPr>
        <p:txBody>
          <a:bodyPr lIns="0" tIns="0" rIns="0" bIns="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212" name="四角形"/>
          <p:cNvSpPr/>
          <p:nvPr/>
        </p:nvSpPr>
        <p:spPr>
          <a:xfrm>
            <a:off x="5360153" y="11513711"/>
            <a:ext cx="1907263" cy="1270001"/>
          </a:xfrm>
          <a:prstGeom prst="rect">
            <a:avLst/>
          </a:prstGeom>
          <a:solidFill>
            <a:srgbClr val="00A2FF">
              <a:alpha val="45584"/>
            </a:srgbClr>
          </a:solidFill>
          <a:ln w="12700">
            <a:miter lim="400000"/>
          </a:ln>
        </p:spPr>
        <p:txBody>
          <a:bodyPr lIns="0" tIns="0" rIns="0" bIns="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213" name="x_test"/>
          <p:cNvSpPr txBox="1"/>
          <p:nvPr/>
        </p:nvSpPr>
        <p:spPr>
          <a:xfrm>
            <a:off x="2399492" y="8821415"/>
            <a:ext cx="1340740" cy="4826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825500">
              <a:lnSpc>
                <a:spcPct val="100000"/>
              </a:lnSpc>
              <a:defRPr sz="3000">
                <a:latin typeface="ヒラギノ角ゴ ProN W6"/>
                <a:ea typeface="ヒラギノ角ゴ ProN W6"/>
                <a:cs typeface="ヒラギノ角ゴ ProN W6"/>
                <a:sym typeface="ヒラギノ角ゴ ProN W6"/>
              </a:defRPr>
            </a:lvl1pPr>
          </a:lstStyle>
          <a:p>
            <a:r>
              <a:t>x_test</a:t>
            </a:r>
          </a:p>
        </p:txBody>
      </p:sp>
      <p:sp>
        <p:nvSpPr>
          <p:cNvPr id="214" name="y_test"/>
          <p:cNvSpPr txBox="1"/>
          <p:nvPr/>
        </p:nvSpPr>
        <p:spPr>
          <a:xfrm>
            <a:off x="5641319" y="11907412"/>
            <a:ext cx="1344931" cy="4826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825500">
              <a:lnSpc>
                <a:spcPct val="100000"/>
              </a:lnSpc>
              <a:defRPr sz="3000">
                <a:latin typeface="ヒラギノ角ゴ ProN W6"/>
                <a:ea typeface="ヒラギノ角ゴ ProN W6"/>
                <a:cs typeface="ヒラギノ角ゴ ProN W6"/>
                <a:sym typeface="ヒラギノ角ゴ ProN W6"/>
              </a:defRPr>
            </a:lvl1pPr>
          </a:lstStyle>
          <a:p>
            <a:r>
              <a:t>y_test</a:t>
            </a:r>
          </a:p>
        </p:txBody>
      </p:sp>
      <p:sp>
        <p:nvSpPr>
          <p:cNvPr id="215" name="矢印"/>
          <p:cNvSpPr/>
          <p:nvPr/>
        </p:nvSpPr>
        <p:spPr>
          <a:xfrm rot="5400000">
            <a:off x="9841664" y="2323056"/>
            <a:ext cx="1270001" cy="1270001"/>
          </a:xfrm>
          <a:prstGeom prst="rightArrow">
            <a:avLst>
              <a:gd name="adj1" fmla="val 32000"/>
              <a:gd name="adj2" fmla="val 64000"/>
            </a:avLst>
          </a:prstGeom>
          <a:solidFill>
            <a:srgbClr val="00A2FF"/>
          </a:solidFill>
          <a:ln w="12700">
            <a:miter lim="400000"/>
          </a:ln>
        </p:spPr>
        <p:txBody>
          <a:bodyPr lIns="0" tIns="0" rIns="0" bIns="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216" name="角丸四角形"/>
          <p:cNvSpPr/>
          <p:nvPr/>
        </p:nvSpPr>
        <p:spPr>
          <a:xfrm>
            <a:off x="12886673" y="7650853"/>
            <a:ext cx="2567941" cy="2823725"/>
          </a:xfrm>
          <a:prstGeom prst="roundRect">
            <a:avLst>
              <a:gd name="adj" fmla="val 15000"/>
            </a:avLst>
          </a:prstGeom>
          <a:solidFill>
            <a:srgbClr val="F8BA00">
              <a:alpha val="47936"/>
            </a:srgbClr>
          </a:solidFill>
          <a:ln w="12700">
            <a:miter lim="400000"/>
          </a:ln>
        </p:spPr>
        <p:txBody>
          <a:bodyPr lIns="0" tIns="0" rIns="0" bIns="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217" name="学習済み…"/>
          <p:cNvSpPr txBox="1"/>
          <p:nvPr/>
        </p:nvSpPr>
        <p:spPr>
          <a:xfrm>
            <a:off x="13033993" y="8444604"/>
            <a:ext cx="2273301" cy="1460500"/>
          </a:xfrm>
          <a:prstGeom prst="rect">
            <a:avLst/>
          </a:prstGeom>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defTabSz="825500">
              <a:lnSpc>
                <a:spcPct val="100000"/>
              </a:lnSpc>
              <a:defRPr sz="4200">
                <a:latin typeface="ヒラギノ角ゴ ProN W6"/>
                <a:ea typeface="ヒラギノ角ゴ ProN W6"/>
                <a:cs typeface="ヒラギノ角ゴ ProN W6"/>
                <a:sym typeface="ヒラギノ角ゴ ProN W6"/>
              </a:defRPr>
            </a:pPr>
            <a:r>
              <a:t>学習済み</a:t>
            </a:r>
          </a:p>
          <a:p>
            <a:pPr defTabSz="825500">
              <a:lnSpc>
                <a:spcPct val="100000"/>
              </a:lnSpc>
              <a:defRPr sz="4200">
                <a:latin typeface="ヒラギノ角ゴ ProN W6"/>
                <a:ea typeface="ヒラギノ角ゴ ProN W6"/>
                <a:cs typeface="ヒラギノ角ゴ ProN W6"/>
                <a:sym typeface="ヒラギノ角ゴ ProN W6"/>
              </a:defRPr>
            </a:pPr>
            <a:r>
              <a:t>モデル</a:t>
            </a:r>
          </a:p>
        </p:txBody>
      </p:sp>
      <p:sp>
        <p:nvSpPr>
          <p:cNvPr id="218" name="矢印"/>
          <p:cNvSpPr/>
          <p:nvPr/>
        </p:nvSpPr>
        <p:spPr>
          <a:xfrm>
            <a:off x="5678784" y="8427715"/>
            <a:ext cx="6767710" cy="1270001"/>
          </a:xfrm>
          <a:prstGeom prst="rightArrow">
            <a:avLst>
              <a:gd name="adj1" fmla="val 32000"/>
              <a:gd name="adj2" fmla="val 64000"/>
            </a:avLst>
          </a:prstGeom>
          <a:solidFill>
            <a:srgbClr val="00A2FF"/>
          </a:solidFill>
          <a:ln w="12700">
            <a:miter lim="400000"/>
          </a:ln>
        </p:spPr>
        <p:txBody>
          <a:bodyPr lIns="0" tIns="0" rIns="0" bIns="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219" name="角丸四角形"/>
          <p:cNvSpPr/>
          <p:nvPr/>
        </p:nvSpPr>
        <p:spPr>
          <a:xfrm>
            <a:off x="12886673" y="3822425"/>
            <a:ext cx="2567941" cy="2823724"/>
          </a:xfrm>
          <a:prstGeom prst="roundRect">
            <a:avLst>
              <a:gd name="adj" fmla="val 15000"/>
            </a:avLst>
          </a:prstGeom>
          <a:solidFill>
            <a:srgbClr val="F8BA00">
              <a:alpha val="47936"/>
            </a:srgbClr>
          </a:solidFill>
          <a:ln w="12700">
            <a:miter lim="400000"/>
          </a:ln>
        </p:spPr>
        <p:txBody>
          <a:bodyPr lIns="0" tIns="0" rIns="0" bIns="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220" name="学習済み…"/>
          <p:cNvSpPr txBox="1"/>
          <p:nvPr/>
        </p:nvSpPr>
        <p:spPr>
          <a:xfrm>
            <a:off x="13033993" y="4616175"/>
            <a:ext cx="2273301" cy="1460501"/>
          </a:xfrm>
          <a:prstGeom prst="rect">
            <a:avLst/>
          </a:prstGeom>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defTabSz="825500">
              <a:lnSpc>
                <a:spcPct val="100000"/>
              </a:lnSpc>
              <a:defRPr sz="4200">
                <a:latin typeface="ヒラギノ角ゴ ProN W6"/>
                <a:ea typeface="ヒラギノ角ゴ ProN W6"/>
                <a:cs typeface="ヒラギノ角ゴ ProN W6"/>
                <a:sym typeface="ヒラギノ角ゴ ProN W6"/>
              </a:defRPr>
            </a:pPr>
            <a:r>
              <a:t>学習済み</a:t>
            </a:r>
          </a:p>
          <a:p>
            <a:pPr defTabSz="825500">
              <a:lnSpc>
                <a:spcPct val="100000"/>
              </a:lnSpc>
              <a:defRPr sz="4200">
                <a:latin typeface="ヒラギノ角ゴ ProN W6"/>
                <a:ea typeface="ヒラギノ角ゴ ProN W6"/>
                <a:cs typeface="ヒラギノ角ゴ ProN W6"/>
                <a:sym typeface="ヒラギノ角ゴ ProN W6"/>
              </a:defRPr>
            </a:pPr>
            <a:r>
              <a:t>モデル</a:t>
            </a:r>
          </a:p>
        </p:txBody>
      </p:sp>
      <p:sp>
        <p:nvSpPr>
          <p:cNvPr id="221" name="矢印"/>
          <p:cNvSpPr/>
          <p:nvPr/>
        </p:nvSpPr>
        <p:spPr>
          <a:xfrm rot="5400000">
            <a:off x="13764243" y="6769228"/>
            <a:ext cx="812800" cy="904596"/>
          </a:xfrm>
          <a:prstGeom prst="rightArrow">
            <a:avLst>
              <a:gd name="adj1" fmla="val 27492"/>
              <a:gd name="adj2" fmla="val 67488"/>
            </a:avLst>
          </a:prstGeom>
          <a:solidFill>
            <a:srgbClr val="00A2FF"/>
          </a:solidFill>
          <a:ln w="12700">
            <a:miter lim="400000"/>
          </a:ln>
        </p:spPr>
        <p:txBody>
          <a:bodyPr lIns="0" tIns="0" rIns="0" bIns="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222" name="矢印"/>
          <p:cNvSpPr/>
          <p:nvPr/>
        </p:nvSpPr>
        <p:spPr>
          <a:xfrm>
            <a:off x="8130108" y="11513711"/>
            <a:ext cx="7346402" cy="1270001"/>
          </a:xfrm>
          <a:prstGeom prst="rightArrow">
            <a:avLst>
              <a:gd name="adj1" fmla="val 32000"/>
              <a:gd name="adj2" fmla="val 64000"/>
            </a:avLst>
          </a:prstGeom>
          <a:solidFill>
            <a:srgbClr val="00A2FF"/>
          </a:solidFill>
          <a:ln w="12700">
            <a:miter lim="400000"/>
          </a:ln>
        </p:spPr>
        <p:txBody>
          <a:bodyPr lIns="0" tIns="0" rIns="0" bIns="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223" name="角丸四角形"/>
          <p:cNvSpPr/>
          <p:nvPr/>
        </p:nvSpPr>
        <p:spPr>
          <a:xfrm>
            <a:off x="16898867" y="8047614"/>
            <a:ext cx="3341117" cy="2030203"/>
          </a:xfrm>
          <a:prstGeom prst="roundRect">
            <a:avLst>
              <a:gd name="adj" fmla="val 15000"/>
            </a:avLst>
          </a:prstGeom>
          <a:solidFill>
            <a:srgbClr val="EE220C">
              <a:alpha val="58876"/>
            </a:srgbClr>
          </a:solidFill>
          <a:ln w="12700">
            <a:miter lim="400000"/>
          </a:ln>
        </p:spPr>
        <p:txBody>
          <a:bodyPr lIns="0" tIns="0" rIns="0" bIns="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224" name="角丸四角形"/>
          <p:cNvSpPr/>
          <p:nvPr/>
        </p:nvSpPr>
        <p:spPr>
          <a:xfrm>
            <a:off x="16898867" y="11273783"/>
            <a:ext cx="5197454" cy="1749856"/>
          </a:xfrm>
          <a:prstGeom prst="roundRect">
            <a:avLst>
              <a:gd name="adj" fmla="val 17403"/>
            </a:avLst>
          </a:prstGeom>
          <a:solidFill>
            <a:srgbClr val="EE220C">
              <a:alpha val="58876"/>
            </a:srgbClr>
          </a:solidFill>
          <a:ln w="12700">
            <a:miter lim="400000"/>
          </a:ln>
        </p:spPr>
        <p:txBody>
          <a:bodyPr lIns="0" tIns="0" rIns="0" bIns="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225" name="矢印"/>
          <p:cNvSpPr/>
          <p:nvPr/>
        </p:nvSpPr>
        <p:spPr>
          <a:xfrm>
            <a:off x="11869501" y="4828453"/>
            <a:ext cx="979619" cy="1133970"/>
          </a:xfrm>
          <a:prstGeom prst="rightArrow">
            <a:avLst>
              <a:gd name="adj1" fmla="val 31663"/>
              <a:gd name="adj2" fmla="val 55401"/>
            </a:avLst>
          </a:prstGeom>
          <a:solidFill>
            <a:srgbClr val="00A2FF"/>
          </a:solidFill>
          <a:ln w="12700">
            <a:miter lim="400000"/>
          </a:ln>
        </p:spPr>
        <p:txBody>
          <a:bodyPr lIns="0" tIns="0" rIns="0" bIns="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226" name="正解の予測"/>
          <p:cNvSpPr txBox="1"/>
          <p:nvPr/>
        </p:nvSpPr>
        <p:spPr>
          <a:xfrm>
            <a:off x="17166074" y="8732515"/>
            <a:ext cx="2806701" cy="660400"/>
          </a:xfrm>
          <a:prstGeom prst="rect">
            <a:avLst/>
          </a:prstGeom>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825500">
              <a:lnSpc>
                <a:spcPct val="100000"/>
              </a:lnSpc>
              <a:defRPr sz="4200">
                <a:latin typeface="ヒラギノ角ゴ ProN W6"/>
                <a:ea typeface="ヒラギノ角ゴ ProN W6"/>
                <a:cs typeface="ヒラギノ角ゴ ProN W6"/>
                <a:sym typeface="ヒラギノ角ゴ ProN W6"/>
              </a:defRPr>
            </a:lvl1pPr>
          </a:lstStyle>
          <a:p>
            <a:r>
              <a:t>正解の予測</a:t>
            </a:r>
          </a:p>
        </p:txBody>
      </p:sp>
      <p:sp>
        <p:nvSpPr>
          <p:cNvPr id="227" name="正解との比較・評価"/>
          <p:cNvSpPr txBox="1"/>
          <p:nvPr/>
        </p:nvSpPr>
        <p:spPr>
          <a:xfrm>
            <a:off x="17027442" y="11818512"/>
            <a:ext cx="4940301" cy="660400"/>
          </a:xfrm>
          <a:prstGeom prst="rect">
            <a:avLst/>
          </a:prstGeom>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825500">
              <a:lnSpc>
                <a:spcPct val="100000"/>
              </a:lnSpc>
              <a:defRPr sz="4200">
                <a:latin typeface="ヒラギノ角ゴ ProN W6"/>
                <a:ea typeface="ヒラギノ角ゴ ProN W6"/>
                <a:cs typeface="ヒラギノ角ゴ ProN W6"/>
                <a:sym typeface="ヒラギノ角ゴ ProN W6"/>
              </a:defRPr>
            </a:lvl1pPr>
          </a:lstStyle>
          <a:p>
            <a:r>
              <a:t>正解との比較・評価</a:t>
            </a:r>
          </a:p>
        </p:txBody>
      </p:sp>
      <p:sp>
        <p:nvSpPr>
          <p:cNvPr id="228" name="矢印"/>
          <p:cNvSpPr/>
          <p:nvPr/>
        </p:nvSpPr>
        <p:spPr>
          <a:xfrm rot="5400000">
            <a:off x="18539891" y="10223502"/>
            <a:ext cx="812800" cy="904595"/>
          </a:xfrm>
          <a:prstGeom prst="rightArrow">
            <a:avLst>
              <a:gd name="adj1" fmla="val 27492"/>
              <a:gd name="adj2" fmla="val 67488"/>
            </a:avLst>
          </a:prstGeom>
          <a:solidFill>
            <a:srgbClr val="00A2FF"/>
          </a:solidFill>
          <a:ln w="12700">
            <a:miter lim="400000"/>
          </a:ln>
        </p:spPr>
        <p:txBody>
          <a:bodyPr lIns="0" tIns="0" rIns="0" bIns="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229" name="矢印"/>
          <p:cNvSpPr/>
          <p:nvPr/>
        </p:nvSpPr>
        <p:spPr>
          <a:xfrm>
            <a:off x="15746874" y="8495731"/>
            <a:ext cx="979620" cy="1133969"/>
          </a:xfrm>
          <a:prstGeom prst="rightArrow">
            <a:avLst>
              <a:gd name="adj1" fmla="val 31663"/>
              <a:gd name="adj2" fmla="val 55401"/>
            </a:avLst>
          </a:prstGeom>
          <a:solidFill>
            <a:srgbClr val="00A2FF"/>
          </a:solidFill>
          <a:ln w="12700">
            <a:miter lim="400000"/>
          </a:ln>
        </p:spPr>
        <p:txBody>
          <a:bodyPr lIns="0" tIns="0" rIns="0" bIns="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230" name="=ニューラル…"/>
          <p:cNvSpPr txBox="1"/>
          <p:nvPr/>
        </p:nvSpPr>
        <p:spPr>
          <a:xfrm>
            <a:off x="9189454" y="5125004"/>
            <a:ext cx="2574423" cy="10874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defTabSz="825500">
              <a:lnSpc>
                <a:spcPct val="100000"/>
              </a:lnSpc>
              <a:defRPr sz="3100">
                <a:latin typeface="ヒラギノ角ゴ ProN W3"/>
                <a:ea typeface="ヒラギノ角ゴ ProN W3"/>
                <a:cs typeface="ヒラギノ角ゴ ProN W3"/>
                <a:sym typeface="ヒラギノ角ゴ ProN W3"/>
              </a:defRPr>
            </a:pPr>
            <a:r>
              <a:rPr sz="3200" b="1" dirty="0">
                <a:solidFill>
                  <a:srgbClr val="FF0000"/>
                </a:solidFill>
              </a:rPr>
              <a:t>=</a:t>
            </a:r>
            <a:r>
              <a:rPr sz="3200" b="1" dirty="0" err="1">
                <a:solidFill>
                  <a:srgbClr val="FF0000"/>
                </a:solidFill>
              </a:rPr>
              <a:t>ニューラル</a:t>
            </a:r>
            <a:endParaRPr sz="3200" b="1" dirty="0">
              <a:solidFill>
                <a:srgbClr val="FF0000"/>
              </a:solidFill>
            </a:endParaRPr>
          </a:p>
          <a:p>
            <a:pPr defTabSz="825500">
              <a:lnSpc>
                <a:spcPct val="100000"/>
              </a:lnSpc>
              <a:defRPr sz="3100">
                <a:latin typeface="ヒラギノ角ゴ ProN W3"/>
                <a:ea typeface="ヒラギノ角ゴ ProN W3"/>
                <a:cs typeface="ヒラギノ角ゴ ProN W3"/>
                <a:sym typeface="ヒラギノ角ゴ ProN W3"/>
              </a:defRPr>
            </a:pPr>
            <a:r>
              <a:rPr sz="3200" b="1" dirty="0" err="1">
                <a:solidFill>
                  <a:srgbClr val="FF0000"/>
                </a:solidFill>
              </a:rPr>
              <a:t>ネットワーク</a:t>
            </a:r>
            <a:endParaRPr sz="3200" b="1" dirty="0">
              <a:solidFill>
                <a:srgbClr val="FF0000"/>
              </a:solidFill>
            </a:endParaRPr>
          </a:p>
        </p:txBody>
      </p:sp>
      <p:sp>
        <p:nvSpPr>
          <p:cNvPr id="231" name="深層学習の流れ"/>
          <p:cNvSpPr txBox="1"/>
          <p:nvPr/>
        </p:nvSpPr>
        <p:spPr>
          <a:xfrm>
            <a:off x="6614857" y="224279"/>
            <a:ext cx="10509287" cy="902811"/>
          </a:xfrm>
          <a:prstGeom prst="rect">
            <a:avLst/>
          </a:prstGeom>
          <a:solidFill>
            <a:schemeClr val="accent5"/>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1130300">
              <a:lnSpc>
                <a:spcPct val="100000"/>
              </a:lnSpc>
              <a:defRPr sz="5200">
                <a:solidFill>
                  <a:srgbClr val="FFFFFF"/>
                </a:solidFill>
                <a:latin typeface="Graphik"/>
                <a:ea typeface="Graphik"/>
                <a:cs typeface="Graphik"/>
                <a:sym typeface="Graphik"/>
              </a:defRPr>
            </a:lvl1pPr>
          </a:lstStyle>
          <a:p>
            <a:r>
              <a:rPr dirty="0" err="1"/>
              <a:t>深層学習</a:t>
            </a:r>
            <a:r>
              <a:rPr lang="en-US" dirty="0"/>
              <a:t>(</a:t>
            </a:r>
            <a:r>
              <a:rPr lang="ja-JP" altLang="en-US" dirty="0"/>
              <a:t>機械学習</a:t>
            </a:r>
            <a:r>
              <a:rPr lang="en-US" altLang="ja-JP" dirty="0"/>
              <a:t>)</a:t>
            </a:r>
            <a:r>
              <a:rPr dirty="0"/>
              <a:t>の</a:t>
            </a:r>
            <a:r>
              <a:rPr lang="ja-JP" altLang="en-US" dirty="0"/>
              <a:t>一般的な</a:t>
            </a:r>
            <a:r>
              <a:rPr dirty="0" err="1"/>
              <a:t>流れ</a:t>
            </a:r>
            <a:endParaRPr dirty="0"/>
          </a:p>
        </p:txBody>
      </p:sp>
    </p:spTree>
    <p:extLst>
      <p:ext uri="{BB962C8B-B14F-4D97-AF65-F5344CB8AC3E}">
        <p14:creationId xmlns:p14="http://schemas.microsoft.com/office/powerpoint/2010/main" val="2689327961"/>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 name="ライブラリのインストールとデータの読み込み・加工"/>
          <p:cNvSpPr txBox="1"/>
          <p:nvPr/>
        </p:nvSpPr>
        <p:spPr>
          <a:xfrm>
            <a:off x="6560016" y="136789"/>
            <a:ext cx="10772181" cy="902811"/>
          </a:xfrm>
          <a:prstGeom prst="rect">
            <a:avLst/>
          </a:prstGeom>
          <a:solidFill>
            <a:schemeClr val="accent5"/>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1130300">
              <a:lnSpc>
                <a:spcPct val="100000"/>
              </a:lnSpc>
              <a:defRPr sz="5200">
                <a:solidFill>
                  <a:srgbClr val="FFFFFF"/>
                </a:solidFill>
                <a:latin typeface="Graphik"/>
                <a:ea typeface="Graphik"/>
                <a:cs typeface="Graphik"/>
                <a:sym typeface="Graphik"/>
              </a:defRPr>
            </a:lvl1pPr>
          </a:lstStyle>
          <a:p>
            <a:r>
              <a:rPr lang="ja-JP" altLang="en-US" dirty="0"/>
              <a:t>データを学習用とテスト用に分ける</a:t>
            </a:r>
            <a:endParaRPr dirty="0"/>
          </a:p>
        </p:txBody>
      </p:sp>
      <p:sp>
        <p:nvSpPr>
          <p:cNvPr id="3" name="演習4-1.txtの…">
            <a:extLst>
              <a:ext uri="{FF2B5EF4-FFF2-40B4-BE49-F238E27FC236}">
                <a16:creationId xmlns:a16="http://schemas.microsoft.com/office/drawing/2014/main" id="{FC083EDE-C722-8D57-6A63-23F48FFD14AF}"/>
              </a:ext>
            </a:extLst>
          </p:cNvPr>
          <p:cNvSpPr txBox="1"/>
          <p:nvPr/>
        </p:nvSpPr>
        <p:spPr>
          <a:xfrm>
            <a:off x="3430954" y="1570930"/>
            <a:ext cx="17030303" cy="134908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sz="4500">
                <a:latin typeface="Arial"/>
                <a:ea typeface="Arial"/>
                <a:cs typeface="Arial"/>
                <a:sym typeface="Arial"/>
              </a:defRPr>
            </a:pPr>
            <a:r>
              <a:rPr lang="en-US" dirty="0" err="1"/>
              <a:t>df</a:t>
            </a:r>
            <a:r>
              <a:rPr lang="en-US" dirty="0"/>
              <a:t> </a:t>
            </a:r>
            <a:r>
              <a:rPr lang="ja-JP" altLang="en-US" dirty="0"/>
              <a:t>の</a:t>
            </a:r>
            <a:r>
              <a:rPr lang="en-US" altLang="ja-JP" dirty="0"/>
              <a:t>80</a:t>
            </a:r>
            <a:r>
              <a:rPr lang="ja-JP" altLang="en-US" dirty="0"/>
              <a:t>個を学習用のデータ、</a:t>
            </a:r>
            <a:r>
              <a:rPr lang="en-US" altLang="ja-JP" dirty="0"/>
              <a:t>20</a:t>
            </a:r>
            <a:r>
              <a:rPr lang="ja-JP" altLang="en-US" dirty="0"/>
              <a:t>個をテスト用のデータに分けたい</a:t>
            </a:r>
            <a:endParaRPr lang="en-US" altLang="ja-JP" dirty="0"/>
          </a:p>
          <a:p>
            <a:pPr>
              <a:defRPr sz="4500">
                <a:latin typeface="Arial"/>
                <a:ea typeface="Arial"/>
                <a:cs typeface="Arial"/>
                <a:sym typeface="Arial"/>
              </a:defRPr>
            </a:pPr>
            <a:r>
              <a:rPr lang="en-US" dirty="0"/>
              <a:t>(</a:t>
            </a:r>
            <a:r>
              <a:rPr lang="ja-JP" altLang="en-US" dirty="0"/>
              <a:t>慣例的に</a:t>
            </a:r>
            <a:r>
              <a:rPr lang="en-US" altLang="ja-JP" dirty="0"/>
              <a:t>7~8</a:t>
            </a:r>
            <a:r>
              <a:rPr lang="ja-JP" altLang="en-US" dirty="0"/>
              <a:t>割を学習用に用いるのが一般的です</a:t>
            </a:r>
            <a:r>
              <a:rPr lang="en-US" dirty="0"/>
              <a:t>)</a:t>
            </a:r>
            <a:endParaRPr dirty="0"/>
          </a:p>
        </p:txBody>
      </p:sp>
      <p:sp>
        <p:nvSpPr>
          <p:cNvPr id="4" name="正方形/長方形 3">
            <a:extLst>
              <a:ext uri="{FF2B5EF4-FFF2-40B4-BE49-F238E27FC236}">
                <a16:creationId xmlns:a16="http://schemas.microsoft.com/office/drawing/2014/main" id="{4C521FF9-2C67-7977-DD34-8B54EC0FB5D7}"/>
              </a:ext>
            </a:extLst>
          </p:cNvPr>
          <p:cNvSpPr/>
          <p:nvPr/>
        </p:nvSpPr>
        <p:spPr>
          <a:xfrm>
            <a:off x="1787858" y="4746912"/>
            <a:ext cx="4899546" cy="8191166"/>
          </a:xfrm>
          <a:prstGeom prst="rect">
            <a:avLst/>
          </a:prstGeom>
          <a:solidFill>
            <a:schemeClr val="accent1">
              <a:lumMod val="20000"/>
              <a:lumOff val="80000"/>
            </a:schemeClr>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sp>
        <p:nvSpPr>
          <p:cNvPr id="5" name="テキスト ボックス 4">
            <a:extLst>
              <a:ext uri="{FF2B5EF4-FFF2-40B4-BE49-F238E27FC236}">
                <a16:creationId xmlns:a16="http://schemas.microsoft.com/office/drawing/2014/main" id="{0020D6B4-2663-CECD-7E43-2EDFA0509BDC}"/>
              </a:ext>
            </a:extLst>
          </p:cNvPr>
          <p:cNvSpPr txBox="1"/>
          <p:nvPr/>
        </p:nvSpPr>
        <p:spPr>
          <a:xfrm>
            <a:off x="5965585" y="3299632"/>
            <a:ext cx="870431" cy="10997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400" rtl="0" fontAlgn="auto" latinLnBrk="0" hangingPunct="0">
              <a:lnSpc>
                <a:spcPct val="90000"/>
              </a:lnSpc>
              <a:spcBef>
                <a:spcPts val="0"/>
              </a:spcBef>
              <a:spcAft>
                <a:spcPts val="0"/>
              </a:spcAft>
              <a:buClrTx/>
              <a:buSzTx/>
              <a:buFontTx/>
              <a:buNone/>
              <a:tabLst/>
            </a:pPr>
            <a:r>
              <a:rPr kumimoji="0" lang="en-US" altLang="ja-JP" sz="7200" b="0" i="0" u="none" strike="noStrike" cap="none" spc="0" normalizeH="0" baseline="0" dirty="0" err="1">
                <a:ln>
                  <a:noFill/>
                </a:ln>
                <a:solidFill>
                  <a:srgbClr val="000000"/>
                </a:solidFill>
                <a:effectLst/>
                <a:uFillTx/>
                <a:latin typeface="Canela Text Regular"/>
                <a:ea typeface="Canela Text Regular"/>
                <a:cs typeface="Canela Text Regular"/>
                <a:sym typeface="Canela Text Regular"/>
              </a:rPr>
              <a:t>df</a:t>
            </a:r>
            <a:endParaRPr kumimoji="0" lang="ja-JP" altLang="en-US" sz="72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endParaRPr>
          </a:p>
        </p:txBody>
      </p:sp>
      <p:sp>
        <p:nvSpPr>
          <p:cNvPr id="6" name="矢印: 右 5">
            <a:extLst>
              <a:ext uri="{FF2B5EF4-FFF2-40B4-BE49-F238E27FC236}">
                <a16:creationId xmlns:a16="http://schemas.microsoft.com/office/drawing/2014/main" id="{6509350A-CC13-D791-9A03-305A2F3C8FB1}"/>
              </a:ext>
            </a:extLst>
          </p:cNvPr>
          <p:cNvSpPr/>
          <p:nvPr/>
        </p:nvSpPr>
        <p:spPr>
          <a:xfrm>
            <a:off x="11682483" y="7258100"/>
            <a:ext cx="1487606" cy="1119117"/>
          </a:xfrm>
          <a:prstGeom prst="rightArrow">
            <a:avLst/>
          </a:prstGeom>
          <a:solidFill>
            <a:srgbClr val="00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sp>
        <p:nvSpPr>
          <p:cNvPr id="7" name="正方形/長方形 6">
            <a:extLst>
              <a:ext uri="{FF2B5EF4-FFF2-40B4-BE49-F238E27FC236}">
                <a16:creationId xmlns:a16="http://schemas.microsoft.com/office/drawing/2014/main" id="{25696F3E-316E-53E0-4A66-297D6C0A15D4}"/>
              </a:ext>
            </a:extLst>
          </p:cNvPr>
          <p:cNvSpPr/>
          <p:nvPr/>
        </p:nvSpPr>
        <p:spPr>
          <a:xfrm>
            <a:off x="7588154" y="4746912"/>
            <a:ext cx="1903863" cy="8191166"/>
          </a:xfrm>
          <a:prstGeom prst="rect">
            <a:avLst/>
          </a:prstGeom>
          <a:solidFill>
            <a:schemeClr val="accent1">
              <a:lumMod val="20000"/>
              <a:lumOff val="80000"/>
            </a:schemeClr>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sp>
        <p:nvSpPr>
          <p:cNvPr id="8" name="テキスト ボックス 7">
            <a:extLst>
              <a:ext uri="{FF2B5EF4-FFF2-40B4-BE49-F238E27FC236}">
                <a16:creationId xmlns:a16="http://schemas.microsoft.com/office/drawing/2014/main" id="{BEDB665D-4ED9-6EF6-634F-D7E023E4F414}"/>
              </a:ext>
            </a:extLst>
          </p:cNvPr>
          <p:cNvSpPr txBox="1"/>
          <p:nvPr/>
        </p:nvSpPr>
        <p:spPr>
          <a:xfrm>
            <a:off x="3986760" y="7742707"/>
            <a:ext cx="501740" cy="10997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400" rtl="0" fontAlgn="auto" latinLnBrk="0" hangingPunct="0">
              <a:lnSpc>
                <a:spcPct val="90000"/>
              </a:lnSpc>
              <a:spcBef>
                <a:spcPts val="0"/>
              </a:spcBef>
              <a:spcAft>
                <a:spcPts val="0"/>
              </a:spcAft>
              <a:buClrTx/>
              <a:buSzTx/>
              <a:buFontTx/>
              <a:buNone/>
              <a:tabLst/>
            </a:pPr>
            <a:r>
              <a:rPr kumimoji="0" lang="en-US" altLang="ja-JP" sz="72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x</a:t>
            </a:r>
            <a:endParaRPr kumimoji="0" lang="ja-JP" altLang="en-US" sz="72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endParaRPr>
          </a:p>
        </p:txBody>
      </p:sp>
      <p:sp>
        <p:nvSpPr>
          <p:cNvPr id="9" name="テキスト ボックス 8">
            <a:extLst>
              <a:ext uri="{FF2B5EF4-FFF2-40B4-BE49-F238E27FC236}">
                <a16:creationId xmlns:a16="http://schemas.microsoft.com/office/drawing/2014/main" id="{0668B5AA-47E8-2934-BFBC-64FA29BD900C}"/>
              </a:ext>
            </a:extLst>
          </p:cNvPr>
          <p:cNvSpPr txBox="1"/>
          <p:nvPr/>
        </p:nvSpPr>
        <p:spPr>
          <a:xfrm>
            <a:off x="8279597" y="7742707"/>
            <a:ext cx="520976" cy="10997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400" rtl="0" fontAlgn="auto" latinLnBrk="0" hangingPunct="0">
              <a:lnSpc>
                <a:spcPct val="90000"/>
              </a:lnSpc>
              <a:spcBef>
                <a:spcPts val="0"/>
              </a:spcBef>
              <a:spcAft>
                <a:spcPts val="0"/>
              </a:spcAft>
              <a:buClrTx/>
              <a:buSzTx/>
              <a:buFontTx/>
              <a:buNone/>
              <a:tabLst/>
            </a:pPr>
            <a:r>
              <a:rPr lang="en-US" altLang="ja-JP" sz="7200" dirty="0"/>
              <a:t>y</a:t>
            </a:r>
            <a:endParaRPr kumimoji="0" lang="ja-JP" altLang="en-US" sz="72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endParaRPr>
          </a:p>
        </p:txBody>
      </p:sp>
      <p:sp>
        <p:nvSpPr>
          <p:cNvPr id="10" name="正方形/長方形 9">
            <a:extLst>
              <a:ext uri="{FF2B5EF4-FFF2-40B4-BE49-F238E27FC236}">
                <a16:creationId xmlns:a16="http://schemas.microsoft.com/office/drawing/2014/main" id="{E8120E79-1EC1-C9AD-5837-065E98ED501D}"/>
              </a:ext>
            </a:extLst>
          </p:cNvPr>
          <p:cNvSpPr/>
          <p:nvPr/>
        </p:nvSpPr>
        <p:spPr>
          <a:xfrm>
            <a:off x="15360555" y="4746912"/>
            <a:ext cx="4430974" cy="6103058"/>
          </a:xfrm>
          <a:prstGeom prst="rect">
            <a:avLst/>
          </a:prstGeom>
          <a:solidFill>
            <a:schemeClr val="accent1">
              <a:lumMod val="20000"/>
              <a:lumOff val="80000"/>
            </a:schemeClr>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sp>
        <p:nvSpPr>
          <p:cNvPr id="11" name="正方形/長方形 10">
            <a:extLst>
              <a:ext uri="{FF2B5EF4-FFF2-40B4-BE49-F238E27FC236}">
                <a16:creationId xmlns:a16="http://schemas.microsoft.com/office/drawing/2014/main" id="{3C334D7D-5F03-1626-E9B7-7668BB8993EF}"/>
              </a:ext>
            </a:extLst>
          </p:cNvPr>
          <p:cNvSpPr/>
          <p:nvPr/>
        </p:nvSpPr>
        <p:spPr>
          <a:xfrm>
            <a:off x="20692280" y="4746912"/>
            <a:ext cx="1903862" cy="5884694"/>
          </a:xfrm>
          <a:prstGeom prst="rect">
            <a:avLst/>
          </a:prstGeom>
          <a:solidFill>
            <a:schemeClr val="accent1">
              <a:lumMod val="20000"/>
              <a:lumOff val="80000"/>
            </a:schemeClr>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sp>
        <p:nvSpPr>
          <p:cNvPr id="14" name="テキスト ボックス 13">
            <a:extLst>
              <a:ext uri="{FF2B5EF4-FFF2-40B4-BE49-F238E27FC236}">
                <a16:creationId xmlns:a16="http://schemas.microsoft.com/office/drawing/2014/main" id="{6DDE5331-9B3C-D6A6-43A5-5F3727B1F027}"/>
              </a:ext>
            </a:extLst>
          </p:cNvPr>
          <p:cNvSpPr txBox="1"/>
          <p:nvPr/>
        </p:nvSpPr>
        <p:spPr>
          <a:xfrm>
            <a:off x="19124301" y="3299632"/>
            <a:ext cx="870431" cy="10997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400" rtl="0" fontAlgn="auto" latinLnBrk="0" hangingPunct="0">
              <a:lnSpc>
                <a:spcPct val="90000"/>
              </a:lnSpc>
              <a:spcBef>
                <a:spcPts val="0"/>
              </a:spcBef>
              <a:spcAft>
                <a:spcPts val="0"/>
              </a:spcAft>
              <a:buClrTx/>
              <a:buSzTx/>
              <a:buFontTx/>
              <a:buNone/>
              <a:tabLst/>
            </a:pPr>
            <a:r>
              <a:rPr kumimoji="0" lang="en-US" altLang="ja-JP" sz="7200" b="0" i="0" u="none" strike="noStrike" cap="none" spc="0" normalizeH="0" baseline="0" dirty="0" err="1">
                <a:ln>
                  <a:noFill/>
                </a:ln>
                <a:solidFill>
                  <a:srgbClr val="000000"/>
                </a:solidFill>
                <a:effectLst/>
                <a:uFillTx/>
                <a:latin typeface="Canela Text Regular"/>
                <a:ea typeface="Canela Text Regular"/>
                <a:cs typeface="Canela Text Regular"/>
                <a:sym typeface="Canela Text Regular"/>
              </a:rPr>
              <a:t>df</a:t>
            </a:r>
            <a:endParaRPr kumimoji="0" lang="ja-JP" altLang="en-US" sz="72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endParaRPr>
          </a:p>
        </p:txBody>
      </p:sp>
      <p:sp>
        <p:nvSpPr>
          <p:cNvPr id="15" name="テキスト ボックス 14">
            <a:extLst>
              <a:ext uri="{FF2B5EF4-FFF2-40B4-BE49-F238E27FC236}">
                <a16:creationId xmlns:a16="http://schemas.microsoft.com/office/drawing/2014/main" id="{1AFAEF44-919C-3D27-3FBE-3C959F5D23B6}"/>
              </a:ext>
            </a:extLst>
          </p:cNvPr>
          <p:cNvSpPr txBox="1"/>
          <p:nvPr/>
        </p:nvSpPr>
        <p:spPr>
          <a:xfrm>
            <a:off x="586853" y="7759977"/>
            <a:ext cx="1078173" cy="13213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400" rtl="0" fontAlgn="auto" latinLnBrk="0" hangingPunct="0">
              <a:lnSpc>
                <a:spcPct val="90000"/>
              </a:lnSpc>
              <a:spcBef>
                <a:spcPts val="0"/>
              </a:spcBef>
              <a:spcAft>
                <a:spcPts val="0"/>
              </a:spcAft>
              <a:buClrTx/>
              <a:buSzTx/>
              <a:buFontTx/>
              <a:buNone/>
              <a:tabLst/>
            </a:pPr>
            <a:r>
              <a:rPr kumimoji="0" lang="en-US" altLang="ja-JP" sz="44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100</a:t>
            </a:r>
            <a:r>
              <a:rPr kumimoji="0" lang="ja-JP" altLang="en-US" sz="44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行</a:t>
            </a:r>
          </a:p>
        </p:txBody>
      </p:sp>
      <p:sp>
        <p:nvSpPr>
          <p:cNvPr id="16" name="正方形/長方形 15">
            <a:extLst>
              <a:ext uri="{FF2B5EF4-FFF2-40B4-BE49-F238E27FC236}">
                <a16:creationId xmlns:a16="http://schemas.microsoft.com/office/drawing/2014/main" id="{45A7BE50-6564-FAA0-7601-BB4C1E67EDED}"/>
              </a:ext>
            </a:extLst>
          </p:cNvPr>
          <p:cNvSpPr/>
          <p:nvPr/>
        </p:nvSpPr>
        <p:spPr>
          <a:xfrm>
            <a:off x="20692279" y="11364270"/>
            <a:ext cx="1903862" cy="1573807"/>
          </a:xfrm>
          <a:prstGeom prst="rect">
            <a:avLst/>
          </a:prstGeom>
          <a:solidFill>
            <a:schemeClr val="accent1">
              <a:lumMod val="20000"/>
              <a:lumOff val="80000"/>
            </a:schemeClr>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sp>
        <p:nvSpPr>
          <p:cNvPr id="17" name="正方形/長方形 16">
            <a:extLst>
              <a:ext uri="{FF2B5EF4-FFF2-40B4-BE49-F238E27FC236}">
                <a16:creationId xmlns:a16="http://schemas.microsoft.com/office/drawing/2014/main" id="{1DA2A40C-A97E-D41B-5A55-04D8295FF585}"/>
              </a:ext>
            </a:extLst>
          </p:cNvPr>
          <p:cNvSpPr/>
          <p:nvPr/>
        </p:nvSpPr>
        <p:spPr>
          <a:xfrm>
            <a:off x="15360554" y="11364270"/>
            <a:ext cx="4430973" cy="1596787"/>
          </a:xfrm>
          <a:prstGeom prst="rect">
            <a:avLst/>
          </a:prstGeom>
          <a:solidFill>
            <a:schemeClr val="accent1">
              <a:lumMod val="20000"/>
              <a:lumOff val="80000"/>
            </a:schemeClr>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sp>
        <p:nvSpPr>
          <p:cNvPr id="18" name="テキスト ボックス 17">
            <a:extLst>
              <a:ext uri="{FF2B5EF4-FFF2-40B4-BE49-F238E27FC236}">
                <a16:creationId xmlns:a16="http://schemas.microsoft.com/office/drawing/2014/main" id="{C547F3BD-130F-17D2-5E26-3CC678497CD3}"/>
              </a:ext>
            </a:extLst>
          </p:cNvPr>
          <p:cNvSpPr txBox="1"/>
          <p:nvPr/>
        </p:nvSpPr>
        <p:spPr>
          <a:xfrm>
            <a:off x="13813812" y="7474394"/>
            <a:ext cx="1078173" cy="13213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400" rtl="0" fontAlgn="auto" latinLnBrk="0" hangingPunct="0">
              <a:lnSpc>
                <a:spcPct val="90000"/>
              </a:lnSpc>
              <a:spcBef>
                <a:spcPts val="0"/>
              </a:spcBef>
              <a:spcAft>
                <a:spcPts val="0"/>
              </a:spcAft>
              <a:buClrTx/>
              <a:buSzTx/>
              <a:buFontTx/>
              <a:buNone/>
              <a:tabLst/>
            </a:pPr>
            <a:r>
              <a:rPr lang="en-US" altLang="ja-JP" sz="4400" dirty="0"/>
              <a:t>80</a:t>
            </a:r>
            <a:r>
              <a:rPr kumimoji="0" lang="ja-JP" altLang="en-US" sz="44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行</a:t>
            </a:r>
          </a:p>
        </p:txBody>
      </p:sp>
      <p:sp>
        <p:nvSpPr>
          <p:cNvPr id="19" name="テキスト ボックス 18">
            <a:extLst>
              <a:ext uri="{FF2B5EF4-FFF2-40B4-BE49-F238E27FC236}">
                <a16:creationId xmlns:a16="http://schemas.microsoft.com/office/drawing/2014/main" id="{EFFC9750-0F05-D043-C851-C9FB2DDCF495}"/>
              </a:ext>
            </a:extLst>
          </p:cNvPr>
          <p:cNvSpPr txBox="1"/>
          <p:nvPr/>
        </p:nvSpPr>
        <p:spPr>
          <a:xfrm>
            <a:off x="13832004" y="11616690"/>
            <a:ext cx="1078173" cy="13213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400" rtl="0" fontAlgn="auto" latinLnBrk="0" hangingPunct="0">
              <a:lnSpc>
                <a:spcPct val="90000"/>
              </a:lnSpc>
              <a:spcBef>
                <a:spcPts val="0"/>
              </a:spcBef>
              <a:spcAft>
                <a:spcPts val="0"/>
              </a:spcAft>
              <a:buClrTx/>
              <a:buSzTx/>
              <a:buFontTx/>
              <a:buNone/>
              <a:tabLst/>
            </a:pPr>
            <a:r>
              <a:rPr lang="en-US" altLang="ja-JP" sz="4400" dirty="0"/>
              <a:t>20</a:t>
            </a:r>
            <a:r>
              <a:rPr kumimoji="0" lang="ja-JP" altLang="en-US" sz="44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行</a:t>
            </a:r>
          </a:p>
        </p:txBody>
      </p:sp>
      <p:sp>
        <p:nvSpPr>
          <p:cNvPr id="21" name="テキスト ボックス 20">
            <a:extLst>
              <a:ext uri="{FF2B5EF4-FFF2-40B4-BE49-F238E27FC236}">
                <a16:creationId xmlns:a16="http://schemas.microsoft.com/office/drawing/2014/main" id="{4A936111-37BB-B697-5A53-62E4C0E7A905}"/>
              </a:ext>
            </a:extLst>
          </p:cNvPr>
          <p:cNvSpPr txBox="1"/>
          <p:nvPr/>
        </p:nvSpPr>
        <p:spPr>
          <a:xfrm>
            <a:off x="16654929" y="7443627"/>
            <a:ext cx="1856277" cy="7673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400" rtl="0" fontAlgn="auto" latinLnBrk="0" hangingPunct="0">
              <a:lnSpc>
                <a:spcPct val="90000"/>
              </a:lnSpc>
              <a:spcBef>
                <a:spcPts val="0"/>
              </a:spcBef>
              <a:spcAft>
                <a:spcPts val="0"/>
              </a:spcAft>
              <a:buClrTx/>
              <a:buSzTx/>
              <a:buFontTx/>
              <a:buNone/>
              <a:tabLst/>
            </a:pPr>
            <a:r>
              <a:rPr lang="en-US" altLang="ja-JP" sz="4800" dirty="0" err="1"/>
              <a:t>x</a:t>
            </a:r>
            <a:r>
              <a:rPr kumimoji="0" lang="en-US" altLang="ja-JP" sz="4800" b="0" i="0" u="none" strike="noStrike" cap="none" spc="0" normalizeH="0" baseline="0" dirty="0" err="1">
                <a:ln>
                  <a:noFill/>
                </a:ln>
                <a:solidFill>
                  <a:srgbClr val="000000"/>
                </a:solidFill>
                <a:effectLst/>
                <a:uFillTx/>
                <a:latin typeface="Canela Text Regular"/>
                <a:ea typeface="Canela Text Regular"/>
                <a:cs typeface="Canela Text Regular"/>
                <a:sym typeface="Canela Text Regular"/>
              </a:rPr>
              <a:t>_train</a:t>
            </a:r>
            <a:endParaRPr kumimoji="0" lang="ja-JP" altLang="en-US" sz="48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endParaRPr>
          </a:p>
        </p:txBody>
      </p:sp>
      <p:sp>
        <p:nvSpPr>
          <p:cNvPr id="22" name="テキスト ボックス 21">
            <a:extLst>
              <a:ext uri="{FF2B5EF4-FFF2-40B4-BE49-F238E27FC236}">
                <a16:creationId xmlns:a16="http://schemas.microsoft.com/office/drawing/2014/main" id="{1F58B4C8-A493-D63B-C345-3B50A64DFC04}"/>
              </a:ext>
            </a:extLst>
          </p:cNvPr>
          <p:cNvSpPr txBox="1"/>
          <p:nvPr/>
        </p:nvSpPr>
        <p:spPr>
          <a:xfrm>
            <a:off x="20718349" y="7454766"/>
            <a:ext cx="1856277" cy="7673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400" rtl="0" fontAlgn="auto" latinLnBrk="0" hangingPunct="0">
              <a:lnSpc>
                <a:spcPct val="90000"/>
              </a:lnSpc>
              <a:spcBef>
                <a:spcPts val="0"/>
              </a:spcBef>
              <a:spcAft>
                <a:spcPts val="0"/>
              </a:spcAft>
              <a:buClrTx/>
              <a:buSzTx/>
              <a:buFontTx/>
              <a:buNone/>
              <a:tabLst/>
            </a:pPr>
            <a:r>
              <a:rPr lang="en-US" altLang="ja-JP" sz="4800" dirty="0" err="1"/>
              <a:t>y</a:t>
            </a:r>
            <a:r>
              <a:rPr kumimoji="0" lang="en-US" altLang="ja-JP" sz="4800" b="0" i="0" u="none" strike="noStrike" cap="none" spc="0" normalizeH="0" baseline="0" dirty="0" err="1">
                <a:ln>
                  <a:noFill/>
                </a:ln>
                <a:solidFill>
                  <a:srgbClr val="000000"/>
                </a:solidFill>
                <a:effectLst/>
                <a:uFillTx/>
                <a:latin typeface="Canela Text Regular"/>
                <a:ea typeface="Canela Text Regular"/>
                <a:cs typeface="Canela Text Regular"/>
                <a:sym typeface="Canela Text Regular"/>
              </a:rPr>
              <a:t>_train</a:t>
            </a:r>
            <a:endParaRPr kumimoji="0" lang="ja-JP" altLang="en-US" sz="48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endParaRPr>
          </a:p>
        </p:txBody>
      </p:sp>
      <p:sp>
        <p:nvSpPr>
          <p:cNvPr id="23" name="テキスト ボックス 22">
            <a:extLst>
              <a:ext uri="{FF2B5EF4-FFF2-40B4-BE49-F238E27FC236}">
                <a16:creationId xmlns:a16="http://schemas.microsoft.com/office/drawing/2014/main" id="{DB230D72-9451-B358-A023-89061E2225FA}"/>
              </a:ext>
            </a:extLst>
          </p:cNvPr>
          <p:cNvSpPr txBox="1"/>
          <p:nvPr/>
        </p:nvSpPr>
        <p:spPr>
          <a:xfrm>
            <a:off x="16758508" y="11755988"/>
            <a:ext cx="1635063" cy="7673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400" rtl="0" fontAlgn="auto" latinLnBrk="0" hangingPunct="0">
              <a:lnSpc>
                <a:spcPct val="90000"/>
              </a:lnSpc>
              <a:spcBef>
                <a:spcPts val="0"/>
              </a:spcBef>
              <a:spcAft>
                <a:spcPts val="0"/>
              </a:spcAft>
              <a:buClrTx/>
              <a:buSzTx/>
              <a:buFontTx/>
              <a:buNone/>
              <a:tabLst/>
            </a:pPr>
            <a:r>
              <a:rPr lang="en-US" altLang="ja-JP" sz="4800" dirty="0" err="1"/>
              <a:t>x</a:t>
            </a:r>
            <a:r>
              <a:rPr kumimoji="0" lang="en-US" altLang="ja-JP" sz="4800" b="0" i="0" u="none" strike="noStrike" cap="none" spc="0" normalizeH="0" baseline="0" dirty="0" err="1">
                <a:ln>
                  <a:noFill/>
                </a:ln>
                <a:solidFill>
                  <a:srgbClr val="000000"/>
                </a:solidFill>
                <a:effectLst/>
                <a:uFillTx/>
                <a:latin typeface="Canela Text Regular"/>
                <a:ea typeface="Canela Text Regular"/>
                <a:cs typeface="Canela Text Regular"/>
                <a:sym typeface="Canela Text Regular"/>
              </a:rPr>
              <a:t>_test</a:t>
            </a:r>
            <a:endParaRPr kumimoji="0" lang="ja-JP" altLang="en-US" sz="48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endParaRPr>
          </a:p>
        </p:txBody>
      </p:sp>
      <p:sp>
        <p:nvSpPr>
          <p:cNvPr id="24" name="テキスト ボックス 23">
            <a:extLst>
              <a:ext uri="{FF2B5EF4-FFF2-40B4-BE49-F238E27FC236}">
                <a16:creationId xmlns:a16="http://schemas.microsoft.com/office/drawing/2014/main" id="{6FD3D5E8-6E35-783E-4497-3329169A4AB0}"/>
              </a:ext>
            </a:extLst>
          </p:cNvPr>
          <p:cNvSpPr txBox="1"/>
          <p:nvPr/>
        </p:nvSpPr>
        <p:spPr>
          <a:xfrm>
            <a:off x="20820266" y="11755988"/>
            <a:ext cx="1647887" cy="7673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400" rtl="0" fontAlgn="auto" latinLnBrk="0" hangingPunct="0">
              <a:lnSpc>
                <a:spcPct val="90000"/>
              </a:lnSpc>
              <a:spcBef>
                <a:spcPts val="0"/>
              </a:spcBef>
              <a:spcAft>
                <a:spcPts val="0"/>
              </a:spcAft>
              <a:buClrTx/>
              <a:buSzTx/>
              <a:buFontTx/>
              <a:buNone/>
              <a:tabLst/>
            </a:pPr>
            <a:r>
              <a:rPr lang="en-US" altLang="ja-JP" sz="4800" dirty="0" err="1"/>
              <a:t>y</a:t>
            </a:r>
            <a:r>
              <a:rPr kumimoji="0" lang="en-US" altLang="ja-JP" sz="4800" b="0" i="0" u="none" strike="noStrike" cap="none" spc="0" normalizeH="0" baseline="0" dirty="0" err="1">
                <a:ln>
                  <a:noFill/>
                </a:ln>
                <a:solidFill>
                  <a:srgbClr val="000000"/>
                </a:solidFill>
                <a:effectLst/>
                <a:uFillTx/>
                <a:latin typeface="Canela Text Regular"/>
                <a:ea typeface="Canela Text Regular"/>
                <a:cs typeface="Canela Text Regular"/>
                <a:sym typeface="Canela Text Regular"/>
              </a:rPr>
              <a:t>_test</a:t>
            </a:r>
            <a:endParaRPr kumimoji="0" lang="ja-JP" altLang="en-US" sz="48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endParaRPr>
          </a:p>
        </p:txBody>
      </p:sp>
    </p:spTree>
    <p:extLst>
      <p:ext uri="{BB962C8B-B14F-4D97-AF65-F5344CB8AC3E}">
        <p14:creationId xmlns:p14="http://schemas.microsoft.com/office/powerpoint/2010/main" val="353618357"/>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四角形">
            <a:extLst>
              <a:ext uri="{FF2B5EF4-FFF2-40B4-BE49-F238E27FC236}">
                <a16:creationId xmlns:a16="http://schemas.microsoft.com/office/drawing/2014/main" id="{8CDC55D6-8A1C-5933-703F-9E3977A7C104}"/>
              </a:ext>
            </a:extLst>
          </p:cNvPr>
          <p:cNvSpPr/>
          <p:nvPr/>
        </p:nvSpPr>
        <p:spPr>
          <a:xfrm>
            <a:off x="15602" y="-5268"/>
            <a:ext cx="24384001" cy="1416050"/>
          </a:xfrm>
          <a:prstGeom prst="rect">
            <a:avLst/>
          </a:prstGeom>
          <a:solidFill>
            <a:srgbClr val="00000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pic>
        <p:nvPicPr>
          <p:cNvPr id="365" name="IMG_4222.PNG" descr="IMG_4222.PNG"/>
          <p:cNvPicPr>
            <a:picLocks noChangeAspect="1"/>
          </p:cNvPicPr>
          <p:nvPr/>
        </p:nvPicPr>
        <p:blipFill>
          <a:blip r:embed="rId2"/>
          <a:srcRect l="4954" t="22582" r="5738" b="12516"/>
          <a:stretch>
            <a:fillRect/>
          </a:stretch>
        </p:blipFill>
        <p:spPr>
          <a:xfrm>
            <a:off x="727323" y="2050746"/>
            <a:ext cx="13928115" cy="5690674"/>
          </a:xfrm>
          <a:prstGeom prst="rect">
            <a:avLst/>
          </a:prstGeom>
          <a:ln w="12700">
            <a:miter lim="400000"/>
          </a:ln>
        </p:spPr>
      </p:pic>
      <p:sp>
        <p:nvSpPr>
          <p:cNvPr id="366" name="150行✖️5列"/>
          <p:cNvSpPr txBox="1"/>
          <p:nvPr/>
        </p:nvSpPr>
        <p:spPr>
          <a:xfrm>
            <a:off x="4623545" y="8150601"/>
            <a:ext cx="2595262" cy="6565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600"/>
            </a:lvl1pPr>
          </a:lstStyle>
          <a:p>
            <a:r>
              <a:rPr dirty="0"/>
              <a:t>150行✖️</a:t>
            </a:r>
            <a:r>
              <a:rPr lang="en-US" dirty="0"/>
              <a:t>6</a:t>
            </a:r>
            <a:r>
              <a:rPr dirty="0"/>
              <a:t>列</a:t>
            </a:r>
          </a:p>
        </p:txBody>
      </p:sp>
      <p:sp>
        <p:nvSpPr>
          <p:cNvPr id="367" name="変数4つ…"/>
          <p:cNvSpPr txBox="1"/>
          <p:nvPr/>
        </p:nvSpPr>
        <p:spPr>
          <a:xfrm>
            <a:off x="2886127" y="9024808"/>
            <a:ext cx="5955945" cy="1930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3600"/>
            </a:pPr>
            <a:r>
              <a:rPr dirty="0"/>
              <a:t>変数4つ</a:t>
            </a:r>
          </a:p>
          <a:p>
            <a:pPr algn="l">
              <a:defRPr sz="3600"/>
            </a:pPr>
            <a:r>
              <a:rPr dirty="0"/>
              <a:t>　Sepal(</a:t>
            </a:r>
            <a:r>
              <a:rPr dirty="0" err="1"/>
              <a:t>がく片</a:t>
            </a:r>
            <a:r>
              <a:rPr dirty="0"/>
              <a:t>)</a:t>
            </a:r>
            <a:r>
              <a:rPr dirty="0" err="1"/>
              <a:t>の長さと幅</a:t>
            </a:r>
            <a:endParaRPr dirty="0"/>
          </a:p>
          <a:p>
            <a:pPr algn="l">
              <a:defRPr sz="3600"/>
            </a:pPr>
            <a:r>
              <a:rPr dirty="0"/>
              <a:t>　Petal(</a:t>
            </a:r>
            <a:r>
              <a:rPr dirty="0" err="1"/>
              <a:t>花びら</a:t>
            </a:r>
            <a:r>
              <a:rPr dirty="0"/>
              <a:t>)</a:t>
            </a:r>
            <a:r>
              <a:rPr dirty="0" err="1"/>
              <a:t>の長さと幅</a:t>
            </a:r>
            <a:endParaRPr dirty="0"/>
          </a:p>
        </p:txBody>
      </p:sp>
      <p:sp>
        <p:nvSpPr>
          <p:cNvPr id="368" name="正解が3種類(Versiclolor、Setosa、Virginica)"/>
          <p:cNvSpPr txBox="1"/>
          <p:nvPr/>
        </p:nvSpPr>
        <p:spPr>
          <a:xfrm>
            <a:off x="2909861" y="11122662"/>
            <a:ext cx="4159793" cy="231858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600"/>
            </a:lvl1pPr>
          </a:lstStyle>
          <a:p>
            <a:pPr algn="l"/>
            <a:r>
              <a:rPr dirty="0"/>
              <a:t>正解が3種類</a:t>
            </a:r>
            <a:endParaRPr lang="en-US" dirty="0"/>
          </a:p>
          <a:p>
            <a:pPr algn="l"/>
            <a:r>
              <a:rPr lang="ja-JP" altLang="en-US" dirty="0"/>
              <a:t>   ヒオウギアヤメ</a:t>
            </a:r>
            <a:r>
              <a:rPr lang="en-US" altLang="ja-JP" dirty="0"/>
              <a:t>(0)</a:t>
            </a:r>
          </a:p>
          <a:p>
            <a:pPr algn="l"/>
            <a:r>
              <a:rPr lang="ja-JP" altLang="en-US" dirty="0"/>
              <a:t>   ブルーフラッグ</a:t>
            </a:r>
            <a:r>
              <a:rPr lang="en-US" altLang="ja-JP" dirty="0"/>
              <a:t>(1)</a:t>
            </a:r>
          </a:p>
          <a:p>
            <a:pPr algn="l"/>
            <a:r>
              <a:rPr lang="ja-JP" altLang="en-US" dirty="0"/>
              <a:t>   バージニカ</a:t>
            </a:r>
            <a:r>
              <a:rPr lang="en-US" altLang="ja-JP" dirty="0"/>
              <a:t>(</a:t>
            </a:r>
            <a:r>
              <a:rPr lang="en-US" dirty="0"/>
              <a:t>2</a:t>
            </a:r>
            <a:r>
              <a:rPr dirty="0"/>
              <a:t>)</a:t>
            </a:r>
          </a:p>
        </p:txBody>
      </p:sp>
      <p:pic>
        <p:nvPicPr>
          <p:cNvPr id="369" name="スクリーンショット 2021-01-28 14.36.04.png" descr="スクリーンショット 2021-01-28 14.36.04.png"/>
          <p:cNvPicPr>
            <a:picLocks noChangeAspect="1"/>
          </p:cNvPicPr>
          <p:nvPr/>
        </p:nvPicPr>
        <p:blipFill>
          <a:blip r:embed="rId3"/>
          <a:stretch>
            <a:fillRect/>
          </a:stretch>
        </p:blipFill>
        <p:spPr>
          <a:xfrm>
            <a:off x="11076861" y="8687721"/>
            <a:ext cx="4051789" cy="3296857"/>
          </a:xfrm>
          <a:prstGeom prst="rect">
            <a:avLst/>
          </a:prstGeom>
          <a:ln w="25400">
            <a:solidFill>
              <a:srgbClr val="000000"/>
            </a:solidFill>
            <a:miter lim="400000"/>
          </a:ln>
        </p:spPr>
      </p:pic>
      <p:sp>
        <p:nvSpPr>
          <p:cNvPr id="370" name="ヒオウギアヤメ"/>
          <p:cNvSpPr txBox="1"/>
          <p:nvPr/>
        </p:nvSpPr>
        <p:spPr>
          <a:xfrm>
            <a:off x="6825716" y="7173911"/>
            <a:ext cx="3476372" cy="587376"/>
          </a:xfrm>
          <a:prstGeom prst="rect">
            <a:avLst/>
          </a:prstGeom>
          <a:ln w="3175">
            <a:solidFill>
              <a:srgbClr val="000000"/>
            </a:solidFill>
            <a:custDash>
              <a:ds d="100000" sp="200000"/>
            </a:custDash>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spcBef>
                <a:spcPts val="4500"/>
              </a:spcBef>
              <a:defRPr sz="3800">
                <a:latin typeface="+mn-lt"/>
                <a:ea typeface="+mn-ea"/>
                <a:cs typeface="+mn-cs"/>
                <a:sym typeface="ヒラギノ角ゴ ProN W3"/>
              </a:defRPr>
            </a:lvl1pPr>
          </a:lstStyle>
          <a:p>
            <a:r>
              <a:rPr dirty="0" err="1"/>
              <a:t>ヒオウギアヤメ</a:t>
            </a:r>
            <a:endParaRPr dirty="0"/>
          </a:p>
        </p:txBody>
      </p:sp>
      <p:sp>
        <p:nvSpPr>
          <p:cNvPr id="371" name="バージ二カ"/>
          <p:cNvSpPr txBox="1"/>
          <p:nvPr/>
        </p:nvSpPr>
        <p:spPr>
          <a:xfrm>
            <a:off x="11127077" y="7173911"/>
            <a:ext cx="2506346" cy="587376"/>
          </a:xfrm>
          <a:prstGeom prst="rect">
            <a:avLst/>
          </a:prstGeom>
          <a:ln w="3175">
            <a:solidFill>
              <a:srgbClr val="000000"/>
            </a:solidFill>
            <a:custDash>
              <a:ds d="100000" sp="200000"/>
            </a:custDash>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spcBef>
                <a:spcPts val="4500"/>
              </a:spcBef>
              <a:defRPr sz="3800">
                <a:latin typeface="+mn-lt"/>
                <a:ea typeface="+mn-ea"/>
                <a:cs typeface="+mn-cs"/>
                <a:sym typeface="ヒラギノ角ゴ ProN W3"/>
              </a:defRPr>
            </a:lvl1pPr>
          </a:lstStyle>
          <a:p>
            <a:r>
              <a:t>バージ二カ</a:t>
            </a:r>
          </a:p>
        </p:txBody>
      </p:sp>
      <p:sp>
        <p:nvSpPr>
          <p:cNvPr id="372" name="ブルーフラッグ"/>
          <p:cNvSpPr txBox="1"/>
          <p:nvPr/>
        </p:nvSpPr>
        <p:spPr>
          <a:xfrm>
            <a:off x="2312195" y="7173911"/>
            <a:ext cx="3394330" cy="587376"/>
          </a:xfrm>
          <a:prstGeom prst="rect">
            <a:avLst/>
          </a:prstGeom>
          <a:ln w="3175">
            <a:solidFill>
              <a:srgbClr val="000000"/>
            </a:solidFill>
            <a:custDash>
              <a:ds d="100000" sp="200000"/>
            </a:custDash>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spcBef>
                <a:spcPts val="4500"/>
              </a:spcBef>
              <a:defRPr sz="3800">
                <a:latin typeface="+mn-lt"/>
                <a:ea typeface="+mn-ea"/>
                <a:cs typeface="+mn-cs"/>
                <a:sym typeface="ヒラギノ角ゴ ProN W3"/>
              </a:defRPr>
            </a:lvl1pPr>
          </a:lstStyle>
          <a:p>
            <a:r>
              <a:t>ブルーフラッグ</a:t>
            </a:r>
          </a:p>
        </p:txBody>
      </p:sp>
      <p:pic>
        <p:nvPicPr>
          <p:cNvPr id="3" name="図 2">
            <a:extLst>
              <a:ext uri="{FF2B5EF4-FFF2-40B4-BE49-F238E27FC236}">
                <a16:creationId xmlns:a16="http://schemas.microsoft.com/office/drawing/2014/main" id="{8D40E5A2-3AEF-48B6-92B5-72353F5B6EFE}"/>
              </a:ext>
            </a:extLst>
          </p:cNvPr>
          <p:cNvPicPr>
            <a:picLocks noChangeAspect="1"/>
          </p:cNvPicPr>
          <p:nvPr/>
        </p:nvPicPr>
        <p:blipFill rotWithShape="1">
          <a:blip r:embed="rId4"/>
          <a:srcRect b="25655"/>
          <a:stretch/>
        </p:blipFill>
        <p:spPr>
          <a:xfrm>
            <a:off x="16628739" y="1818772"/>
            <a:ext cx="6800372" cy="3494904"/>
          </a:xfrm>
          <a:prstGeom prst="rect">
            <a:avLst/>
          </a:prstGeom>
        </p:spPr>
      </p:pic>
      <p:pic>
        <p:nvPicPr>
          <p:cNvPr id="5" name="図 4">
            <a:extLst>
              <a:ext uri="{FF2B5EF4-FFF2-40B4-BE49-F238E27FC236}">
                <a16:creationId xmlns:a16="http://schemas.microsoft.com/office/drawing/2014/main" id="{566BFD1E-F6EC-4E7F-AE85-2BA0671A6324}"/>
              </a:ext>
            </a:extLst>
          </p:cNvPr>
          <p:cNvPicPr>
            <a:picLocks noChangeAspect="1"/>
          </p:cNvPicPr>
          <p:nvPr/>
        </p:nvPicPr>
        <p:blipFill rotWithShape="1">
          <a:blip r:embed="rId5"/>
          <a:srcRect b="45340"/>
          <a:stretch/>
        </p:blipFill>
        <p:spPr>
          <a:xfrm>
            <a:off x="16605005" y="6520867"/>
            <a:ext cx="6824106" cy="2408658"/>
          </a:xfrm>
          <a:prstGeom prst="rect">
            <a:avLst/>
          </a:prstGeom>
        </p:spPr>
      </p:pic>
      <p:pic>
        <p:nvPicPr>
          <p:cNvPr id="7" name="図 6">
            <a:extLst>
              <a:ext uri="{FF2B5EF4-FFF2-40B4-BE49-F238E27FC236}">
                <a16:creationId xmlns:a16="http://schemas.microsoft.com/office/drawing/2014/main" id="{4ED2AB06-F0CD-4D13-A28A-9682C75588D9}"/>
              </a:ext>
            </a:extLst>
          </p:cNvPr>
          <p:cNvPicPr>
            <a:picLocks noChangeAspect="1"/>
          </p:cNvPicPr>
          <p:nvPr/>
        </p:nvPicPr>
        <p:blipFill>
          <a:blip r:embed="rId6"/>
          <a:stretch>
            <a:fillRect/>
          </a:stretch>
        </p:blipFill>
        <p:spPr>
          <a:xfrm>
            <a:off x="16628739" y="10336150"/>
            <a:ext cx="6890073" cy="3036565"/>
          </a:xfrm>
          <a:prstGeom prst="rect">
            <a:avLst/>
          </a:prstGeom>
        </p:spPr>
      </p:pic>
      <p:sp>
        <p:nvSpPr>
          <p:cNvPr id="8" name="正方形/長方形 7">
            <a:extLst>
              <a:ext uri="{FF2B5EF4-FFF2-40B4-BE49-F238E27FC236}">
                <a16:creationId xmlns:a16="http://schemas.microsoft.com/office/drawing/2014/main" id="{32EED181-5FCA-491B-BA00-12ACB94E790F}"/>
              </a:ext>
            </a:extLst>
          </p:cNvPr>
          <p:cNvSpPr/>
          <p:nvPr/>
        </p:nvSpPr>
        <p:spPr>
          <a:xfrm>
            <a:off x="16628739" y="1818772"/>
            <a:ext cx="6890073" cy="11553943"/>
          </a:xfrm>
          <a:prstGeom prst="rect">
            <a:avLst/>
          </a:prstGeom>
          <a:no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mn-lt"/>
              <a:ea typeface="+mn-ea"/>
              <a:cs typeface="+mn-cs"/>
              <a:sym typeface="ヒラギノ角ゴ ProN W3"/>
            </a:endParaRPr>
          </a:p>
        </p:txBody>
      </p:sp>
      <p:sp>
        <p:nvSpPr>
          <p:cNvPr id="9" name="テキスト ボックス 8">
            <a:extLst>
              <a:ext uri="{FF2B5EF4-FFF2-40B4-BE49-F238E27FC236}">
                <a16:creationId xmlns:a16="http://schemas.microsoft.com/office/drawing/2014/main" id="{66A96299-CF3F-4290-8E9B-8E08DF829C65}"/>
              </a:ext>
            </a:extLst>
          </p:cNvPr>
          <p:cNvSpPr txBox="1"/>
          <p:nvPr/>
        </p:nvSpPr>
        <p:spPr>
          <a:xfrm>
            <a:off x="19700565" y="5474504"/>
            <a:ext cx="316493"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ja-JP" altLang="en-US" sz="1600" b="1" i="0" u="none" strike="noStrike" cap="none" spc="0" normalizeH="0" baseline="0" dirty="0">
                <a:ln>
                  <a:noFill/>
                </a:ln>
                <a:solidFill>
                  <a:srgbClr val="000000"/>
                </a:solidFill>
                <a:effectLst/>
                <a:uFillTx/>
                <a:latin typeface="ヒラギノ角ゴ ProN W6"/>
                <a:ea typeface="ヒラギノ角ゴ ProN W6"/>
                <a:cs typeface="ヒラギノ角ゴ ProN W6"/>
                <a:sym typeface="ヒラギノ角ゴ ProN W6"/>
              </a:rPr>
              <a:t>・</a:t>
            </a:r>
            <a:endParaRPr kumimoji="0" lang="en-US" altLang="ja-JP" sz="1600" b="1" i="0" u="none" strike="noStrike" cap="none" spc="0" normalizeH="0" baseline="0" dirty="0">
              <a:ln>
                <a:noFill/>
              </a:ln>
              <a:solidFill>
                <a:srgbClr val="000000"/>
              </a:solidFill>
              <a:effectLst/>
              <a:uFillTx/>
              <a:latin typeface="ヒラギノ角ゴ ProN W6"/>
              <a:ea typeface="ヒラギノ角ゴ ProN W6"/>
              <a:cs typeface="ヒラギノ角ゴ ProN W6"/>
              <a:sym typeface="ヒラギノ角ゴ ProN W6"/>
            </a:endParaRPr>
          </a:p>
          <a:p>
            <a:pPr marL="0" marR="0" indent="0" algn="ctr" defTabSz="825500" rtl="0" fontAlgn="auto" latinLnBrk="0" hangingPunct="0">
              <a:lnSpc>
                <a:spcPct val="100000"/>
              </a:lnSpc>
              <a:spcBef>
                <a:spcPts val="0"/>
              </a:spcBef>
              <a:spcAft>
                <a:spcPts val="0"/>
              </a:spcAft>
              <a:buClrTx/>
              <a:buSzTx/>
              <a:buFontTx/>
              <a:buNone/>
              <a:tabLst/>
            </a:pPr>
            <a:r>
              <a:rPr lang="ja-JP" altLang="en-US" sz="1600" b="1" dirty="0"/>
              <a:t>・</a:t>
            </a:r>
            <a:endParaRPr lang="en-US" altLang="ja-JP" sz="1600" b="1" dirty="0"/>
          </a:p>
          <a:p>
            <a:pPr marL="0" marR="0" indent="0" algn="ctr" defTabSz="825500" rtl="0" fontAlgn="auto" latinLnBrk="0" hangingPunct="0">
              <a:lnSpc>
                <a:spcPct val="100000"/>
              </a:lnSpc>
              <a:spcBef>
                <a:spcPts val="0"/>
              </a:spcBef>
              <a:spcAft>
                <a:spcPts val="0"/>
              </a:spcAft>
              <a:buClrTx/>
              <a:buSzTx/>
              <a:buFontTx/>
              <a:buNone/>
              <a:tabLst/>
            </a:pPr>
            <a:r>
              <a:rPr kumimoji="0" lang="ja-JP" altLang="en-US" sz="1600" b="1" i="0" u="none" strike="noStrike" cap="none" spc="0" normalizeH="0" baseline="0" dirty="0">
                <a:ln>
                  <a:noFill/>
                </a:ln>
                <a:solidFill>
                  <a:srgbClr val="000000"/>
                </a:solidFill>
                <a:effectLst/>
                <a:uFillTx/>
                <a:latin typeface="ヒラギノ角ゴ ProN W6"/>
                <a:ea typeface="ヒラギノ角ゴ ProN W6"/>
                <a:cs typeface="ヒラギノ角ゴ ProN W6"/>
                <a:sym typeface="ヒラギノ角ゴ ProN W6"/>
              </a:rPr>
              <a:t>・</a:t>
            </a:r>
          </a:p>
        </p:txBody>
      </p:sp>
      <p:sp>
        <p:nvSpPr>
          <p:cNvPr id="29" name="テキスト ボックス 28">
            <a:extLst>
              <a:ext uri="{FF2B5EF4-FFF2-40B4-BE49-F238E27FC236}">
                <a16:creationId xmlns:a16="http://schemas.microsoft.com/office/drawing/2014/main" id="{61A8A592-2225-43F2-A9FF-44E02772D624}"/>
              </a:ext>
            </a:extLst>
          </p:cNvPr>
          <p:cNvSpPr txBox="1"/>
          <p:nvPr/>
        </p:nvSpPr>
        <p:spPr>
          <a:xfrm>
            <a:off x="19700070" y="9212209"/>
            <a:ext cx="316493"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ja-JP" altLang="en-US" sz="1600" b="1" i="0" u="none" strike="noStrike" cap="none" spc="0" normalizeH="0" baseline="0" dirty="0">
                <a:ln>
                  <a:noFill/>
                </a:ln>
                <a:solidFill>
                  <a:srgbClr val="000000"/>
                </a:solidFill>
                <a:effectLst/>
                <a:uFillTx/>
                <a:latin typeface="ヒラギノ角ゴ ProN W6"/>
                <a:ea typeface="ヒラギノ角ゴ ProN W6"/>
                <a:cs typeface="ヒラギノ角ゴ ProN W6"/>
                <a:sym typeface="ヒラギノ角ゴ ProN W6"/>
              </a:rPr>
              <a:t>・</a:t>
            </a:r>
            <a:endParaRPr kumimoji="0" lang="en-US" altLang="ja-JP" sz="1600" b="1" i="0" u="none" strike="noStrike" cap="none" spc="0" normalizeH="0" baseline="0" dirty="0">
              <a:ln>
                <a:noFill/>
              </a:ln>
              <a:solidFill>
                <a:srgbClr val="000000"/>
              </a:solidFill>
              <a:effectLst/>
              <a:uFillTx/>
              <a:latin typeface="ヒラギノ角ゴ ProN W6"/>
              <a:ea typeface="ヒラギノ角ゴ ProN W6"/>
              <a:cs typeface="ヒラギノ角ゴ ProN W6"/>
              <a:sym typeface="ヒラギノ角ゴ ProN W6"/>
            </a:endParaRPr>
          </a:p>
          <a:p>
            <a:pPr marL="0" marR="0" indent="0" algn="ctr" defTabSz="825500" rtl="0" fontAlgn="auto" latinLnBrk="0" hangingPunct="0">
              <a:lnSpc>
                <a:spcPct val="100000"/>
              </a:lnSpc>
              <a:spcBef>
                <a:spcPts val="0"/>
              </a:spcBef>
              <a:spcAft>
                <a:spcPts val="0"/>
              </a:spcAft>
              <a:buClrTx/>
              <a:buSzTx/>
              <a:buFontTx/>
              <a:buNone/>
              <a:tabLst/>
            </a:pPr>
            <a:r>
              <a:rPr lang="ja-JP" altLang="en-US" sz="1600" b="1" dirty="0"/>
              <a:t>・</a:t>
            </a:r>
            <a:endParaRPr lang="en-US" altLang="ja-JP" sz="1600" b="1" dirty="0"/>
          </a:p>
          <a:p>
            <a:pPr marL="0" marR="0" indent="0" algn="ctr" defTabSz="825500" rtl="0" fontAlgn="auto" latinLnBrk="0" hangingPunct="0">
              <a:lnSpc>
                <a:spcPct val="100000"/>
              </a:lnSpc>
              <a:spcBef>
                <a:spcPts val="0"/>
              </a:spcBef>
              <a:spcAft>
                <a:spcPts val="0"/>
              </a:spcAft>
              <a:buClrTx/>
              <a:buSzTx/>
              <a:buFontTx/>
              <a:buNone/>
              <a:tabLst/>
            </a:pPr>
            <a:r>
              <a:rPr kumimoji="0" lang="ja-JP" altLang="en-US" sz="1600" b="1" i="0" u="none" strike="noStrike" cap="none" spc="0" normalizeH="0" baseline="0" dirty="0">
                <a:ln>
                  <a:noFill/>
                </a:ln>
                <a:solidFill>
                  <a:srgbClr val="000000"/>
                </a:solidFill>
                <a:effectLst/>
                <a:uFillTx/>
                <a:latin typeface="ヒラギノ角ゴ ProN W6"/>
                <a:ea typeface="ヒラギノ角ゴ ProN W6"/>
                <a:cs typeface="ヒラギノ角ゴ ProN W6"/>
                <a:sym typeface="ヒラギノ角ゴ ProN W6"/>
              </a:rPr>
              <a:t>・</a:t>
            </a:r>
          </a:p>
        </p:txBody>
      </p:sp>
      <p:sp>
        <p:nvSpPr>
          <p:cNvPr id="2" name="スライド番号プレースホルダー 1">
            <a:extLst>
              <a:ext uri="{FF2B5EF4-FFF2-40B4-BE49-F238E27FC236}">
                <a16:creationId xmlns:a16="http://schemas.microsoft.com/office/drawing/2014/main" id="{83A99D23-1817-D59F-1C2B-2E83ECF59B62}"/>
              </a:ext>
            </a:extLst>
          </p:cNvPr>
          <p:cNvSpPr>
            <a:spLocks noGrp="1"/>
          </p:cNvSpPr>
          <p:nvPr>
            <p:ph type="sldNum" sz="quarter" idx="2"/>
          </p:nvPr>
        </p:nvSpPr>
        <p:spPr/>
        <p:txBody>
          <a:bodyPr/>
          <a:lstStyle/>
          <a:p>
            <a:fld id="{86CB4B4D-7CA3-9044-876B-883B54F8677D}" type="slidenum">
              <a:rPr lang="en-US" altLang="ja-JP" smtClean="0"/>
              <a:t>4</a:t>
            </a:fld>
            <a:endParaRPr lang="ja-JP" altLang="en-US"/>
          </a:p>
        </p:txBody>
      </p:sp>
      <p:sp>
        <p:nvSpPr>
          <p:cNvPr id="6" name="ロジスティック回帰分析にトライしよう">
            <a:extLst>
              <a:ext uri="{FF2B5EF4-FFF2-40B4-BE49-F238E27FC236}">
                <a16:creationId xmlns:a16="http://schemas.microsoft.com/office/drawing/2014/main" id="{D14F1B13-A556-D7BB-914E-6FBB85731A85}"/>
              </a:ext>
            </a:extLst>
          </p:cNvPr>
          <p:cNvSpPr txBox="1"/>
          <p:nvPr/>
        </p:nvSpPr>
        <p:spPr>
          <a:xfrm>
            <a:off x="5664584" y="324932"/>
            <a:ext cx="13086037" cy="755650"/>
          </a:xfrm>
          <a:prstGeom prst="rect">
            <a:avLst/>
          </a:prstGeom>
          <a:solidFill>
            <a:srgbClr val="000000"/>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sz="5100">
                <a:solidFill>
                  <a:srgbClr val="FFFFFF"/>
                </a:solidFill>
              </a:defRPr>
            </a:lvl1pPr>
          </a:lstStyle>
          <a:p>
            <a:r>
              <a:rPr dirty="0" err="1"/>
              <a:t>ロジスティック回帰分析にトライしよう</a:t>
            </a:r>
            <a:endParaRPr dirty="0"/>
          </a:p>
        </p:txBody>
      </p:sp>
      <p:sp>
        <p:nvSpPr>
          <p:cNvPr id="364" name="あやめのデータ(iris.csv)"/>
          <p:cNvSpPr txBox="1"/>
          <p:nvPr/>
        </p:nvSpPr>
        <p:spPr>
          <a:xfrm>
            <a:off x="5025214" y="1602025"/>
            <a:ext cx="4549322" cy="6565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600"/>
            </a:lvl1pPr>
          </a:lstStyle>
          <a:p>
            <a:r>
              <a:rPr dirty="0" err="1"/>
              <a:t>あやめのデータ</a:t>
            </a:r>
            <a:r>
              <a:rPr dirty="0"/>
              <a:t>(</a:t>
            </a:r>
            <a:r>
              <a:rPr lang="en-US" dirty="0"/>
              <a:t>2</a:t>
            </a:r>
            <a:r>
              <a:rPr dirty="0"/>
              <a:t>.csv)</a:t>
            </a:r>
          </a:p>
        </p:txBody>
      </p:sp>
    </p:spTree>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正方形/長方形 9">
            <a:extLst>
              <a:ext uri="{FF2B5EF4-FFF2-40B4-BE49-F238E27FC236}">
                <a16:creationId xmlns:a16="http://schemas.microsoft.com/office/drawing/2014/main" id="{13033B46-A11A-D901-1F79-620F741E4F83}"/>
              </a:ext>
            </a:extLst>
          </p:cNvPr>
          <p:cNvSpPr/>
          <p:nvPr/>
        </p:nvSpPr>
        <p:spPr>
          <a:xfrm>
            <a:off x="21074420" y="4746912"/>
            <a:ext cx="1903862" cy="5884694"/>
          </a:xfrm>
          <a:prstGeom prst="rect">
            <a:avLst/>
          </a:prstGeom>
          <a:solidFill>
            <a:schemeClr val="accent4">
              <a:lumMod val="20000"/>
              <a:lumOff val="80000"/>
            </a:schemeClr>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sp>
        <p:nvSpPr>
          <p:cNvPr id="28" name="正方形/長方形 27">
            <a:extLst>
              <a:ext uri="{FF2B5EF4-FFF2-40B4-BE49-F238E27FC236}">
                <a16:creationId xmlns:a16="http://schemas.microsoft.com/office/drawing/2014/main" id="{843983DA-75F0-470F-9FD3-A73577B4557A}"/>
              </a:ext>
            </a:extLst>
          </p:cNvPr>
          <p:cNvSpPr/>
          <p:nvPr/>
        </p:nvSpPr>
        <p:spPr>
          <a:xfrm>
            <a:off x="21074419" y="4746912"/>
            <a:ext cx="1903862" cy="4334452"/>
          </a:xfrm>
          <a:prstGeom prst="rect">
            <a:avLst/>
          </a:prstGeom>
          <a:solidFill>
            <a:schemeClr val="accent2">
              <a:lumMod val="20000"/>
              <a:lumOff val="80000"/>
            </a:schemeClr>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sp>
        <p:nvSpPr>
          <p:cNvPr id="9" name="正方形/長方形 8">
            <a:extLst>
              <a:ext uri="{FF2B5EF4-FFF2-40B4-BE49-F238E27FC236}">
                <a16:creationId xmlns:a16="http://schemas.microsoft.com/office/drawing/2014/main" id="{CBF22F04-668D-AC8F-C50D-579EB2F62A3C}"/>
              </a:ext>
            </a:extLst>
          </p:cNvPr>
          <p:cNvSpPr/>
          <p:nvPr/>
        </p:nvSpPr>
        <p:spPr>
          <a:xfrm>
            <a:off x="15742695" y="4746912"/>
            <a:ext cx="4430974" cy="6103058"/>
          </a:xfrm>
          <a:prstGeom prst="rect">
            <a:avLst/>
          </a:prstGeom>
          <a:solidFill>
            <a:schemeClr val="accent4">
              <a:lumMod val="20000"/>
              <a:lumOff val="80000"/>
            </a:schemeClr>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sp>
        <p:nvSpPr>
          <p:cNvPr id="27" name="正方形/長方形 26">
            <a:extLst>
              <a:ext uri="{FF2B5EF4-FFF2-40B4-BE49-F238E27FC236}">
                <a16:creationId xmlns:a16="http://schemas.microsoft.com/office/drawing/2014/main" id="{93513EF4-071B-D970-52E6-88E040A5C83C}"/>
              </a:ext>
            </a:extLst>
          </p:cNvPr>
          <p:cNvSpPr/>
          <p:nvPr/>
        </p:nvSpPr>
        <p:spPr>
          <a:xfrm>
            <a:off x="15742694" y="4746912"/>
            <a:ext cx="4430973" cy="4334452"/>
          </a:xfrm>
          <a:prstGeom prst="rect">
            <a:avLst/>
          </a:prstGeom>
          <a:solidFill>
            <a:schemeClr val="accent2">
              <a:lumMod val="20000"/>
              <a:lumOff val="80000"/>
            </a:schemeClr>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sp>
        <p:nvSpPr>
          <p:cNvPr id="278" name="ライブラリのインストールとデータの読み込み・加工"/>
          <p:cNvSpPr txBox="1"/>
          <p:nvPr/>
        </p:nvSpPr>
        <p:spPr>
          <a:xfrm>
            <a:off x="6560016" y="136789"/>
            <a:ext cx="10772181" cy="902811"/>
          </a:xfrm>
          <a:prstGeom prst="rect">
            <a:avLst/>
          </a:prstGeom>
          <a:solidFill>
            <a:schemeClr val="accent5"/>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1130300">
              <a:lnSpc>
                <a:spcPct val="100000"/>
              </a:lnSpc>
              <a:defRPr sz="5200">
                <a:solidFill>
                  <a:srgbClr val="FFFFFF"/>
                </a:solidFill>
                <a:latin typeface="Graphik"/>
                <a:ea typeface="Graphik"/>
                <a:cs typeface="Graphik"/>
                <a:sym typeface="Graphik"/>
              </a:defRPr>
            </a:lvl1pPr>
          </a:lstStyle>
          <a:p>
            <a:r>
              <a:rPr lang="ja-JP" altLang="en-US" dirty="0"/>
              <a:t>データを学習用とテスト用に分ける</a:t>
            </a:r>
            <a:endParaRPr dirty="0"/>
          </a:p>
        </p:txBody>
      </p:sp>
      <p:sp>
        <p:nvSpPr>
          <p:cNvPr id="279" name="演習4-1.txtの…"/>
          <p:cNvSpPr txBox="1"/>
          <p:nvPr/>
        </p:nvSpPr>
        <p:spPr>
          <a:xfrm>
            <a:off x="3789470" y="1276347"/>
            <a:ext cx="16613522" cy="197233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500">
                <a:latin typeface="Arial"/>
                <a:ea typeface="Arial"/>
                <a:cs typeface="Arial"/>
                <a:sym typeface="Arial"/>
              </a:defRPr>
            </a:pPr>
            <a:r>
              <a:rPr lang="en-US" dirty="0" err="1"/>
              <a:t>df</a:t>
            </a:r>
            <a:r>
              <a:rPr lang="en-US" dirty="0"/>
              <a:t> : 100</a:t>
            </a:r>
            <a:r>
              <a:rPr lang="ja-JP" altLang="en-US" dirty="0"/>
              <a:t>行のヒオウギアヤメとブルーフラッグのデータ</a:t>
            </a:r>
            <a:endParaRPr lang="en-US" altLang="ja-JP" dirty="0"/>
          </a:p>
          <a:p>
            <a:pPr algn="l">
              <a:defRPr sz="4500">
                <a:latin typeface="Arial"/>
                <a:ea typeface="Arial"/>
                <a:cs typeface="Arial"/>
                <a:sym typeface="Arial"/>
              </a:defRPr>
            </a:pPr>
            <a:r>
              <a:rPr lang="ja-JP" altLang="en-US" dirty="0"/>
              <a:t>　　</a:t>
            </a:r>
            <a:r>
              <a:rPr lang="en-US" altLang="ja-JP" dirty="0"/>
              <a:t>1~50</a:t>
            </a:r>
            <a:r>
              <a:rPr lang="ja-JP" altLang="en-US" dirty="0"/>
              <a:t>行目がヒオウギアヤメ、</a:t>
            </a:r>
            <a:r>
              <a:rPr lang="en-US" altLang="ja-JP" dirty="0"/>
              <a:t>51~100</a:t>
            </a:r>
            <a:r>
              <a:rPr lang="ja-JP" altLang="en-US" dirty="0"/>
              <a:t>行目がブルーフラッグ</a:t>
            </a:r>
            <a:endParaRPr lang="en-US" altLang="ja-JP" dirty="0"/>
          </a:p>
          <a:p>
            <a:pPr algn="l">
              <a:defRPr sz="4500">
                <a:latin typeface="Arial"/>
                <a:ea typeface="Arial"/>
                <a:cs typeface="Arial"/>
                <a:sym typeface="Arial"/>
              </a:defRPr>
            </a:pPr>
            <a:r>
              <a:rPr lang="ja-JP" altLang="en-US" dirty="0"/>
              <a:t>→そのままではテスト用データはすべてブルーフラッグ</a:t>
            </a:r>
            <a:endParaRPr dirty="0"/>
          </a:p>
        </p:txBody>
      </p:sp>
      <p:sp>
        <p:nvSpPr>
          <p:cNvPr id="2" name="正方形/長方形 1">
            <a:extLst>
              <a:ext uri="{FF2B5EF4-FFF2-40B4-BE49-F238E27FC236}">
                <a16:creationId xmlns:a16="http://schemas.microsoft.com/office/drawing/2014/main" id="{F76A7D44-C230-C616-1C1D-8C470742B2A3}"/>
              </a:ext>
            </a:extLst>
          </p:cNvPr>
          <p:cNvSpPr/>
          <p:nvPr/>
        </p:nvSpPr>
        <p:spPr>
          <a:xfrm>
            <a:off x="1787858" y="4746912"/>
            <a:ext cx="4899546" cy="8191166"/>
          </a:xfrm>
          <a:prstGeom prst="rect">
            <a:avLst/>
          </a:prstGeom>
          <a:solidFill>
            <a:schemeClr val="accent4">
              <a:lumMod val="20000"/>
              <a:lumOff val="80000"/>
            </a:schemeClr>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sp>
        <p:nvSpPr>
          <p:cNvPr id="4" name="テキスト ボックス 3">
            <a:extLst>
              <a:ext uri="{FF2B5EF4-FFF2-40B4-BE49-F238E27FC236}">
                <a16:creationId xmlns:a16="http://schemas.microsoft.com/office/drawing/2014/main" id="{036B3589-6E2D-E270-FC61-96828073649F}"/>
              </a:ext>
            </a:extLst>
          </p:cNvPr>
          <p:cNvSpPr txBox="1"/>
          <p:nvPr/>
        </p:nvSpPr>
        <p:spPr>
          <a:xfrm>
            <a:off x="5965585" y="3299632"/>
            <a:ext cx="870431" cy="10997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400" rtl="0" fontAlgn="auto" latinLnBrk="0" hangingPunct="0">
              <a:lnSpc>
                <a:spcPct val="90000"/>
              </a:lnSpc>
              <a:spcBef>
                <a:spcPts val="0"/>
              </a:spcBef>
              <a:spcAft>
                <a:spcPts val="0"/>
              </a:spcAft>
              <a:buClrTx/>
              <a:buSzTx/>
              <a:buFontTx/>
              <a:buNone/>
              <a:tabLst/>
            </a:pPr>
            <a:r>
              <a:rPr kumimoji="0" lang="en-US" altLang="ja-JP" sz="7200" b="0" i="0" u="none" strike="noStrike" cap="none" spc="0" normalizeH="0" baseline="0" dirty="0" err="1">
                <a:ln>
                  <a:noFill/>
                </a:ln>
                <a:solidFill>
                  <a:srgbClr val="000000"/>
                </a:solidFill>
                <a:effectLst/>
                <a:uFillTx/>
                <a:latin typeface="Canela Text Regular"/>
                <a:ea typeface="Canela Text Regular"/>
                <a:cs typeface="Canela Text Regular"/>
                <a:sym typeface="Canela Text Regular"/>
              </a:rPr>
              <a:t>df</a:t>
            </a:r>
            <a:endParaRPr kumimoji="0" lang="ja-JP" altLang="en-US" sz="72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endParaRPr>
          </a:p>
        </p:txBody>
      </p:sp>
      <p:sp>
        <p:nvSpPr>
          <p:cNvPr id="5" name="矢印: 右 4">
            <a:extLst>
              <a:ext uri="{FF2B5EF4-FFF2-40B4-BE49-F238E27FC236}">
                <a16:creationId xmlns:a16="http://schemas.microsoft.com/office/drawing/2014/main" id="{E99D3740-43AE-CC39-9902-5AE8CC34AA93}"/>
              </a:ext>
            </a:extLst>
          </p:cNvPr>
          <p:cNvSpPr/>
          <p:nvPr/>
        </p:nvSpPr>
        <p:spPr>
          <a:xfrm>
            <a:off x="11682483" y="7258100"/>
            <a:ext cx="1487606" cy="1119117"/>
          </a:xfrm>
          <a:prstGeom prst="rightArrow">
            <a:avLst/>
          </a:prstGeom>
          <a:solidFill>
            <a:srgbClr val="00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sp>
        <p:nvSpPr>
          <p:cNvPr id="6" name="正方形/長方形 5">
            <a:extLst>
              <a:ext uri="{FF2B5EF4-FFF2-40B4-BE49-F238E27FC236}">
                <a16:creationId xmlns:a16="http://schemas.microsoft.com/office/drawing/2014/main" id="{CB81DD05-9D2A-4714-C18C-B78E289DA546}"/>
              </a:ext>
            </a:extLst>
          </p:cNvPr>
          <p:cNvSpPr/>
          <p:nvPr/>
        </p:nvSpPr>
        <p:spPr>
          <a:xfrm>
            <a:off x="7588154" y="4746912"/>
            <a:ext cx="1903863" cy="8191166"/>
          </a:xfrm>
          <a:prstGeom prst="rect">
            <a:avLst/>
          </a:prstGeom>
          <a:solidFill>
            <a:schemeClr val="accent4">
              <a:lumMod val="20000"/>
              <a:lumOff val="80000"/>
            </a:schemeClr>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sp>
        <p:nvSpPr>
          <p:cNvPr id="11" name="テキスト ボックス 10">
            <a:extLst>
              <a:ext uri="{FF2B5EF4-FFF2-40B4-BE49-F238E27FC236}">
                <a16:creationId xmlns:a16="http://schemas.microsoft.com/office/drawing/2014/main" id="{B0EDAB3A-BB1B-F612-878E-396F233406F8}"/>
              </a:ext>
            </a:extLst>
          </p:cNvPr>
          <p:cNvSpPr txBox="1"/>
          <p:nvPr/>
        </p:nvSpPr>
        <p:spPr>
          <a:xfrm>
            <a:off x="19124301" y="3299632"/>
            <a:ext cx="870431" cy="10997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400" rtl="0" fontAlgn="auto" latinLnBrk="0" hangingPunct="0">
              <a:lnSpc>
                <a:spcPct val="90000"/>
              </a:lnSpc>
              <a:spcBef>
                <a:spcPts val="0"/>
              </a:spcBef>
              <a:spcAft>
                <a:spcPts val="0"/>
              </a:spcAft>
              <a:buClrTx/>
              <a:buSzTx/>
              <a:buFontTx/>
              <a:buNone/>
              <a:tabLst/>
            </a:pPr>
            <a:r>
              <a:rPr kumimoji="0" lang="en-US" altLang="ja-JP" sz="7200" b="0" i="0" u="none" strike="noStrike" cap="none" spc="0" normalizeH="0" baseline="0" dirty="0" err="1">
                <a:ln>
                  <a:noFill/>
                </a:ln>
                <a:solidFill>
                  <a:srgbClr val="000000"/>
                </a:solidFill>
                <a:effectLst/>
                <a:uFillTx/>
                <a:latin typeface="Canela Text Regular"/>
                <a:ea typeface="Canela Text Regular"/>
                <a:cs typeface="Canela Text Regular"/>
                <a:sym typeface="Canela Text Regular"/>
              </a:rPr>
              <a:t>df</a:t>
            </a:r>
            <a:endParaRPr kumimoji="0" lang="ja-JP" altLang="en-US" sz="72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endParaRPr>
          </a:p>
        </p:txBody>
      </p:sp>
      <p:sp>
        <p:nvSpPr>
          <p:cNvPr id="12" name="テキスト ボックス 11">
            <a:extLst>
              <a:ext uri="{FF2B5EF4-FFF2-40B4-BE49-F238E27FC236}">
                <a16:creationId xmlns:a16="http://schemas.microsoft.com/office/drawing/2014/main" id="{4ACC8DC7-E749-0FA5-7714-074A25801BB9}"/>
              </a:ext>
            </a:extLst>
          </p:cNvPr>
          <p:cNvSpPr txBox="1"/>
          <p:nvPr/>
        </p:nvSpPr>
        <p:spPr>
          <a:xfrm>
            <a:off x="586853" y="7759977"/>
            <a:ext cx="1078173" cy="13213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400" rtl="0" fontAlgn="auto" latinLnBrk="0" hangingPunct="0">
              <a:lnSpc>
                <a:spcPct val="90000"/>
              </a:lnSpc>
              <a:spcBef>
                <a:spcPts val="0"/>
              </a:spcBef>
              <a:spcAft>
                <a:spcPts val="0"/>
              </a:spcAft>
              <a:buClrTx/>
              <a:buSzTx/>
              <a:buFontTx/>
              <a:buNone/>
              <a:tabLst/>
            </a:pPr>
            <a:r>
              <a:rPr kumimoji="0" lang="en-US" altLang="ja-JP" sz="44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100</a:t>
            </a:r>
            <a:r>
              <a:rPr kumimoji="0" lang="ja-JP" altLang="en-US" sz="44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行</a:t>
            </a:r>
          </a:p>
        </p:txBody>
      </p:sp>
      <p:sp>
        <p:nvSpPr>
          <p:cNvPr id="13" name="正方形/長方形 12">
            <a:extLst>
              <a:ext uri="{FF2B5EF4-FFF2-40B4-BE49-F238E27FC236}">
                <a16:creationId xmlns:a16="http://schemas.microsoft.com/office/drawing/2014/main" id="{F6C004E9-47C1-20CB-BC90-5A66B7B16BE8}"/>
              </a:ext>
            </a:extLst>
          </p:cNvPr>
          <p:cNvSpPr/>
          <p:nvPr/>
        </p:nvSpPr>
        <p:spPr>
          <a:xfrm>
            <a:off x="21074419" y="11364270"/>
            <a:ext cx="1903862" cy="1573807"/>
          </a:xfrm>
          <a:prstGeom prst="rect">
            <a:avLst/>
          </a:prstGeom>
          <a:solidFill>
            <a:schemeClr val="accent4">
              <a:lumMod val="20000"/>
              <a:lumOff val="80000"/>
            </a:schemeClr>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sp>
        <p:nvSpPr>
          <p:cNvPr id="14" name="正方形/長方形 13">
            <a:extLst>
              <a:ext uri="{FF2B5EF4-FFF2-40B4-BE49-F238E27FC236}">
                <a16:creationId xmlns:a16="http://schemas.microsoft.com/office/drawing/2014/main" id="{57ACD12C-44D5-EC11-CE84-E61497A47567}"/>
              </a:ext>
            </a:extLst>
          </p:cNvPr>
          <p:cNvSpPr/>
          <p:nvPr/>
        </p:nvSpPr>
        <p:spPr>
          <a:xfrm>
            <a:off x="15742694" y="11364270"/>
            <a:ext cx="4430973" cy="1596787"/>
          </a:xfrm>
          <a:prstGeom prst="rect">
            <a:avLst/>
          </a:prstGeom>
          <a:solidFill>
            <a:schemeClr val="accent4">
              <a:lumMod val="20000"/>
              <a:lumOff val="80000"/>
            </a:schemeClr>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sp>
        <p:nvSpPr>
          <p:cNvPr id="15" name="テキスト ボックス 14">
            <a:extLst>
              <a:ext uri="{FF2B5EF4-FFF2-40B4-BE49-F238E27FC236}">
                <a16:creationId xmlns:a16="http://schemas.microsoft.com/office/drawing/2014/main" id="{DBB76DEE-9E52-0A53-E9E3-2A2DC3091337}"/>
              </a:ext>
            </a:extLst>
          </p:cNvPr>
          <p:cNvSpPr txBox="1"/>
          <p:nvPr/>
        </p:nvSpPr>
        <p:spPr>
          <a:xfrm>
            <a:off x="13748990" y="6621173"/>
            <a:ext cx="1528551" cy="7119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400" rtl="0" fontAlgn="auto" latinLnBrk="0" hangingPunct="0">
              <a:lnSpc>
                <a:spcPct val="90000"/>
              </a:lnSpc>
              <a:spcBef>
                <a:spcPts val="0"/>
              </a:spcBef>
              <a:spcAft>
                <a:spcPts val="0"/>
              </a:spcAft>
              <a:buClrTx/>
              <a:buSzTx/>
              <a:buFontTx/>
              <a:buNone/>
              <a:tabLst/>
            </a:pPr>
            <a:r>
              <a:rPr lang="en-US" altLang="ja-JP" sz="4400" dirty="0"/>
              <a:t>80</a:t>
            </a:r>
            <a:r>
              <a:rPr kumimoji="0" lang="ja-JP" altLang="en-US" sz="44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行</a:t>
            </a:r>
          </a:p>
        </p:txBody>
      </p:sp>
      <p:sp>
        <p:nvSpPr>
          <p:cNvPr id="16" name="テキスト ボックス 15">
            <a:extLst>
              <a:ext uri="{FF2B5EF4-FFF2-40B4-BE49-F238E27FC236}">
                <a16:creationId xmlns:a16="http://schemas.microsoft.com/office/drawing/2014/main" id="{4530DB0B-C063-D228-4FD6-6482D8F74B87}"/>
              </a:ext>
            </a:extLst>
          </p:cNvPr>
          <p:cNvSpPr txBox="1"/>
          <p:nvPr/>
        </p:nvSpPr>
        <p:spPr>
          <a:xfrm>
            <a:off x="13644042" y="11399993"/>
            <a:ext cx="1738445" cy="7119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400" rtl="0" fontAlgn="auto" latinLnBrk="0" hangingPunct="0">
              <a:lnSpc>
                <a:spcPct val="90000"/>
              </a:lnSpc>
              <a:spcBef>
                <a:spcPts val="0"/>
              </a:spcBef>
              <a:spcAft>
                <a:spcPts val="0"/>
              </a:spcAft>
              <a:buClrTx/>
              <a:buSzTx/>
              <a:buFontTx/>
              <a:buNone/>
              <a:tabLst/>
            </a:pPr>
            <a:r>
              <a:rPr lang="en-US" altLang="ja-JP" sz="4400" dirty="0"/>
              <a:t>20</a:t>
            </a:r>
            <a:r>
              <a:rPr kumimoji="0" lang="ja-JP" altLang="en-US" sz="44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行</a:t>
            </a:r>
          </a:p>
        </p:txBody>
      </p:sp>
      <p:sp>
        <p:nvSpPr>
          <p:cNvPr id="17" name="テキスト ボックス 16">
            <a:extLst>
              <a:ext uri="{FF2B5EF4-FFF2-40B4-BE49-F238E27FC236}">
                <a16:creationId xmlns:a16="http://schemas.microsoft.com/office/drawing/2014/main" id="{2F2CACBC-0FEC-4690-FA78-3061D1B5104B}"/>
              </a:ext>
            </a:extLst>
          </p:cNvPr>
          <p:cNvSpPr txBox="1"/>
          <p:nvPr/>
        </p:nvSpPr>
        <p:spPr>
          <a:xfrm>
            <a:off x="17037069" y="7443627"/>
            <a:ext cx="1856277" cy="7673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400" rtl="0" fontAlgn="auto" latinLnBrk="0" hangingPunct="0">
              <a:lnSpc>
                <a:spcPct val="90000"/>
              </a:lnSpc>
              <a:spcBef>
                <a:spcPts val="0"/>
              </a:spcBef>
              <a:spcAft>
                <a:spcPts val="0"/>
              </a:spcAft>
              <a:buClrTx/>
              <a:buSzTx/>
              <a:buFontTx/>
              <a:buNone/>
              <a:tabLst/>
            </a:pPr>
            <a:r>
              <a:rPr lang="en-US" altLang="ja-JP" sz="4800" dirty="0" err="1"/>
              <a:t>x</a:t>
            </a:r>
            <a:r>
              <a:rPr kumimoji="0" lang="en-US" altLang="ja-JP" sz="4800" b="0" i="0" u="none" strike="noStrike" cap="none" spc="0" normalizeH="0" baseline="0" dirty="0" err="1">
                <a:ln>
                  <a:noFill/>
                </a:ln>
                <a:solidFill>
                  <a:srgbClr val="000000"/>
                </a:solidFill>
                <a:effectLst/>
                <a:uFillTx/>
                <a:latin typeface="Canela Text Regular"/>
                <a:ea typeface="Canela Text Regular"/>
                <a:cs typeface="Canela Text Regular"/>
                <a:sym typeface="Canela Text Regular"/>
              </a:rPr>
              <a:t>_train</a:t>
            </a:r>
            <a:endParaRPr kumimoji="0" lang="ja-JP" altLang="en-US" sz="48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endParaRPr>
          </a:p>
        </p:txBody>
      </p:sp>
      <p:sp>
        <p:nvSpPr>
          <p:cNvPr id="18" name="テキスト ボックス 17">
            <a:extLst>
              <a:ext uri="{FF2B5EF4-FFF2-40B4-BE49-F238E27FC236}">
                <a16:creationId xmlns:a16="http://schemas.microsoft.com/office/drawing/2014/main" id="{30EECAA2-219D-4D6A-140B-465C6EDE3A44}"/>
              </a:ext>
            </a:extLst>
          </p:cNvPr>
          <p:cNvSpPr txBox="1"/>
          <p:nvPr/>
        </p:nvSpPr>
        <p:spPr>
          <a:xfrm>
            <a:off x="21100489" y="7454766"/>
            <a:ext cx="1856277" cy="7673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400" rtl="0" fontAlgn="auto" latinLnBrk="0" hangingPunct="0">
              <a:lnSpc>
                <a:spcPct val="90000"/>
              </a:lnSpc>
              <a:spcBef>
                <a:spcPts val="0"/>
              </a:spcBef>
              <a:spcAft>
                <a:spcPts val="0"/>
              </a:spcAft>
              <a:buClrTx/>
              <a:buSzTx/>
              <a:buFontTx/>
              <a:buNone/>
              <a:tabLst/>
            </a:pPr>
            <a:r>
              <a:rPr lang="en-US" altLang="ja-JP" sz="4800" dirty="0" err="1"/>
              <a:t>y</a:t>
            </a:r>
            <a:r>
              <a:rPr kumimoji="0" lang="en-US" altLang="ja-JP" sz="4800" b="0" i="0" u="none" strike="noStrike" cap="none" spc="0" normalizeH="0" baseline="0" dirty="0" err="1">
                <a:ln>
                  <a:noFill/>
                </a:ln>
                <a:solidFill>
                  <a:srgbClr val="000000"/>
                </a:solidFill>
                <a:effectLst/>
                <a:uFillTx/>
                <a:latin typeface="Canela Text Regular"/>
                <a:ea typeface="Canela Text Regular"/>
                <a:cs typeface="Canela Text Regular"/>
                <a:sym typeface="Canela Text Regular"/>
              </a:rPr>
              <a:t>_train</a:t>
            </a:r>
            <a:endParaRPr kumimoji="0" lang="ja-JP" altLang="en-US" sz="48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endParaRPr>
          </a:p>
        </p:txBody>
      </p:sp>
      <p:sp>
        <p:nvSpPr>
          <p:cNvPr id="19" name="テキスト ボックス 18">
            <a:extLst>
              <a:ext uri="{FF2B5EF4-FFF2-40B4-BE49-F238E27FC236}">
                <a16:creationId xmlns:a16="http://schemas.microsoft.com/office/drawing/2014/main" id="{D2EF51DF-FC3A-3CB5-A5C8-16C2BB436B2A}"/>
              </a:ext>
            </a:extLst>
          </p:cNvPr>
          <p:cNvSpPr txBox="1"/>
          <p:nvPr/>
        </p:nvSpPr>
        <p:spPr>
          <a:xfrm>
            <a:off x="17140648" y="11755988"/>
            <a:ext cx="1635063" cy="7673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400" rtl="0" fontAlgn="auto" latinLnBrk="0" hangingPunct="0">
              <a:lnSpc>
                <a:spcPct val="90000"/>
              </a:lnSpc>
              <a:spcBef>
                <a:spcPts val="0"/>
              </a:spcBef>
              <a:spcAft>
                <a:spcPts val="0"/>
              </a:spcAft>
              <a:buClrTx/>
              <a:buSzTx/>
              <a:buFontTx/>
              <a:buNone/>
              <a:tabLst/>
            </a:pPr>
            <a:r>
              <a:rPr lang="en-US" altLang="ja-JP" sz="4800" dirty="0" err="1"/>
              <a:t>x</a:t>
            </a:r>
            <a:r>
              <a:rPr kumimoji="0" lang="en-US" altLang="ja-JP" sz="4800" b="0" i="0" u="none" strike="noStrike" cap="none" spc="0" normalizeH="0" baseline="0" dirty="0" err="1">
                <a:ln>
                  <a:noFill/>
                </a:ln>
                <a:solidFill>
                  <a:srgbClr val="000000"/>
                </a:solidFill>
                <a:effectLst/>
                <a:uFillTx/>
                <a:latin typeface="Canela Text Regular"/>
                <a:ea typeface="Canela Text Regular"/>
                <a:cs typeface="Canela Text Regular"/>
                <a:sym typeface="Canela Text Regular"/>
              </a:rPr>
              <a:t>_test</a:t>
            </a:r>
            <a:endParaRPr kumimoji="0" lang="ja-JP" altLang="en-US" sz="48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endParaRPr>
          </a:p>
        </p:txBody>
      </p:sp>
      <p:sp>
        <p:nvSpPr>
          <p:cNvPr id="20" name="テキスト ボックス 19">
            <a:extLst>
              <a:ext uri="{FF2B5EF4-FFF2-40B4-BE49-F238E27FC236}">
                <a16:creationId xmlns:a16="http://schemas.microsoft.com/office/drawing/2014/main" id="{D7ED0B47-A29E-E824-DCBC-C223679CEA3D}"/>
              </a:ext>
            </a:extLst>
          </p:cNvPr>
          <p:cNvSpPr txBox="1"/>
          <p:nvPr/>
        </p:nvSpPr>
        <p:spPr>
          <a:xfrm>
            <a:off x="21202406" y="11755988"/>
            <a:ext cx="1647887" cy="7673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400" rtl="0" fontAlgn="auto" latinLnBrk="0" hangingPunct="0">
              <a:lnSpc>
                <a:spcPct val="90000"/>
              </a:lnSpc>
              <a:spcBef>
                <a:spcPts val="0"/>
              </a:spcBef>
              <a:spcAft>
                <a:spcPts val="0"/>
              </a:spcAft>
              <a:buClrTx/>
              <a:buSzTx/>
              <a:buFontTx/>
              <a:buNone/>
              <a:tabLst/>
            </a:pPr>
            <a:r>
              <a:rPr lang="en-US" altLang="ja-JP" sz="4800" dirty="0" err="1"/>
              <a:t>y</a:t>
            </a:r>
            <a:r>
              <a:rPr kumimoji="0" lang="en-US" altLang="ja-JP" sz="4800" b="0" i="0" u="none" strike="noStrike" cap="none" spc="0" normalizeH="0" baseline="0" dirty="0" err="1">
                <a:ln>
                  <a:noFill/>
                </a:ln>
                <a:solidFill>
                  <a:srgbClr val="000000"/>
                </a:solidFill>
                <a:effectLst/>
                <a:uFillTx/>
                <a:latin typeface="Canela Text Regular"/>
                <a:ea typeface="Canela Text Regular"/>
                <a:cs typeface="Canela Text Regular"/>
                <a:sym typeface="Canela Text Regular"/>
              </a:rPr>
              <a:t>_test</a:t>
            </a:r>
            <a:endParaRPr kumimoji="0" lang="ja-JP" altLang="en-US" sz="48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endParaRPr>
          </a:p>
        </p:txBody>
      </p:sp>
      <p:sp>
        <p:nvSpPr>
          <p:cNvPr id="21" name="正方形/長方形 20">
            <a:extLst>
              <a:ext uri="{FF2B5EF4-FFF2-40B4-BE49-F238E27FC236}">
                <a16:creationId xmlns:a16="http://schemas.microsoft.com/office/drawing/2014/main" id="{B0B6E031-E0BF-6BFE-A57B-4518A2E7E6D0}"/>
              </a:ext>
            </a:extLst>
          </p:cNvPr>
          <p:cNvSpPr/>
          <p:nvPr/>
        </p:nvSpPr>
        <p:spPr>
          <a:xfrm>
            <a:off x="1787858" y="4746912"/>
            <a:ext cx="4899545" cy="4334452"/>
          </a:xfrm>
          <a:prstGeom prst="rect">
            <a:avLst/>
          </a:prstGeom>
          <a:solidFill>
            <a:schemeClr val="accent2">
              <a:lumMod val="20000"/>
              <a:lumOff val="80000"/>
            </a:schemeClr>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sp>
        <p:nvSpPr>
          <p:cNvPr id="22" name="正方形/長方形 21">
            <a:extLst>
              <a:ext uri="{FF2B5EF4-FFF2-40B4-BE49-F238E27FC236}">
                <a16:creationId xmlns:a16="http://schemas.microsoft.com/office/drawing/2014/main" id="{22A99BB4-FE45-BDAF-8CD5-EDC3BB357391}"/>
              </a:ext>
            </a:extLst>
          </p:cNvPr>
          <p:cNvSpPr/>
          <p:nvPr/>
        </p:nvSpPr>
        <p:spPr>
          <a:xfrm>
            <a:off x="7588153" y="4746912"/>
            <a:ext cx="1903863" cy="4334452"/>
          </a:xfrm>
          <a:prstGeom prst="rect">
            <a:avLst/>
          </a:prstGeom>
          <a:solidFill>
            <a:schemeClr val="accent2">
              <a:lumMod val="20000"/>
              <a:lumOff val="80000"/>
            </a:schemeClr>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sp>
        <p:nvSpPr>
          <p:cNvPr id="23" name="テキスト ボックス 22">
            <a:extLst>
              <a:ext uri="{FF2B5EF4-FFF2-40B4-BE49-F238E27FC236}">
                <a16:creationId xmlns:a16="http://schemas.microsoft.com/office/drawing/2014/main" id="{3908E189-CBED-8B27-F249-F3F18D507369}"/>
              </a:ext>
            </a:extLst>
          </p:cNvPr>
          <p:cNvSpPr txBox="1"/>
          <p:nvPr/>
        </p:nvSpPr>
        <p:spPr>
          <a:xfrm>
            <a:off x="4200781" y="6702425"/>
            <a:ext cx="4411464" cy="7673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400" rtl="0" fontAlgn="auto" latinLnBrk="0" hangingPunct="0">
              <a:lnSpc>
                <a:spcPct val="90000"/>
              </a:lnSpc>
              <a:spcBef>
                <a:spcPts val="0"/>
              </a:spcBef>
              <a:spcAft>
                <a:spcPts val="0"/>
              </a:spcAft>
              <a:buClrTx/>
              <a:buSzTx/>
              <a:buFontTx/>
              <a:buNone/>
              <a:tabLst/>
            </a:pPr>
            <a:r>
              <a:rPr kumimoji="0" lang="ja-JP" altLang="en-US" sz="48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ヒオウギアヤメ</a:t>
            </a:r>
          </a:p>
        </p:txBody>
      </p:sp>
      <p:sp>
        <p:nvSpPr>
          <p:cNvPr id="24" name="テキスト ボックス 23">
            <a:extLst>
              <a:ext uri="{FF2B5EF4-FFF2-40B4-BE49-F238E27FC236}">
                <a16:creationId xmlns:a16="http://schemas.microsoft.com/office/drawing/2014/main" id="{4841FA42-B1F8-6370-735B-1C8ED0C48C26}"/>
              </a:ext>
            </a:extLst>
          </p:cNvPr>
          <p:cNvSpPr txBox="1"/>
          <p:nvPr/>
        </p:nvSpPr>
        <p:spPr>
          <a:xfrm>
            <a:off x="4128620" y="10466275"/>
            <a:ext cx="4411464" cy="7673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400" rtl="0" fontAlgn="auto" latinLnBrk="0" hangingPunct="0">
              <a:lnSpc>
                <a:spcPct val="90000"/>
              </a:lnSpc>
              <a:spcBef>
                <a:spcPts val="0"/>
              </a:spcBef>
              <a:spcAft>
                <a:spcPts val="0"/>
              </a:spcAft>
              <a:buClrTx/>
              <a:buSzTx/>
              <a:buFontTx/>
              <a:buNone/>
              <a:tabLst/>
            </a:pPr>
            <a:r>
              <a:rPr kumimoji="0" lang="ja-JP" altLang="en-US" sz="48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ブルーフラッグ</a:t>
            </a:r>
          </a:p>
        </p:txBody>
      </p:sp>
      <p:sp>
        <p:nvSpPr>
          <p:cNvPr id="25" name="テキスト ボックス 24">
            <a:extLst>
              <a:ext uri="{FF2B5EF4-FFF2-40B4-BE49-F238E27FC236}">
                <a16:creationId xmlns:a16="http://schemas.microsoft.com/office/drawing/2014/main" id="{AFA223D9-EB67-8821-F8D1-DA83FA1E734C}"/>
              </a:ext>
            </a:extLst>
          </p:cNvPr>
          <p:cNvSpPr txBox="1"/>
          <p:nvPr/>
        </p:nvSpPr>
        <p:spPr>
          <a:xfrm>
            <a:off x="13456083" y="7708680"/>
            <a:ext cx="2114366" cy="7119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400" rtl="0" fontAlgn="auto" latinLnBrk="0" hangingPunct="0">
              <a:lnSpc>
                <a:spcPct val="90000"/>
              </a:lnSpc>
              <a:spcBef>
                <a:spcPts val="0"/>
              </a:spcBef>
              <a:spcAft>
                <a:spcPts val="0"/>
              </a:spcAft>
              <a:buClrTx/>
              <a:buSzTx/>
              <a:buFontTx/>
              <a:buNone/>
              <a:tabLst/>
            </a:pPr>
            <a:r>
              <a:rPr lang="en-US" altLang="ja-JP" sz="4400" dirty="0" err="1"/>
              <a:t>df</a:t>
            </a:r>
            <a:r>
              <a:rPr lang="en-US" altLang="ja-JP" sz="4400" dirty="0"/>
              <a:t>[0:80]</a:t>
            </a:r>
            <a:endParaRPr kumimoji="0" lang="ja-JP" altLang="en-US" sz="44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endParaRPr>
          </a:p>
        </p:txBody>
      </p:sp>
      <p:sp>
        <p:nvSpPr>
          <p:cNvPr id="26" name="テキスト ボックス 25">
            <a:extLst>
              <a:ext uri="{FF2B5EF4-FFF2-40B4-BE49-F238E27FC236}">
                <a16:creationId xmlns:a16="http://schemas.microsoft.com/office/drawing/2014/main" id="{AF757626-4DA9-BFFC-A59A-2C2A98CE2C11}"/>
              </a:ext>
            </a:extLst>
          </p:cNvPr>
          <p:cNvSpPr txBox="1"/>
          <p:nvPr/>
        </p:nvSpPr>
        <p:spPr>
          <a:xfrm>
            <a:off x="13256228" y="12111983"/>
            <a:ext cx="2546951" cy="7119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400" rtl="0" fontAlgn="auto" latinLnBrk="0" hangingPunct="0">
              <a:lnSpc>
                <a:spcPct val="90000"/>
              </a:lnSpc>
              <a:spcBef>
                <a:spcPts val="0"/>
              </a:spcBef>
              <a:spcAft>
                <a:spcPts val="0"/>
              </a:spcAft>
              <a:buClrTx/>
              <a:buSzTx/>
              <a:buFontTx/>
              <a:buNone/>
              <a:tabLst/>
            </a:pPr>
            <a:r>
              <a:rPr lang="en-US" altLang="ja-JP" sz="4400" dirty="0" err="1"/>
              <a:t>df</a:t>
            </a:r>
            <a:r>
              <a:rPr lang="en-US" altLang="ja-JP" sz="4400" dirty="0"/>
              <a:t>[80:100]</a:t>
            </a:r>
            <a:endParaRPr kumimoji="0" lang="ja-JP" altLang="en-US" sz="44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endParaRPr>
          </a:p>
        </p:txBody>
      </p:sp>
    </p:spTree>
    <p:extLst>
      <p:ext uri="{BB962C8B-B14F-4D97-AF65-F5344CB8AC3E}">
        <p14:creationId xmlns:p14="http://schemas.microsoft.com/office/powerpoint/2010/main" val="298527503"/>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 name="ライブラリのインストールとデータの読み込み・加工"/>
          <p:cNvSpPr txBox="1"/>
          <p:nvPr/>
        </p:nvSpPr>
        <p:spPr>
          <a:xfrm>
            <a:off x="1892077" y="136789"/>
            <a:ext cx="20108070" cy="902811"/>
          </a:xfrm>
          <a:prstGeom prst="rect">
            <a:avLst/>
          </a:prstGeom>
          <a:solidFill>
            <a:schemeClr val="accent5"/>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1130300">
              <a:lnSpc>
                <a:spcPct val="100000"/>
              </a:lnSpc>
              <a:defRPr sz="5200">
                <a:solidFill>
                  <a:srgbClr val="FFFFFF"/>
                </a:solidFill>
                <a:latin typeface="Graphik"/>
                <a:ea typeface="Graphik"/>
                <a:cs typeface="Graphik"/>
                <a:sym typeface="Graphik"/>
              </a:defRPr>
            </a:lvl1pPr>
          </a:lstStyle>
          <a:p>
            <a:r>
              <a:rPr lang="ja-JP" altLang="en-US" dirty="0"/>
              <a:t>データをランダムにシャッフルしてから学習用とテスト用に分ける</a:t>
            </a:r>
            <a:endParaRPr dirty="0"/>
          </a:p>
        </p:txBody>
      </p:sp>
      <p:sp>
        <p:nvSpPr>
          <p:cNvPr id="279" name="演習4-1.txtの…"/>
          <p:cNvSpPr txBox="1"/>
          <p:nvPr/>
        </p:nvSpPr>
        <p:spPr>
          <a:xfrm>
            <a:off x="7270334" y="1432319"/>
            <a:ext cx="10762563" cy="72584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sz="4500">
                <a:latin typeface="Arial"/>
                <a:ea typeface="Arial"/>
                <a:cs typeface="Arial"/>
                <a:sym typeface="Arial"/>
              </a:defRPr>
            </a:pPr>
            <a:r>
              <a:rPr lang="en-US" dirty="0"/>
              <a:t>rand = </a:t>
            </a:r>
            <a:r>
              <a:rPr lang="en-US" dirty="0" err="1"/>
              <a:t>df.sample</a:t>
            </a:r>
            <a:r>
              <a:rPr lang="en-US" dirty="0"/>
              <a:t>(n=100,random_state=1)</a:t>
            </a:r>
            <a:endParaRPr dirty="0"/>
          </a:p>
        </p:txBody>
      </p:sp>
      <p:sp>
        <p:nvSpPr>
          <p:cNvPr id="2" name="演習4-1.txtの…">
            <a:extLst>
              <a:ext uri="{FF2B5EF4-FFF2-40B4-BE49-F238E27FC236}">
                <a16:creationId xmlns:a16="http://schemas.microsoft.com/office/drawing/2014/main" id="{BC4A0E2F-4956-C854-1698-F176ABB515A0}"/>
              </a:ext>
            </a:extLst>
          </p:cNvPr>
          <p:cNvSpPr txBox="1"/>
          <p:nvPr/>
        </p:nvSpPr>
        <p:spPr>
          <a:xfrm>
            <a:off x="4441045" y="2239255"/>
            <a:ext cx="16421162" cy="134908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sz="4500">
                <a:latin typeface="Arial"/>
                <a:ea typeface="Arial"/>
                <a:cs typeface="Arial"/>
                <a:sym typeface="Arial"/>
              </a:defRPr>
            </a:pPr>
            <a:r>
              <a:rPr lang="ja-JP" altLang="en-US" dirty="0"/>
              <a:t>データフレーム</a:t>
            </a:r>
            <a:r>
              <a:rPr lang="en-US" altLang="ja-JP" dirty="0"/>
              <a:t>.sample(n=</a:t>
            </a:r>
            <a:r>
              <a:rPr lang="ja-JP" altLang="en-US" dirty="0"/>
              <a:t>取り出したい数</a:t>
            </a:r>
            <a:r>
              <a:rPr lang="en-US" altLang="ja-JP" dirty="0"/>
              <a:t>,</a:t>
            </a:r>
            <a:r>
              <a:rPr lang="en-US" altLang="ja-JP" dirty="0" err="1"/>
              <a:t>random_state</a:t>
            </a:r>
            <a:r>
              <a:rPr lang="en-US" altLang="ja-JP" dirty="0"/>
              <a:t>=</a:t>
            </a:r>
            <a:r>
              <a:rPr lang="ja-JP" altLang="en-US" dirty="0"/>
              <a:t>数字</a:t>
            </a:r>
            <a:r>
              <a:rPr lang="en-US" altLang="ja-JP" dirty="0"/>
              <a:t>)</a:t>
            </a:r>
          </a:p>
          <a:p>
            <a:pPr>
              <a:defRPr sz="4500">
                <a:latin typeface="Arial"/>
                <a:ea typeface="Arial"/>
                <a:cs typeface="Arial"/>
                <a:sym typeface="Arial"/>
              </a:defRPr>
            </a:pPr>
            <a:r>
              <a:rPr lang="ja-JP" altLang="en-US" dirty="0"/>
              <a:t>でデータフレームからランダムに</a:t>
            </a:r>
            <a:r>
              <a:rPr lang="en-US" altLang="ja-JP" dirty="0"/>
              <a:t>n</a:t>
            </a:r>
            <a:r>
              <a:rPr lang="ja-JP" altLang="en-US" dirty="0"/>
              <a:t>個取り出す</a:t>
            </a:r>
            <a:endParaRPr dirty="0"/>
          </a:p>
        </p:txBody>
      </p:sp>
      <p:pic>
        <p:nvPicPr>
          <p:cNvPr id="4" name="図 3">
            <a:extLst>
              <a:ext uri="{FF2B5EF4-FFF2-40B4-BE49-F238E27FC236}">
                <a16:creationId xmlns:a16="http://schemas.microsoft.com/office/drawing/2014/main" id="{0C8FFFC7-227B-941D-F547-A20011D24A11}"/>
              </a:ext>
            </a:extLst>
          </p:cNvPr>
          <p:cNvPicPr>
            <a:picLocks noChangeAspect="1"/>
          </p:cNvPicPr>
          <p:nvPr/>
        </p:nvPicPr>
        <p:blipFill>
          <a:blip r:embed="rId2"/>
          <a:stretch>
            <a:fillRect/>
          </a:stretch>
        </p:blipFill>
        <p:spPr>
          <a:xfrm>
            <a:off x="1185048" y="4161065"/>
            <a:ext cx="10241284" cy="8927137"/>
          </a:xfrm>
          <a:prstGeom prst="rect">
            <a:avLst/>
          </a:prstGeom>
        </p:spPr>
      </p:pic>
      <p:pic>
        <p:nvPicPr>
          <p:cNvPr id="6" name="図 5">
            <a:extLst>
              <a:ext uri="{FF2B5EF4-FFF2-40B4-BE49-F238E27FC236}">
                <a16:creationId xmlns:a16="http://schemas.microsoft.com/office/drawing/2014/main" id="{0C389EAF-515D-D7A7-5B13-A9FDA1B3B6DC}"/>
              </a:ext>
            </a:extLst>
          </p:cNvPr>
          <p:cNvPicPr>
            <a:picLocks noChangeAspect="1"/>
          </p:cNvPicPr>
          <p:nvPr/>
        </p:nvPicPr>
        <p:blipFill>
          <a:blip r:embed="rId3"/>
          <a:stretch>
            <a:fillRect/>
          </a:stretch>
        </p:blipFill>
        <p:spPr>
          <a:xfrm>
            <a:off x="13088344" y="4322472"/>
            <a:ext cx="9361006" cy="8765730"/>
          </a:xfrm>
          <a:prstGeom prst="rect">
            <a:avLst/>
          </a:prstGeom>
        </p:spPr>
      </p:pic>
    </p:spTree>
    <p:extLst>
      <p:ext uri="{BB962C8B-B14F-4D97-AF65-F5344CB8AC3E}">
        <p14:creationId xmlns:p14="http://schemas.microsoft.com/office/powerpoint/2010/main" val="1325421675"/>
      </p:ext>
    </p:ext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 name="ライブラリのインストールとデータの読み込み・加工"/>
          <p:cNvSpPr txBox="1"/>
          <p:nvPr/>
        </p:nvSpPr>
        <p:spPr>
          <a:xfrm>
            <a:off x="1892077" y="136789"/>
            <a:ext cx="20108070" cy="902811"/>
          </a:xfrm>
          <a:prstGeom prst="rect">
            <a:avLst/>
          </a:prstGeom>
          <a:solidFill>
            <a:schemeClr val="accent5"/>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1130300">
              <a:lnSpc>
                <a:spcPct val="100000"/>
              </a:lnSpc>
              <a:defRPr sz="5200">
                <a:solidFill>
                  <a:srgbClr val="FFFFFF"/>
                </a:solidFill>
                <a:latin typeface="Graphik"/>
                <a:ea typeface="Graphik"/>
                <a:cs typeface="Graphik"/>
                <a:sym typeface="Graphik"/>
              </a:defRPr>
            </a:lvl1pPr>
          </a:lstStyle>
          <a:p>
            <a:r>
              <a:rPr lang="ja-JP" altLang="en-US" dirty="0"/>
              <a:t>データをランダムにシャッフルしてから学習用とテスト用に分ける</a:t>
            </a:r>
            <a:endParaRPr dirty="0"/>
          </a:p>
        </p:txBody>
      </p:sp>
      <p:sp>
        <p:nvSpPr>
          <p:cNvPr id="279" name="演習4-1.txtの…"/>
          <p:cNvSpPr txBox="1"/>
          <p:nvPr/>
        </p:nvSpPr>
        <p:spPr>
          <a:xfrm>
            <a:off x="1892077" y="1397257"/>
            <a:ext cx="22196221" cy="342657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p>
            <a:pPr algn="l">
              <a:defRPr sz="4500">
                <a:latin typeface="Arial"/>
                <a:ea typeface="Arial"/>
                <a:cs typeface="Arial"/>
                <a:sym typeface="Arial"/>
              </a:defRPr>
            </a:pPr>
            <a:r>
              <a:rPr lang="en-US" sz="4000" dirty="0" err="1"/>
              <a:t>rand_train</a:t>
            </a:r>
            <a:r>
              <a:rPr lang="en-US" sz="4000" dirty="0"/>
              <a:t> = rand[0:80]</a:t>
            </a:r>
          </a:p>
          <a:p>
            <a:pPr algn="l">
              <a:defRPr sz="4500">
                <a:latin typeface="Arial"/>
                <a:ea typeface="Arial"/>
                <a:cs typeface="Arial"/>
                <a:sym typeface="Arial"/>
              </a:defRPr>
            </a:pPr>
            <a:r>
              <a:rPr lang="en-US" sz="4000" dirty="0" err="1"/>
              <a:t>rand_test</a:t>
            </a:r>
            <a:r>
              <a:rPr lang="en-US" sz="4000" dirty="0"/>
              <a:t> = rand[80:100]</a:t>
            </a:r>
          </a:p>
          <a:p>
            <a:pPr algn="l">
              <a:defRPr sz="4500">
                <a:latin typeface="Arial"/>
                <a:ea typeface="Arial"/>
                <a:cs typeface="Arial"/>
                <a:sym typeface="Arial"/>
              </a:defRPr>
            </a:pPr>
            <a:r>
              <a:rPr lang="en-US" sz="4000" dirty="0" err="1"/>
              <a:t>x_train</a:t>
            </a:r>
            <a:r>
              <a:rPr lang="en-US" sz="4000" dirty="0"/>
              <a:t> = </a:t>
            </a:r>
            <a:r>
              <a:rPr lang="en-US" sz="4000" dirty="0" err="1"/>
              <a:t>rand_train</a:t>
            </a:r>
            <a:r>
              <a:rPr lang="en-US" sz="4000" dirty="0"/>
              <a:t>[['</a:t>
            </a:r>
            <a:r>
              <a:rPr lang="ja-JP" altLang="en-US" sz="4000" dirty="0"/>
              <a:t>がく片の長さ</a:t>
            </a:r>
            <a:r>
              <a:rPr lang="en-US" altLang="ja-JP" sz="4000" dirty="0"/>
              <a:t>','</a:t>
            </a:r>
            <a:r>
              <a:rPr lang="ja-JP" altLang="en-US" sz="4000" dirty="0"/>
              <a:t>がく片の幅</a:t>
            </a:r>
            <a:r>
              <a:rPr lang="en-US" altLang="ja-JP" sz="4000" dirty="0"/>
              <a:t>','</a:t>
            </a:r>
            <a:r>
              <a:rPr lang="ja-JP" altLang="en-US" sz="4000" dirty="0"/>
              <a:t>花びらの長さ</a:t>
            </a:r>
            <a:r>
              <a:rPr lang="en-US" altLang="ja-JP" sz="4000" dirty="0"/>
              <a:t>','</a:t>
            </a:r>
            <a:r>
              <a:rPr lang="ja-JP" altLang="en-US" sz="4000" dirty="0"/>
              <a:t>花びらの幅</a:t>
            </a:r>
            <a:r>
              <a:rPr lang="en-US" altLang="ja-JP" sz="4000" dirty="0"/>
              <a:t>']]</a:t>
            </a:r>
          </a:p>
          <a:p>
            <a:pPr algn="l">
              <a:defRPr sz="4500">
                <a:latin typeface="Arial"/>
                <a:ea typeface="Arial"/>
                <a:cs typeface="Arial"/>
                <a:sym typeface="Arial"/>
              </a:defRPr>
            </a:pPr>
            <a:r>
              <a:rPr lang="en-US" sz="4000" dirty="0" err="1"/>
              <a:t>y_train</a:t>
            </a:r>
            <a:r>
              <a:rPr lang="en-US" sz="4000" dirty="0"/>
              <a:t> = </a:t>
            </a:r>
            <a:r>
              <a:rPr lang="en-US" sz="4000" dirty="0" err="1"/>
              <a:t>rand_train</a:t>
            </a:r>
            <a:r>
              <a:rPr lang="en-US" sz="4000" dirty="0"/>
              <a:t>['</a:t>
            </a:r>
            <a:r>
              <a:rPr lang="ja-JP" altLang="en-US" sz="4000" dirty="0"/>
              <a:t>アヤメの種類</a:t>
            </a:r>
            <a:r>
              <a:rPr lang="en-US" altLang="ja-JP" sz="4000" dirty="0"/>
              <a:t>_</a:t>
            </a:r>
            <a:r>
              <a:rPr lang="ja-JP" altLang="en-US" sz="4000" dirty="0"/>
              <a:t>数字</a:t>
            </a:r>
            <a:r>
              <a:rPr lang="en-US" altLang="ja-JP" sz="4000" dirty="0"/>
              <a:t>']</a:t>
            </a:r>
          </a:p>
          <a:p>
            <a:pPr algn="l">
              <a:defRPr sz="4500">
                <a:latin typeface="Arial"/>
                <a:ea typeface="Arial"/>
                <a:cs typeface="Arial"/>
                <a:sym typeface="Arial"/>
              </a:defRPr>
            </a:pPr>
            <a:r>
              <a:rPr lang="en-US" sz="4000" dirty="0" err="1"/>
              <a:t>x_test</a:t>
            </a:r>
            <a:r>
              <a:rPr lang="en-US" sz="4000" dirty="0"/>
              <a:t> = </a:t>
            </a:r>
            <a:r>
              <a:rPr lang="en-US" sz="4000" dirty="0" err="1"/>
              <a:t>rand_test</a:t>
            </a:r>
            <a:r>
              <a:rPr lang="en-US" sz="4000" dirty="0"/>
              <a:t>[['</a:t>
            </a:r>
            <a:r>
              <a:rPr lang="ja-JP" altLang="en-US" sz="4000" dirty="0"/>
              <a:t>がく片の長さ</a:t>
            </a:r>
            <a:r>
              <a:rPr lang="en-US" altLang="ja-JP" sz="4000" dirty="0"/>
              <a:t>','</a:t>
            </a:r>
            <a:r>
              <a:rPr lang="ja-JP" altLang="en-US" sz="4000" dirty="0"/>
              <a:t>がく片の幅</a:t>
            </a:r>
            <a:r>
              <a:rPr lang="en-US" altLang="ja-JP" sz="4000" dirty="0"/>
              <a:t>','</a:t>
            </a:r>
            <a:r>
              <a:rPr lang="ja-JP" altLang="en-US" sz="4000" dirty="0"/>
              <a:t>花びらの長さ</a:t>
            </a:r>
            <a:r>
              <a:rPr lang="en-US" altLang="ja-JP" sz="4000" dirty="0"/>
              <a:t>','</a:t>
            </a:r>
            <a:r>
              <a:rPr lang="ja-JP" altLang="en-US" sz="4000" dirty="0"/>
              <a:t>花びらの幅</a:t>
            </a:r>
            <a:r>
              <a:rPr lang="en-US" altLang="ja-JP" sz="4000" dirty="0"/>
              <a:t>']]</a:t>
            </a:r>
          </a:p>
          <a:p>
            <a:pPr algn="l">
              <a:defRPr sz="4500">
                <a:latin typeface="Arial"/>
                <a:ea typeface="Arial"/>
                <a:cs typeface="Arial"/>
                <a:sym typeface="Arial"/>
              </a:defRPr>
            </a:pPr>
            <a:r>
              <a:rPr lang="en-US" sz="4000" dirty="0" err="1"/>
              <a:t>y_test</a:t>
            </a:r>
            <a:r>
              <a:rPr lang="en-US" sz="4000" dirty="0"/>
              <a:t> = </a:t>
            </a:r>
            <a:r>
              <a:rPr lang="en-US" sz="4000" dirty="0" err="1"/>
              <a:t>rand_test</a:t>
            </a:r>
            <a:r>
              <a:rPr lang="en-US" sz="4000" dirty="0"/>
              <a:t>['</a:t>
            </a:r>
            <a:r>
              <a:rPr lang="ja-JP" altLang="en-US" sz="4000" dirty="0"/>
              <a:t>アヤメの種類</a:t>
            </a:r>
            <a:r>
              <a:rPr lang="en-US" altLang="ja-JP" sz="4000" dirty="0"/>
              <a:t>_</a:t>
            </a:r>
            <a:r>
              <a:rPr lang="ja-JP" altLang="en-US" sz="4000" dirty="0"/>
              <a:t>数字</a:t>
            </a:r>
            <a:r>
              <a:rPr lang="en-US" altLang="ja-JP" sz="4000" dirty="0"/>
              <a:t>']</a:t>
            </a:r>
            <a:endParaRPr sz="4000" dirty="0"/>
          </a:p>
        </p:txBody>
      </p:sp>
      <p:sp>
        <p:nvSpPr>
          <p:cNvPr id="3" name="正方形/長方形 2">
            <a:extLst>
              <a:ext uri="{FF2B5EF4-FFF2-40B4-BE49-F238E27FC236}">
                <a16:creationId xmlns:a16="http://schemas.microsoft.com/office/drawing/2014/main" id="{515B9670-23FA-3501-6CF3-1C12D6417331}"/>
              </a:ext>
            </a:extLst>
          </p:cNvPr>
          <p:cNvSpPr/>
          <p:nvPr/>
        </p:nvSpPr>
        <p:spPr>
          <a:xfrm>
            <a:off x="2238233" y="5365065"/>
            <a:ext cx="7240136" cy="6103057"/>
          </a:xfrm>
          <a:prstGeom prst="rect">
            <a:avLst/>
          </a:prstGeom>
          <a:solidFill>
            <a:schemeClr val="accent1">
              <a:lumMod val="20000"/>
              <a:lumOff val="80000"/>
            </a:schemeClr>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sp>
        <p:nvSpPr>
          <p:cNvPr id="5" name="矢印: 右 4">
            <a:extLst>
              <a:ext uri="{FF2B5EF4-FFF2-40B4-BE49-F238E27FC236}">
                <a16:creationId xmlns:a16="http://schemas.microsoft.com/office/drawing/2014/main" id="{9E2F3971-75A5-A9FC-FBB9-4EF5ACE225E0}"/>
              </a:ext>
            </a:extLst>
          </p:cNvPr>
          <p:cNvSpPr/>
          <p:nvPr/>
        </p:nvSpPr>
        <p:spPr>
          <a:xfrm>
            <a:off x="11502581" y="8527574"/>
            <a:ext cx="1487606" cy="1119117"/>
          </a:xfrm>
          <a:prstGeom prst="rightArrow">
            <a:avLst/>
          </a:prstGeom>
          <a:solidFill>
            <a:srgbClr val="00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sp>
        <p:nvSpPr>
          <p:cNvPr id="7" name="正方形/長方形 6">
            <a:extLst>
              <a:ext uri="{FF2B5EF4-FFF2-40B4-BE49-F238E27FC236}">
                <a16:creationId xmlns:a16="http://schemas.microsoft.com/office/drawing/2014/main" id="{6FFDBF29-0EBF-0C39-EFEF-D1D353C5AA9B}"/>
              </a:ext>
            </a:extLst>
          </p:cNvPr>
          <p:cNvSpPr/>
          <p:nvPr/>
        </p:nvSpPr>
        <p:spPr>
          <a:xfrm>
            <a:off x="2238234" y="11982424"/>
            <a:ext cx="7240136" cy="1573808"/>
          </a:xfrm>
          <a:prstGeom prst="rect">
            <a:avLst/>
          </a:prstGeom>
          <a:solidFill>
            <a:schemeClr val="accent1">
              <a:lumMod val="20000"/>
              <a:lumOff val="80000"/>
            </a:schemeClr>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sp>
        <p:nvSpPr>
          <p:cNvPr id="8" name="テキスト ボックス 7">
            <a:extLst>
              <a:ext uri="{FF2B5EF4-FFF2-40B4-BE49-F238E27FC236}">
                <a16:creationId xmlns:a16="http://schemas.microsoft.com/office/drawing/2014/main" id="{2E8C83D0-28E0-C628-88A2-D3FDA0646CD2}"/>
              </a:ext>
            </a:extLst>
          </p:cNvPr>
          <p:cNvSpPr txBox="1"/>
          <p:nvPr/>
        </p:nvSpPr>
        <p:spPr>
          <a:xfrm>
            <a:off x="3876752" y="7989381"/>
            <a:ext cx="4070025" cy="10997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400" rtl="0" fontAlgn="auto" latinLnBrk="0" hangingPunct="0">
              <a:lnSpc>
                <a:spcPct val="90000"/>
              </a:lnSpc>
              <a:spcBef>
                <a:spcPts val="0"/>
              </a:spcBef>
              <a:spcAft>
                <a:spcPts val="0"/>
              </a:spcAft>
              <a:buClrTx/>
              <a:buSzTx/>
              <a:buFontTx/>
              <a:buNone/>
              <a:tabLst/>
            </a:pPr>
            <a:r>
              <a:rPr kumimoji="0" lang="en-US" altLang="ja-JP" sz="7200" b="0" i="0" u="none" strike="noStrike" cap="none" spc="0" normalizeH="0" baseline="0" dirty="0" err="1">
                <a:ln>
                  <a:noFill/>
                </a:ln>
                <a:solidFill>
                  <a:srgbClr val="000000"/>
                </a:solidFill>
                <a:effectLst/>
                <a:uFillTx/>
                <a:latin typeface="Canela Text Regular"/>
                <a:ea typeface="Canela Text Regular"/>
                <a:cs typeface="Canela Text Regular"/>
                <a:sym typeface="Canela Text Regular"/>
              </a:rPr>
              <a:t>rand_train</a:t>
            </a:r>
            <a:endParaRPr kumimoji="0" lang="ja-JP" altLang="en-US" sz="72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endParaRPr>
          </a:p>
        </p:txBody>
      </p:sp>
      <p:sp>
        <p:nvSpPr>
          <p:cNvPr id="9" name="テキスト ボックス 8">
            <a:extLst>
              <a:ext uri="{FF2B5EF4-FFF2-40B4-BE49-F238E27FC236}">
                <a16:creationId xmlns:a16="http://schemas.microsoft.com/office/drawing/2014/main" id="{4EEB1477-6D70-29D8-AC1E-8E861F7F3BF7}"/>
              </a:ext>
            </a:extLst>
          </p:cNvPr>
          <p:cNvSpPr txBox="1"/>
          <p:nvPr/>
        </p:nvSpPr>
        <p:spPr>
          <a:xfrm>
            <a:off x="3888070" y="12207943"/>
            <a:ext cx="3738203" cy="10997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400" rtl="0" fontAlgn="auto" latinLnBrk="0" hangingPunct="0">
              <a:lnSpc>
                <a:spcPct val="90000"/>
              </a:lnSpc>
              <a:spcBef>
                <a:spcPts val="0"/>
              </a:spcBef>
              <a:spcAft>
                <a:spcPts val="0"/>
              </a:spcAft>
              <a:buClrTx/>
              <a:buSzTx/>
              <a:buFontTx/>
              <a:buNone/>
              <a:tabLst/>
            </a:pPr>
            <a:r>
              <a:rPr lang="en-US" altLang="ja-JP" sz="7200" dirty="0" err="1"/>
              <a:t>rand_test</a:t>
            </a:r>
            <a:endParaRPr kumimoji="0" lang="ja-JP" altLang="en-US" sz="72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endParaRPr>
          </a:p>
        </p:txBody>
      </p:sp>
      <p:sp>
        <p:nvSpPr>
          <p:cNvPr id="10" name="正方形/長方形 9">
            <a:extLst>
              <a:ext uri="{FF2B5EF4-FFF2-40B4-BE49-F238E27FC236}">
                <a16:creationId xmlns:a16="http://schemas.microsoft.com/office/drawing/2014/main" id="{C26A09A2-976D-5110-2A74-E33BBFB42A50}"/>
              </a:ext>
            </a:extLst>
          </p:cNvPr>
          <p:cNvSpPr/>
          <p:nvPr/>
        </p:nvSpPr>
        <p:spPr>
          <a:xfrm>
            <a:off x="15346907" y="5365066"/>
            <a:ext cx="4430974" cy="6103058"/>
          </a:xfrm>
          <a:prstGeom prst="rect">
            <a:avLst/>
          </a:prstGeom>
          <a:solidFill>
            <a:schemeClr val="accent1">
              <a:lumMod val="20000"/>
              <a:lumOff val="80000"/>
            </a:schemeClr>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sp>
        <p:nvSpPr>
          <p:cNvPr id="11" name="正方形/長方形 10">
            <a:extLst>
              <a:ext uri="{FF2B5EF4-FFF2-40B4-BE49-F238E27FC236}">
                <a16:creationId xmlns:a16="http://schemas.microsoft.com/office/drawing/2014/main" id="{02646830-3303-C962-2A4A-F67D85E93527}"/>
              </a:ext>
            </a:extLst>
          </p:cNvPr>
          <p:cNvSpPr/>
          <p:nvPr/>
        </p:nvSpPr>
        <p:spPr>
          <a:xfrm>
            <a:off x="20678632" y="5365066"/>
            <a:ext cx="1903862" cy="5884694"/>
          </a:xfrm>
          <a:prstGeom prst="rect">
            <a:avLst/>
          </a:prstGeom>
          <a:solidFill>
            <a:schemeClr val="accent1">
              <a:lumMod val="20000"/>
              <a:lumOff val="80000"/>
            </a:schemeClr>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sp>
        <p:nvSpPr>
          <p:cNvPr id="13" name="正方形/長方形 12">
            <a:extLst>
              <a:ext uri="{FF2B5EF4-FFF2-40B4-BE49-F238E27FC236}">
                <a16:creationId xmlns:a16="http://schemas.microsoft.com/office/drawing/2014/main" id="{7700A1F0-E44C-D505-F835-F612C1A581BE}"/>
              </a:ext>
            </a:extLst>
          </p:cNvPr>
          <p:cNvSpPr/>
          <p:nvPr/>
        </p:nvSpPr>
        <p:spPr>
          <a:xfrm>
            <a:off x="20678631" y="11982424"/>
            <a:ext cx="1903862" cy="1573807"/>
          </a:xfrm>
          <a:prstGeom prst="rect">
            <a:avLst/>
          </a:prstGeom>
          <a:solidFill>
            <a:schemeClr val="accent1">
              <a:lumMod val="20000"/>
              <a:lumOff val="80000"/>
            </a:schemeClr>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sp>
        <p:nvSpPr>
          <p:cNvPr id="14" name="正方形/長方形 13">
            <a:extLst>
              <a:ext uri="{FF2B5EF4-FFF2-40B4-BE49-F238E27FC236}">
                <a16:creationId xmlns:a16="http://schemas.microsoft.com/office/drawing/2014/main" id="{C46119B1-D453-03F4-156E-1A0487298B82}"/>
              </a:ext>
            </a:extLst>
          </p:cNvPr>
          <p:cNvSpPr/>
          <p:nvPr/>
        </p:nvSpPr>
        <p:spPr>
          <a:xfrm>
            <a:off x="15346906" y="11982424"/>
            <a:ext cx="4430973" cy="1596787"/>
          </a:xfrm>
          <a:prstGeom prst="rect">
            <a:avLst/>
          </a:prstGeom>
          <a:solidFill>
            <a:schemeClr val="accent1">
              <a:lumMod val="20000"/>
              <a:lumOff val="80000"/>
            </a:schemeClr>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sp>
        <p:nvSpPr>
          <p:cNvPr id="15" name="テキスト ボックス 14">
            <a:extLst>
              <a:ext uri="{FF2B5EF4-FFF2-40B4-BE49-F238E27FC236}">
                <a16:creationId xmlns:a16="http://schemas.microsoft.com/office/drawing/2014/main" id="{F72A0DEE-3E57-C10E-9922-B81557E6D323}"/>
              </a:ext>
            </a:extLst>
          </p:cNvPr>
          <p:cNvSpPr txBox="1"/>
          <p:nvPr/>
        </p:nvSpPr>
        <p:spPr>
          <a:xfrm>
            <a:off x="13800164" y="8092548"/>
            <a:ext cx="1078173" cy="13213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400" rtl="0" fontAlgn="auto" latinLnBrk="0" hangingPunct="0">
              <a:lnSpc>
                <a:spcPct val="90000"/>
              </a:lnSpc>
              <a:spcBef>
                <a:spcPts val="0"/>
              </a:spcBef>
              <a:spcAft>
                <a:spcPts val="0"/>
              </a:spcAft>
              <a:buClrTx/>
              <a:buSzTx/>
              <a:buFontTx/>
              <a:buNone/>
              <a:tabLst/>
            </a:pPr>
            <a:r>
              <a:rPr lang="en-US" altLang="ja-JP" sz="4400" dirty="0"/>
              <a:t>80</a:t>
            </a:r>
            <a:r>
              <a:rPr kumimoji="0" lang="ja-JP" altLang="en-US" sz="44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行</a:t>
            </a:r>
          </a:p>
        </p:txBody>
      </p:sp>
      <p:sp>
        <p:nvSpPr>
          <p:cNvPr id="16" name="テキスト ボックス 15">
            <a:extLst>
              <a:ext uri="{FF2B5EF4-FFF2-40B4-BE49-F238E27FC236}">
                <a16:creationId xmlns:a16="http://schemas.microsoft.com/office/drawing/2014/main" id="{E70D036D-8807-3395-830D-8A0DD39ED04C}"/>
              </a:ext>
            </a:extLst>
          </p:cNvPr>
          <p:cNvSpPr txBox="1"/>
          <p:nvPr/>
        </p:nvSpPr>
        <p:spPr>
          <a:xfrm>
            <a:off x="13818356" y="12234844"/>
            <a:ext cx="1078173" cy="13213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400" rtl="0" fontAlgn="auto" latinLnBrk="0" hangingPunct="0">
              <a:lnSpc>
                <a:spcPct val="90000"/>
              </a:lnSpc>
              <a:spcBef>
                <a:spcPts val="0"/>
              </a:spcBef>
              <a:spcAft>
                <a:spcPts val="0"/>
              </a:spcAft>
              <a:buClrTx/>
              <a:buSzTx/>
              <a:buFontTx/>
              <a:buNone/>
              <a:tabLst/>
            </a:pPr>
            <a:r>
              <a:rPr lang="en-US" altLang="ja-JP" sz="4400" dirty="0"/>
              <a:t>20</a:t>
            </a:r>
            <a:r>
              <a:rPr kumimoji="0" lang="ja-JP" altLang="en-US" sz="44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行</a:t>
            </a:r>
          </a:p>
        </p:txBody>
      </p:sp>
      <p:sp>
        <p:nvSpPr>
          <p:cNvPr id="17" name="テキスト ボックス 16">
            <a:extLst>
              <a:ext uri="{FF2B5EF4-FFF2-40B4-BE49-F238E27FC236}">
                <a16:creationId xmlns:a16="http://schemas.microsoft.com/office/drawing/2014/main" id="{5CB87591-1B07-1912-5BAC-7C3E9ADE5A4B}"/>
              </a:ext>
            </a:extLst>
          </p:cNvPr>
          <p:cNvSpPr txBox="1"/>
          <p:nvPr/>
        </p:nvSpPr>
        <p:spPr>
          <a:xfrm>
            <a:off x="16641281" y="8061781"/>
            <a:ext cx="1856277" cy="7673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400" rtl="0" fontAlgn="auto" latinLnBrk="0" hangingPunct="0">
              <a:lnSpc>
                <a:spcPct val="90000"/>
              </a:lnSpc>
              <a:spcBef>
                <a:spcPts val="0"/>
              </a:spcBef>
              <a:spcAft>
                <a:spcPts val="0"/>
              </a:spcAft>
              <a:buClrTx/>
              <a:buSzTx/>
              <a:buFontTx/>
              <a:buNone/>
              <a:tabLst/>
            </a:pPr>
            <a:r>
              <a:rPr lang="en-US" altLang="ja-JP" sz="4800" dirty="0" err="1"/>
              <a:t>x</a:t>
            </a:r>
            <a:r>
              <a:rPr kumimoji="0" lang="en-US" altLang="ja-JP" sz="4800" b="0" i="0" u="none" strike="noStrike" cap="none" spc="0" normalizeH="0" baseline="0" dirty="0" err="1">
                <a:ln>
                  <a:noFill/>
                </a:ln>
                <a:solidFill>
                  <a:srgbClr val="000000"/>
                </a:solidFill>
                <a:effectLst/>
                <a:uFillTx/>
                <a:latin typeface="Canela Text Regular"/>
                <a:ea typeface="Canela Text Regular"/>
                <a:cs typeface="Canela Text Regular"/>
                <a:sym typeface="Canela Text Regular"/>
              </a:rPr>
              <a:t>_train</a:t>
            </a:r>
            <a:endParaRPr kumimoji="0" lang="ja-JP" altLang="en-US" sz="48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endParaRPr>
          </a:p>
        </p:txBody>
      </p:sp>
      <p:sp>
        <p:nvSpPr>
          <p:cNvPr id="18" name="テキスト ボックス 17">
            <a:extLst>
              <a:ext uri="{FF2B5EF4-FFF2-40B4-BE49-F238E27FC236}">
                <a16:creationId xmlns:a16="http://schemas.microsoft.com/office/drawing/2014/main" id="{3996D8F0-11AF-5090-383F-0CD271FD405E}"/>
              </a:ext>
            </a:extLst>
          </p:cNvPr>
          <p:cNvSpPr txBox="1"/>
          <p:nvPr/>
        </p:nvSpPr>
        <p:spPr>
          <a:xfrm>
            <a:off x="20704701" y="8072920"/>
            <a:ext cx="1856277" cy="7673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400" rtl="0" fontAlgn="auto" latinLnBrk="0" hangingPunct="0">
              <a:lnSpc>
                <a:spcPct val="90000"/>
              </a:lnSpc>
              <a:spcBef>
                <a:spcPts val="0"/>
              </a:spcBef>
              <a:spcAft>
                <a:spcPts val="0"/>
              </a:spcAft>
              <a:buClrTx/>
              <a:buSzTx/>
              <a:buFontTx/>
              <a:buNone/>
              <a:tabLst/>
            </a:pPr>
            <a:r>
              <a:rPr lang="en-US" altLang="ja-JP" sz="4800" dirty="0" err="1"/>
              <a:t>y</a:t>
            </a:r>
            <a:r>
              <a:rPr kumimoji="0" lang="en-US" altLang="ja-JP" sz="4800" b="0" i="0" u="none" strike="noStrike" cap="none" spc="0" normalizeH="0" baseline="0" dirty="0" err="1">
                <a:ln>
                  <a:noFill/>
                </a:ln>
                <a:solidFill>
                  <a:srgbClr val="000000"/>
                </a:solidFill>
                <a:effectLst/>
                <a:uFillTx/>
                <a:latin typeface="Canela Text Regular"/>
                <a:ea typeface="Canela Text Regular"/>
                <a:cs typeface="Canela Text Regular"/>
                <a:sym typeface="Canela Text Regular"/>
              </a:rPr>
              <a:t>_train</a:t>
            </a:r>
            <a:endParaRPr kumimoji="0" lang="ja-JP" altLang="en-US" sz="48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endParaRPr>
          </a:p>
        </p:txBody>
      </p:sp>
      <p:sp>
        <p:nvSpPr>
          <p:cNvPr id="19" name="テキスト ボックス 18">
            <a:extLst>
              <a:ext uri="{FF2B5EF4-FFF2-40B4-BE49-F238E27FC236}">
                <a16:creationId xmlns:a16="http://schemas.microsoft.com/office/drawing/2014/main" id="{5951D6E9-1305-F59E-64E7-7B985A94AECC}"/>
              </a:ext>
            </a:extLst>
          </p:cNvPr>
          <p:cNvSpPr txBox="1"/>
          <p:nvPr/>
        </p:nvSpPr>
        <p:spPr>
          <a:xfrm>
            <a:off x="16744860" y="12374142"/>
            <a:ext cx="1635063" cy="7673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400" rtl="0" fontAlgn="auto" latinLnBrk="0" hangingPunct="0">
              <a:lnSpc>
                <a:spcPct val="90000"/>
              </a:lnSpc>
              <a:spcBef>
                <a:spcPts val="0"/>
              </a:spcBef>
              <a:spcAft>
                <a:spcPts val="0"/>
              </a:spcAft>
              <a:buClrTx/>
              <a:buSzTx/>
              <a:buFontTx/>
              <a:buNone/>
              <a:tabLst/>
            </a:pPr>
            <a:r>
              <a:rPr lang="en-US" altLang="ja-JP" sz="4800" dirty="0" err="1"/>
              <a:t>x</a:t>
            </a:r>
            <a:r>
              <a:rPr kumimoji="0" lang="en-US" altLang="ja-JP" sz="4800" b="0" i="0" u="none" strike="noStrike" cap="none" spc="0" normalizeH="0" baseline="0" dirty="0" err="1">
                <a:ln>
                  <a:noFill/>
                </a:ln>
                <a:solidFill>
                  <a:srgbClr val="000000"/>
                </a:solidFill>
                <a:effectLst/>
                <a:uFillTx/>
                <a:latin typeface="Canela Text Regular"/>
                <a:ea typeface="Canela Text Regular"/>
                <a:cs typeface="Canela Text Regular"/>
                <a:sym typeface="Canela Text Regular"/>
              </a:rPr>
              <a:t>_test</a:t>
            </a:r>
            <a:endParaRPr kumimoji="0" lang="ja-JP" altLang="en-US" sz="48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endParaRPr>
          </a:p>
        </p:txBody>
      </p:sp>
      <p:sp>
        <p:nvSpPr>
          <p:cNvPr id="20" name="テキスト ボックス 19">
            <a:extLst>
              <a:ext uri="{FF2B5EF4-FFF2-40B4-BE49-F238E27FC236}">
                <a16:creationId xmlns:a16="http://schemas.microsoft.com/office/drawing/2014/main" id="{FDDD1264-F5B9-6CC5-9405-45A2314666A9}"/>
              </a:ext>
            </a:extLst>
          </p:cNvPr>
          <p:cNvSpPr txBox="1"/>
          <p:nvPr/>
        </p:nvSpPr>
        <p:spPr>
          <a:xfrm>
            <a:off x="20806618" y="12374142"/>
            <a:ext cx="1647887" cy="7673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400" rtl="0" fontAlgn="auto" latinLnBrk="0" hangingPunct="0">
              <a:lnSpc>
                <a:spcPct val="90000"/>
              </a:lnSpc>
              <a:spcBef>
                <a:spcPts val="0"/>
              </a:spcBef>
              <a:spcAft>
                <a:spcPts val="0"/>
              </a:spcAft>
              <a:buClrTx/>
              <a:buSzTx/>
              <a:buFontTx/>
              <a:buNone/>
              <a:tabLst/>
            </a:pPr>
            <a:r>
              <a:rPr lang="en-US" altLang="ja-JP" sz="4800" dirty="0" err="1"/>
              <a:t>y</a:t>
            </a:r>
            <a:r>
              <a:rPr kumimoji="0" lang="en-US" altLang="ja-JP" sz="4800" b="0" i="0" u="none" strike="noStrike" cap="none" spc="0" normalizeH="0" baseline="0" dirty="0" err="1">
                <a:ln>
                  <a:noFill/>
                </a:ln>
                <a:solidFill>
                  <a:srgbClr val="000000"/>
                </a:solidFill>
                <a:effectLst/>
                <a:uFillTx/>
                <a:latin typeface="Canela Text Regular"/>
                <a:ea typeface="Canela Text Regular"/>
                <a:cs typeface="Canela Text Regular"/>
                <a:sym typeface="Canela Text Regular"/>
              </a:rPr>
              <a:t>_test</a:t>
            </a:r>
            <a:endParaRPr kumimoji="0" lang="ja-JP" altLang="en-US" sz="48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endParaRPr>
          </a:p>
        </p:txBody>
      </p:sp>
      <p:sp>
        <p:nvSpPr>
          <p:cNvPr id="21" name="テキスト ボックス 20">
            <a:extLst>
              <a:ext uri="{FF2B5EF4-FFF2-40B4-BE49-F238E27FC236}">
                <a16:creationId xmlns:a16="http://schemas.microsoft.com/office/drawing/2014/main" id="{8E95A126-6795-03EF-A795-6DCC620287AC}"/>
              </a:ext>
            </a:extLst>
          </p:cNvPr>
          <p:cNvSpPr txBox="1"/>
          <p:nvPr/>
        </p:nvSpPr>
        <p:spPr>
          <a:xfrm>
            <a:off x="511797" y="7912821"/>
            <a:ext cx="1078173" cy="13213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400" rtl="0" fontAlgn="auto" latinLnBrk="0" hangingPunct="0">
              <a:lnSpc>
                <a:spcPct val="90000"/>
              </a:lnSpc>
              <a:spcBef>
                <a:spcPts val="0"/>
              </a:spcBef>
              <a:spcAft>
                <a:spcPts val="0"/>
              </a:spcAft>
              <a:buClrTx/>
              <a:buSzTx/>
              <a:buFontTx/>
              <a:buNone/>
              <a:tabLst/>
            </a:pPr>
            <a:r>
              <a:rPr lang="en-US" altLang="ja-JP" sz="4400" dirty="0"/>
              <a:t>80</a:t>
            </a:r>
            <a:r>
              <a:rPr kumimoji="0" lang="ja-JP" altLang="en-US" sz="44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行</a:t>
            </a:r>
          </a:p>
        </p:txBody>
      </p:sp>
      <p:sp>
        <p:nvSpPr>
          <p:cNvPr id="22" name="テキスト ボックス 21">
            <a:extLst>
              <a:ext uri="{FF2B5EF4-FFF2-40B4-BE49-F238E27FC236}">
                <a16:creationId xmlns:a16="http://schemas.microsoft.com/office/drawing/2014/main" id="{F8DB332C-C6B4-4411-F6D0-27817BD4C134}"/>
              </a:ext>
            </a:extLst>
          </p:cNvPr>
          <p:cNvSpPr txBox="1"/>
          <p:nvPr/>
        </p:nvSpPr>
        <p:spPr>
          <a:xfrm>
            <a:off x="529989" y="12055117"/>
            <a:ext cx="1078173" cy="13213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400" rtl="0" fontAlgn="auto" latinLnBrk="0" hangingPunct="0">
              <a:lnSpc>
                <a:spcPct val="90000"/>
              </a:lnSpc>
              <a:spcBef>
                <a:spcPts val="0"/>
              </a:spcBef>
              <a:spcAft>
                <a:spcPts val="0"/>
              </a:spcAft>
              <a:buClrTx/>
              <a:buSzTx/>
              <a:buFontTx/>
              <a:buNone/>
              <a:tabLst/>
            </a:pPr>
            <a:r>
              <a:rPr lang="en-US" altLang="ja-JP" sz="4400" dirty="0"/>
              <a:t>20</a:t>
            </a:r>
            <a:r>
              <a:rPr kumimoji="0" lang="ja-JP" altLang="en-US" sz="44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行</a:t>
            </a:r>
          </a:p>
        </p:txBody>
      </p:sp>
    </p:spTree>
    <p:extLst>
      <p:ext uri="{BB962C8B-B14F-4D97-AF65-F5344CB8AC3E}">
        <p14:creationId xmlns:p14="http://schemas.microsoft.com/office/powerpoint/2010/main" val="1901925040"/>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 name="ライブラリのインストールとデータの読み込み・加工"/>
          <p:cNvSpPr txBox="1"/>
          <p:nvPr/>
        </p:nvSpPr>
        <p:spPr>
          <a:xfrm>
            <a:off x="1892077" y="136789"/>
            <a:ext cx="20108070" cy="902811"/>
          </a:xfrm>
          <a:prstGeom prst="rect">
            <a:avLst/>
          </a:prstGeom>
          <a:solidFill>
            <a:schemeClr val="accent5"/>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1130300">
              <a:lnSpc>
                <a:spcPct val="100000"/>
              </a:lnSpc>
              <a:defRPr sz="5200">
                <a:solidFill>
                  <a:srgbClr val="FFFFFF"/>
                </a:solidFill>
                <a:latin typeface="Graphik"/>
                <a:ea typeface="Graphik"/>
                <a:cs typeface="Graphik"/>
                <a:sym typeface="Graphik"/>
              </a:defRPr>
            </a:lvl1pPr>
          </a:lstStyle>
          <a:p>
            <a:r>
              <a:rPr lang="ja-JP" altLang="en-US" dirty="0"/>
              <a:t>データをランダムにシャッフルしてから学習用とテスト用に分ける</a:t>
            </a:r>
            <a:endParaRPr dirty="0"/>
          </a:p>
        </p:txBody>
      </p:sp>
      <p:sp>
        <p:nvSpPr>
          <p:cNvPr id="279" name="演習4-1.txtの…"/>
          <p:cNvSpPr txBox="1"/>
          <p:nvPr/>
        </p:nvSpPr>
        <p:spPr>
          <a:xfrm>
            <a:off x="1892077" y="1397257"/>
            <a:ext cx="22196221" cy="342657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p>
            <a:pPr algn="l">
              <a:defRPr sz="4500">
                <a:latin typeface="Arial"/>
                <a:ea typeface="Arial"/>
                <a:cs typeface="Arial"/>
                <a:sym typeface="Arial"/>
              </a:defRPr>
            </a:pPr>
            <a:r>
              <a:rPr lang="en-US" sz="4000" dirty="0" err="1"/>
              <a:t>rand_train</a:t>
            </a:r>
            <a:r>
              <a:rPr lang="en-US" sz="4000" dirty="0"/>
              <a:t> = rand[0:80]</a:t>
            </a:r>
          </a:p>
          <a:p>
            <a:pPr algn="l">
              <a:defRPr sz="4500">
                <a:latin typeface="Arial"/>
                <a:ea typeface="Arial"/>
                <a:cs typeface="Arial"/>
                <a:sym typeface="Arial"/>
              </a:defRPr>
            </a:pPr>
            <a:r>
              <a:rPr lang="en-US" sz="4000" dirty="0" err="1"/>
              <a:t>rand_test</a:t>
            </a:r>
            <a:r>
              <a:rPr lang="en-US" sz="4000" dirty="0"/>
              <a:t> = rand[80:100]</a:t>
            </a:r>
          </a:p>
          <a:p>
            <a:pPr algn="l">
              <a:defRPr sz="4500">
                <a:latin typeface="Arial"/>
                <a:ea typeface="Arial"/>
                <a:cs typeface="Arial"/>
                <a:sym typeface="Arial"/>
              </a:defRPr>
            </a:pPr>
            <a:r>
              <a:rPr lang="en-US" sz="4000" dirty="0" err="1"/>
              <a:t>x_train</a:t>
            </a:r>
            <a:r>
              <a:rPr lang="en-US" sz="4000" dirty="0"/>
              <a:t> = </a:t>
            </a:r>
            <a:r>
              <a:rPr lang="en-US" sz="4000" dirty="0" err="1"/>
              <a:t>rand_train</a:t>
            </a:r>
            <a:r>
              <a:rPr lang="en-US" sz="4000" dirty="0"/>
              <a:t>[['</a:t>
            </a:r>
            <a:r>
              <a:rPr lang="ja-JP" altLang="en-US" sz="4000" dirty="0"/>
              <a:t>がく片の長さ</a:t>
            </a:r>
            <a:r>
              <a:rPr lang="en-US" altLang="ja-JP" sz="4000" dirty="0"/>
              <a:t>','</a:t>
            </a:r>
            <a:r>
              <a:rPr lang="ja-JP" altLang="en-US" sz="4000" dirty="0"/>
              <a:t>がく片の幅</a:t>
            </a:r>
            <a:r>
              <a:rPr lang="en-US" altLang="ja-JP" sz="4000" dirty="0"/>
              <a:t>','</a:t>
            </a:r>
            <a:r>
              <a:rPr lang="ja-JP" altLang="en-US" sz="4000" dirty="0"/>
              <a:t>花びらの長さ</a:t>
            </a:r>
            <a:r>
              <a:rPr lang="en-US" altLang="ja-JP" sz="4000" dirty="0"/>
              <a:t>','</a:t>
            </a:r>
            <a:r>
              <a:rPr lang="ja-JP" altLang="en-US" sz="4000" dirty="0"/>
              <a:t>花びらの幅</a:t>
            </a:r>
            <a:r>
              <a:rPr lang="en-US" altLang="ja-JP" sz="4000" dirty="0"/>
              <a:t>']]</a:t>
            </a:r>
          </a:p>
          <a:p>
            <a:pPr algn="l">
              <a:defRPr sz="4500">
                <a:latin typeface="Arial"/>
                <a:ea typeface="Arial"/>
                <a:cs typeface="Arial"/>
                <a:sym typeface="Arial"/>
              </a:defRPr>
            </a:pPr>
            <a:r>
              <a:rPr lang="en-US" sz="4000" dirty="0" err="1"/>
              <a:t>y_train</a:t>
            </a:r>
            <a:r>
              <a:rPr lang="en-US" sz="4000" dirty="0"/>
              <a:t> = </a:t>
            </a:r>
            <a:r>
              <a:rPr lang="en-US" sz="4000" dirty="0" err="1"/>
              <a:t>rand_train</a:t>
            </a:r>
            <a:r>
              <a:rPr lang="en-US" sz="4000" dirty="0"/>
              <a:t>['</a:t>
            </a:r>
            <a:r>
              <a:rPr lang="ja-JP" altLang="en-US" sz="4000" dirty="0"/>
              <a:t>アヤメの種類</a:t>
            </a:r>
            <a:r>
              <a:rPr lang="en-US" altLang="ja-JP" sz="4000" dirty="0"/>
              <a:t>_</a:t>
            </a:r>
            <a:r>
              <a:rPr lang="ja-JP" altLang="en-US" sz="4000" dirty="0"/>
              <a:t>数字</a:t>
            </a:r>
            <a:r>
              <a:rPr lang="en-US" altLang="ja-JP" sz="4000" dirty="0"/>
              <a:t>']</a:t>
            </a:r>
          </a:p>
          <a:p>
            <a:pPr algn="l">
              <a:defRPr sz="4500">
                <a:latin typeface="Arial"/>
                <a:ea typeface="Arial"/>
                <a:cs typeface="Arial"/>
                <a:sym typeface="Arial"/>
              </a:defRPr>
            </a:pPr>
            <a:r>
              <a:rPr lang="en-US" sz="4000" dirty="0" err="1"/>
              <a:t>x_test</a:t>
            </a:r>
            <a:r>
              <a:rPr lang="en-US" sz="4000" dirty="0"/>
              <a:t> = </a:t>
            </a:r>
            <a:r>
              <a:rPr lang="en-US" sz="4000" dirty="0" err="1"/>
              <a:t>rand_test</a:t>
            </a:r>
            <a:r>
              <a:rPr lang="en-US" sz="4000" dirty="0"/>
              <a:t>[['</a:t>
            </a:r>
            <a:r>
              <a:rPr lang="ja-JP" altLang="en-US" sz="4000" dirty="0"/>
              <a:t>がく片の長さ</a:t>
            </a:r>
            <a:r>
              <a:rPr lang="en-US" altLang="ja-JP" sz="4000" dirty="0"/>
              <a:t>','</a:t>
            </a:r>
            <a:r>
              <a:rPr lang="ja-JP" altLang="en-US" sz="4000" dirty="0"/>
              <a:t>がく片の幅</a:t>
            </a:r>
            <a:r>
              <a:rPr lang="en-US" altLang="ja-JP" sz="4000" dirty="0"/>
              <a:t>','</a:t>
            </a:r>
            <a:r>
              <a:rPr lang="ja-JP" altLang="en-US" sz="4000" dirty="0"/>
              <a:t>花びらの長さ</a:t>
            </a:r>
            <a:r>
              <a:rPr lang="en-US" altLang="ja-JP" sz="4000" dirty="0"/>
              <a:t>','</a:t>
            </a:r>
            <a:r>
              <a:rPr lang="ja-JP" altLang="en-US" sz="4000" dirty="0"/>
              <a:t>花びらの幅</a:t>
            </a:r>
            <a:r>
              <a:rPr lang="en-US" altLang="ja-JP" sz="4000" dirty="0"/>
              <a:t>']]</a:t>
            </a:r>
          </a:p>
          <a:p>
            <a:pPr algn="l">
              <a:defRPr sz="4500">
                <a:latin typeface="Arial"/>
                <a:ea typeface="Arial"/>
                <a:cs typeface="Arial"/>
                <a:sym typeface="Arial"/>
              </a:defRPr>
            </a:pPr>
            <a:r>
              <a:rPr lang="en-US" sz="4000" dirty="0" err="1"/>
              <a:t>y_test</a:t>
            </a:r>
            <a:r>
              <a:rPr lang="en-US" sz="4000" dirty="0"/>
              <a:t> = </a:t>
            </a:r>
            <a:r>
              <a:rPr lang="en-US" sz="4000" dirty="0" err="1"/>
              <a:t>rand_test</a:t>
            </a:r>
            <a:r>
              <a:rPr lang="en-US" sz="4000" dirty="0"/>
              <a:t>['</a:t>
            </a:r>
            <a:r>
              <a:rPr lang="ja-JP" altLang="en-US" sz="4000" dirty="0"/>
              <a:t>アヤメの種類</a:t>
            </a:r>
            <a:r>
              <a:rPr lang="en-US" altLang="ja-JP" sz="4000" dirty="0"/>
              <a:t>_</a:t>
            </a:r>
            <a:r>
              <a:rPr lang="ja-JP" altLang="en-US" sz="4000" dirty="0"/>
              <a:t>数字</a:t>
            </a:r>
            <a:r>
              <a:rPr lang="en-US" altLang="ja-JP" sz="4000" dirty="0"/>
              <a:t>']</a:t>
            </a:r>
            <a:endParaRPr sz="4000" dirty="0"/>
          </a:p>
        </p:txBody>
      </p:sp>
      <p:sp>
        <p:nvSpPr>
          <p:cNvPr id="2" name="演習4-1.txtの…">
            <a:extLst>
              <a:ext uri="{FF2B5EF4-FFF2-40B4-BE49-F238E27FC236}">
                <a16:creationId xmlns:a16="http://schemas.microsoft.com/office/drawing/2014/main" id="{A7F51561-2389-E618-44E6-18ADA15CCA7A}"/>
              </a:ext>
            </a:extLst>
          </p:cNvPr>
          <p:cNvSpPr txBox="1"/>
          <p:nvPr/>
        </p:nvSpPr>
        <p:spPr>
          <a:xfrm>
            <a:off x="1892077" y="6320813"/>
            <a:ext cx="22196221" cy="231858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p>
            <a:pPr algn="l">
              <a:defRPr sz="4500">
                <a:latin typeface="Arial"/>
                <a:ea typeface="Arial"/>
                <a:cs typeface="Arial"/>
                <a:sym typeface="Arial"/>
              </a:defRPr>
            </a:pPr>
            <a:r>
              <a:rPr lang="en-US" sz="4000" dirty="0" err="1"/>
              <a:t>x_train</a:t>
            </a:r>
            <a:r>
              <a:rPr lang="en-US" sz="4000" dirty="0"/>
              <a:t> = </a:t>
            </a:r>
            <a:r>
              <a:rPr lang="en-US" sz="4000" dirty="0" err="1"/>
              <a:t>x_train.to_numpy</a:t>
            </a:r>
            <a:r>
              <a:rPr lang="en-US" sz="4000" dirty="0"/>
              <a:t>()</a:t>
            </a:r>
          </a:p>
          <a:p>
            <a:pPr algn="l">
              <a:defRPr sz="4500">
                <a:latin typeface="Arial"/>
                <a:ea typeface="Arial"/>
                <a:cs typeface="Arial"/>
                <a:sym typeface="Arial"/>
              </a:defRPr>
            </a:pPr>
            <a:r>
              <a:rPr lang="en-US" sz="4000" dirty="0" err="1"/>
              <a:t>y_train</a:t>
            </a:r>
            <a:r>
              <a:rPr lang="en-US" sz="4000" dirty="0"/>
              <a:t> = </a:t>
            </a:r>
            <a:r>
              <a:rPr lang="en-US" sz="4000" dirty="0" err="1"/>
              <a:t>y_train.to_numpy</a:t>
            </a:r>
            <a:r>
              <a:rPr lang="en-US" sz="4000" dirty="0"/>
              <a:t>()</a:t>
            </a:r>
          </a:p>
          <a:p>
            <a:pPr algn="l">
              <a:defRPr sz="4500">
                <a:latin typeface="Arial"/>
                <a:ea typeface="Arial"/>
                <a:cs typeface="Arial"/>
                <a:sym typeface="Arial"/>
              </a:defRPr>
            </a:pPr>
            <a:r>
              <a:rPr lang="en-US" sz="4000" dirty="0" err="1"/>
              <a:t>x_test</a:t>
            </a:r>
            <a:r>
              <a:rPr lang="en-US" sz="4000" dirty="0"/>
              <a:t> = </a:t>
            </a:r>
            <a:r>
              <a:rPr lang="en-US" sz="4000" dirty="0" err="1"/>
              <a:t>x_test.to_numpy</a:t>
            </a:r>
            <a:r>
              <a:rPr lang="en-US" sz="4000" dirty="0"/>
              <a:t>()</a:t>
            </a:r>
          </a:p>
          <a:p>
            <a:pPr algn="l">
              <a:defRPr sz="4500">
                <a:latin typeface="Arial"/>
                <a:ea typeface="Arial"/>
                <a:cs typeface="Arial"/>
                <a:sym typeface="Arial"/>
              </a:defRPr>
            </a:pPr>
            <a:r>
              <a:rPr lang="en-US" sz="4000" dirty="0" err="1"/>
              <a:t>y_test</a:t>
            </a:r>
            <a:r>
              <a:rPr lang="en-US" sz="4000" dirty="0"/>
              <a:t> = </a:t>
            </a:r>
            <a:r>
              <a:rPr lang="en-US" sz="4000" dirty="0" err="1"/>
              <a:t>y_test.to_numpy</a:t>
            </a:r>
            <a:r>
              <a:rPr lang="en-US" sz="4000" dirty="0"/>
              <a:t>()</a:t>
            </a:r>
            <a:endParaRPr sz="4000" dirty="0"/>
          </a:p>
        </p:txBody>
      </p:sp>
      <p:sp>
        <p:nvSpPr>
          <p:cNvPr id="4" name="演習4-1.txtの…">
            <a:extLst>
              <a:ext uri="{FF2B5EF4-FFF2-40B4-BE49-F238E27FC236}">
                <a16:creationId xmlns:a16="http://schemas.microsoft.com/office/drawing/2014/main" id="{BF9C2953-1436-7779-529D-40B715F53A42}"/>
              </a:ext>
            </a:extLst>
          </p:cNvPr>
          <p:cNvSpPr txBox="1"/>
          <p:nvPr/>
        </p:nvSpPr>
        <p:spPr>
          <a:xfrm>
            <a:off x="11436824" y="7234555"/>
            <a:ext cx="8338782" cy="85048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p>
            <a:pPr algn="l">
              <a:defRPr sz="4500">
                <a:latin typeface="Arial"/>
                <a:ea typeface="Arial"/>
                <a:cs typeface="Arial"/>
                <a:sym typeface="Arial"/>
              </a:defRPr>
            </a:pPr>
            <a:r>
              <a:rPr lang="en-US" sz="5400" dirty="0" err="1"/>
              <a:t>Numpy</a:t>
            </a:r>
            <a:r>
              <a:rPr lang="ja-JP" altLang="en-US" sz="5400" dirty="0"/>
              <a:t>配列に置き換える</a:t>
            </a:r>
            <a:endParaRPr sz="5400" dirty="0"/>
          </a:p>
        </p:txBody>
      </p:sp>
    </p:spTree>
    <p:extLst>
      <p:ext uri="{BB962C8B-B14F-4D97-AF65-F5344CB8AC3E}">
        <p14:creationId xmlns:p14="http://schemas.microsoft.com/office/powerpoint/2010/main" val="2249794199"/>
      </p:ext>
    </p:extLst>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1" name="スクリーンショット 2021-03-25 9.08.06.png" descr="スクリーンショット 2021-03-25 9.08.06.png"/>
          <p:cNvPicPr>
            <a:picLocks noChangeAspect="1"/>
          </p:cNvPicPr>
          <p:nvPr/>
        </p:nvPicPr>
        <p:blipFill>
          <a:blip r:embed="rId2"/>
          <a:stretch>
            <a:fillRect/>
          </a:stretch>
        </p:blipFill>
        <p:spPr>
          <a:xfrm>
            <a:off x="8015309" y="2069850"/>
            <a:ext cx="9715877" cy="2610695"/>
          </a:xfrm>
          <a:prstGeom prst="rect">
            <a:avLst/>
          </a:prstGeom>
          <a:ln w="25400">
            <a:solidFill>
              <a:srgbClr val="000000"/>
            </a:solidFill>
            <a:miter lim="400000"/>
          </a:ln>
        </p:spPr>
      </p:pic>
      <p:sp>
        <p:nvSpPr>
          <p:cNvPr id="392" name="楕円"/>
          <p:cNvSpPr/>
          <p:nvPr/>
        </p:nvSpPr>
        <p:spPr>
          <a:xfrm>
            <a:off x="9783352" y="1708729"/>
            <a:ext cx="4962008" cy="3332937"/>
          </a:xfrm>
          <a:prstGeom prst="ellipse">
            <a:avLst/>
          </a:prstGeom>
          <a:ln w="88900">
            <a:solidFill>
              <a:srgbClr val="FF0000"/>
            </a:solidFill>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endParaRPr/>
          </a:p>
        </p:txBody>
      </p:sp>
      <p:sp>
        <p:nvSpPr>
          <p:cNvPr id="393" name="学習モデルの作成"/>
          <p:cNvSpPr txBox="1"/>
          <p:nvPr/>
        </p:nvSpPr>
        <p:spPr>
          <a:xfrm>
            <a:off x="5603662" y="160826"/>
            <a:ext cx="13176684" cy="902811"/>
          </a:xfrm>
          <a:prstGeom prst="rect">
            <a:avLst/>
          </a:prstGeom>
          <a:solidFill>
            <a:schemeClr val="accent1"/>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1130300">
              <a:lnSpc>
                <a:spcPct val="100000"/>
              </a:lnSpc>
              <a:defRPr sz="5200">
                <a:solidFill>
                  <a:srgbClr val="FFFFFF"/>
                </a:solidFill>
                <a:latin typeface="Graphik"/>
                <a:ea typeface="Graphik"/>
                <a:cs typeface="Graphik"/>
                <a:sym typeface="Graphik"/>
              </a:defRPr>
            </a:lvl1pPr>
          </a:lstStyle>
          <a:p>
            <a:r>
              <a:rPr dirty="0" err="1"/>
              <a:t>学習モデルの作成</a:t>
            </a:r>
            <a:r>
              <a:rPr lang="en-US" dirty="0"/>
              <a:t>(</a:t>
            </a:r>
            <a:r>
              <a:rPr lang="ja-JP" altLang="en-US" dirty="0"/>
              <a:t>ニューラルネットワーク</a:t>
            </a:r>
            <a:r>
              <a:rPr lang="en-US" dirty="0"/>
              <a:t>)</a:t>
            </a:r>
            <a:endParaRPr dirty="0"/>
          </a:p>
        </p:txBody>
      </p:sp>
      <p:pic>
        <p:nvPicPr>
          <p:cNvPr id="394" name="スクリーンショット 2021-04-08 13.37.11.png" descr="スクリーンショット 2021-04-08 13.37.11.png"/>
          <p:cNvPicPr>
            <a:picLocks noChangeAspect="1"/>
          </p:cNvPicPr>
          <p:nvPr/>
        </p:nvPicPr>
        <p:blipFill>
          <a:blip r:embed="rId3"/>
          <a:stretch>
            <a:fillRect/>
          </a:stretch>
        </p:blipFill>
        <p:spPr>
          <a:xfrm>
            <a:off x="3868325" y="6019020"/>
            <a:ext cx="16647350" cy="3961884"/>
          </a:xfrm>
          <a:prstGeom prst="rect">
            <a:avLst/>
          </a:prstGeom>
          <a:ln w="12700">
            <a:miter lim="400000"/>
          </a:ln>
        </p:spPr>
      </p:pic>
      <p:sp>
        <p:nvSpPr>
          <p:cNvPr id="395" name="今回作成する学習モデル"/>
          <p:cNvSpPr txBox="1"/>
          <p:nvPr/>
        </p:nvSpPr>
        <p:spPr>
          <a:xfrm>
            <a:off x="1280858" y="5353064"/>
            <a:ext cx="5255007" cy="5778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825500">
              <a:lnSpc>
                <a:spcPct val="100000"/>
              </a:lnSpc>
              <a:defRPr sz="3700">
                <a:latin typeface="ヒラギノ角ゴ ProN W3"/>
                <a:ea typeface="ヒラギノ角ゴ ProN W3"/>
                <a:cs typeface="ヒラギノ角ゴ ProN W3"/>
                <a:sym typeface="ヒラギノ角ゴ ProN W3"/>
              </a:defRPr>
            </a:lvl1pPr>
          </a:lstStyle>
          <a:p>
            <a:r>
              <a:t>今回作成する学習モデル</a:t>
            </a:r>
          </a:p>
        </p:txBody>
      </p:sp>
      <p:sp>
        <p:nvSpPr>
          <p:cNvPr id="396" name="入力層)"/>
          <p:cNvSpPr txBox="1"/>
          <p:nvPr/>
        </p:nvSpPr>
        <p:spPr>
          <a:xfrm>
            <a:off x="3863118" y="9953783"/>
            <a:ext cx="1520800" cy="5270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825500">
              <a:lnSpc>
                <a:spcPct val="100000"/>
              </a:lnSpc>
              <a:defRPr sz="3300">
                <a:latin typeface="ヒラギノ角ゴ ProN W3"/>
                <a:ea typeface="ヒラギノ角ゴ ProN W3"/>
                <a:cs typeface="ヒラギノ角ゴ ProN W3"/>
                <a:sym typeface="ヒラギノ角ゴ ProN W3"/>
              </a:defRPr>
            </a:lvl1pPr>
          </a:lstStyle>
          <a:p>
            <a:r>
              <a:t>入力層)</a:t>
            </a:r>
          </a:p>
        </p:txBody>
      </p:sp>
      <p:sp>
        <p:nvSpPr>
          <p:cNvPr id="397" name="ニューロン4つ"/>
          <p:cNvSpPr txBox="1"/>
          <p:nvPr/>
        </p:nvSpPr>
        <p:spPr>
          <a:xfrm>
            <a:off x="3185224" y="10618812"/>
            <a:ext cx="2876589" cy="5270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825500">
              <a:lnSpc>
                <a:spcPct val="100000"/>
              </a:lnSpc>
              <a:defRPr sz="3300">
                <a:latin typeface="ヒラギノ角ゴ ProN W3"/>
                <a:ea typeface="ヒラギノ角ゴ ProN W3"/>
                <a:cs typeface="ヒラギノ角ゴ ProN W3"/>
                <a:sym typeface="ヒラギノ角ゴ ProN W3"/>
              </a:defRPr>
            </a:lvl1pPr>
          </a:lstStyle>
          <a:p>
            <a:r>
              <a:t>ニューロン4つ</a:t>
            </a:r>
          </a:p>
        </p:txBody>
      </p:sp>
      <p:sp>
        <p:nvSpPr>
          <p:cNvPr id="398" name="１層目"/>
          <p:cNvSpPr txBox="1"/>
          <p:nvPr/>
        </p:nvSpPr>
        <p:spPr>
          <a:xfrm>
            <a:off x="7758137" y="9953783"/>
            <a:ext cx="1371601" cy="5270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825500">
              <a:lnSpc>
                <a:spcPct val="100000"/>
              </a:lnSpc>
              <a:defRPr sz="3300">
                <a:latin typeface="ヒラギノ角ゴ ProN W3"/>
                <a:ea typeface="ヒラギノ角ゴ ProN W3"/>
                <a:cs typeface="ヒラギノ角ゴ ProN W3"/>
                <a:sym typeface="ヒラギノ角ゴ ProN W3"/>
              </a:defRPr>
            </a:lvl1pPr>
          </a:lstStyle>
          <a:p>
            <a:r>
              <a:t>１層目</a:t>
            </a:r>
          </a:p>
        </p:txBody>
      </p:sp>
      <p:sp>
        <p:nvSpPr>
          <p:cNvPr id="399" name="ニューロン4つ"/>
          <p:cNvSpPr txBox="1"/>
          <p:nvPr/>
        </p:nvSpPr>
        <p:spPr>
          <a:xfrm>
            <a:off x="7005643" y="10618812"/>
            <a:ext cx="2876589" cy="5270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825500">
              <a:lnSpc>
                <a:spcPct val="100000"/>
              </a:lnSpc>
              <a:defRPr sz="3300">
                <a:latin typeface="ヒラギノ角ゴ ProN W3"/>
                <a:ea typeface="ヒラギノ角ゴ ProN W3"/>
                <a:cs typeface="ヒラギノ角ゴ ProN W3"/>
                <a:sym typeface="ヒラギノ角ゴ ProN W3"/>
              </a:defRPr>
            </a:lvl1pPr>
          </a:lstStyle>
          <a:p>
            <a:r>
              <a:t>ニューロン4つ</a:t>
            </a:r>
          </a:p>
        </p:txBody>
      </p:sp>
      <p:sp>
        <p:nvSpPr>
          <p:cNvPr id="400" name="２層目"/>
          <p:cNvSpPr txBox="1"/>
          <p:nvPr/>
        </p:nvSpPr>
        <p:spPr>
          <a:xfrm>
            <a:off x="11578556" y="9953783"/>
            <a:ext cx="1371601" cy="5270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825500">
              <a:lnSpc>
                <a:spcPct val="100000"/>
              </a:lnSpc>
              <a:defRPr sz="3300">
                <a:latin typeface="ヒラギノ角ゴ ProN W3"/>
                <a:ea typeface="ヒラギノ角ゴ ProN W3"/>
                <a:cs typeface="ヒラギノ角ゴ ProN W3"/>
                <a:sym typeface="ヒラギノ角ゴ ProN W3"/>
              </a:defRPr>
            </a:lvl1pPr>
          </a:lstStyle>
          <a:p>
            <a:r>
              <a:t>２層目</a:t>
            </a:r>
          </a:p>
        </p:txBody>
      </p:sp>
      <p:sp>
        <p:nvSpPr>
          <p:cNvPr id="401" name="ニューロン4つ"/>
          <p:cNvSpPr txBox="1"/>
          <p:nvPr/>
        </p:nvSpPr>
        <p:spPr>
          <a:xfrm>
            <a:off x="10826062" y="10618812"/>
            <a:ext cx="2876589" cy="5270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825500">
              <a:lnSpc>
                <a:spcPct val="100000"/>
              </a:lnSpc>
              <a:defRPr sz="3300">
                <a:latin typeface="ヒラギノ角ゴ ProN W3"/>
                <a:ea typeface="ヒラギノ角ゴ ProN W3"/>
                <a:cs typeface="ヒラギノ角ゴ ProN W3"/>
                <a:sym typeface="ヒラギノ角ゴ ProN W3"/>
              </a:defRPr>
            </a:lvl1pPr>
          </a:lstStyle>
          <a:p>
            <a:r>
              <a:t>ニューロン4つ</a:t>
            </a:r>
          </a:p>
        </p:txBody>
      </p:sp>
      <p:sp>
        <p:nvSpPr>
          <p:cNvPr id="402" name="３層目"/>
          <p:cNvSpPr txBox="1"/>
          <p:nvPr/>
        </p:nvSpPr>
        <p:spPr>
          <a:xfrm>
            <a:off x="15398974" y="9953783"/>
            <a:ext cx="1371601" cy="5270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825500">
              <a:lnSpc>
                <a:spcPct val="100000"/>
              </a:lnSpc>
              <a:defRPr sz="3300">
                <a:latin typeface="ヒラギノ角ゴ ProN W3"/>
                <a:ea typeface="ヒラギノ角ゴ ProN W3"/>
                <a:cs typeface="ヒラギノ角ゴ ProN W3"/>
                <a:sym typeface="ヒラギノ角ゴ ProN W3"/>
              </a:defRPr>
            </a:lvl1pPr>
          </a:lstStyle>
          <a:p>
            <a:r>
              <a:t>３層目</a:t>
            </a:r>
          </a:p>
        </p:txBody>
      </p:sp>
      <p:sp>
        <p:nvSpPr>
          <p:cNvPr id="403" name="ニューロン4つ"/>
          <p:cNvSpPr txBox="1"/>
          <p:nvPr/>
        </p:nvSpPr>
        <p:spPr>
          <a:xfrm>
            <a:off x="14646480" y="10618812"/>
            <a:ext cx="2876589" cy="5270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825500">
              <a:lnSpc>
                <a:spcPct val="100000"/>
              </a:lnSpc>
              <a:defRPr sz="3300">
                <a:latin typeface="ヒラギノ角ゴ ProN W3"/>
                <a:ea typeface="ヒラギノ角ゴ ProN W3"/>
                <a:cs typeface="ヒラギノ角ゴ ProN W3"/>
                <a:sym typeface="ヒラギノ角ゴ ProN W3"/>
              </a:defRPr>
            </a:lvl1pPr>
          </a:lstStyle>
          <a:p>
            <a:r>
              <a:t>ニューロン4つ</a:t>
            </a:r>
          </a:p>
        </p:txBody>
      </p:sp>
      <p:sp>
        <p:nvSpPr>
          <p:cNvPr id="404" name="４層目(=出力層)"/>
          <p:cNvSpPr txBox="1"/>
          <p:nvPr/>
        </p:nvSpPr>
        <p:spPr>
          <a:xfrm>
            <a:off x="18061888" y="9953783"/>
            <a:ext cx="3202230" cy="5270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825500">
              <a:lnSpc>
                <a:spcPct val="100000"/>
              </a:lnSpc>
              <a:defRPr sz="3300">
                <a:latin typeface="ヒラギノ角ゴ ProN W3"/>
                <a:ea typeface="ヒラギノ角ゴ ProN W3"/>
                <a:cs typeface="ヒラギノ角ゴ ProN W3"/>
                <a:sym typeface="ヒラギノ角ゴ ProN W3"/>
              </a:defRPr>
            </a:lvl1pPr>
          </a:lstStyle>
          <a:p>
            <a:r>
              <a:t>４層目(=出力層)</a:t>
            </a:r>
          </a:p>
        </p:txBody>
      </p:sp>
      <p:sp>
        <p:nvSpPr>
          <p:cNvPr id="405" name="ニューロン1つ"/>
          <p:cNvSpPr txBox="1"/>
          <p:nvPr/>
        </p:nvSpPr>
        <p:spPr>
          <a:xfrm>
            <a:off x="18225547" y="10618812"/>
            <a:ext cx="2874912" cy="5270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825500">
              <a:lnSpc>
                <a:spcPct val="100000"/>
              </a:lnSpc>
              <a:defRPr sz="3300">
                <a:latin typeface="ヒラギノ角ゴ ProN W3"/>
                <a:ea typeface="ヒラギノ角ゴ ProN W3"/>
                <a:cs typeface="ヒラギノ角ゴ ProN W3"/>
                <a:sym typeface="ヒラギノ角ゴ ProN W3"/>
              </a:defRPr>
            </a:lvl1pPr>
          </a:lstStyle>
          <a:p>
            <a:r>
              <a:t>ニューロン1つ</a:t>
            </a:r>
          </a:p>
        </p:txBody>
      </p:sp>
      <p:sp>
        <p:nvSpPr>
          <p:cNvPr id="406" name="今回はシンプルなネットワークにするため、出力層は1つにしてます。…"/>
          <p:cNvSpPr txBox="1"/>
          <p:nvPr/>
        </p:nvSpPr>
        <p:spPr>
          <a:xfrm>
            <a:off x="3149748" y="12004915"/>
            <a:ext cx="17539641" cy="11620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defTabSz="825500">
              <a:lnSpc>
                <a:spcPct val="100000"/>
              </a:lnSpc>
              <a:defRPr sz="3300">
                <a:latin typeface="ヒラギノ角ゴ ProN W3"/>
                <a:ea typeface="ヒラギノ角ゴ ProN W3"/>
                <a:cs typeface="ヒラギノ角ゴ ProN W3"/>
                <a:sym typeface="ヒラギノ角ゴ ProN W3"/>
              </a:defRPr>
            </a:pPr>
            <a:r>
              <a:t>今回はシンプルなネットワークにするため、出力層は1つにしてます。</a:t>
            </a:r>
          </a:p>
          <a:p>
            <a:pPr defTabSz="825500">
              <a:lnSpc>
                <a:spcPct val="100000"/>
              </a:lnSpc>
              <a:defRPr sz="3300">
                <a:latin typeface="ヒラギノ角ゴ ProN W3"/>
                <a:ea typeface="ヒラギノ角ゴ ProN W3"/>
                <a:cs typeface="ヒラギノ角ゴ ProN W3"/>
                <a:sym typeface="ヒラギノ角ゴ ProN W3"/>
              </a:defRPr>
            </a:pPr>
            <a:r>
              <a:t>(2値分類の場合、最後に出る値を確率pが出ると自動的にもう１つの確率は1-pになります。)</a:t>
            </a:r>
          </a:p>
        </p:txBody>
      </p:sp>
    </p:spTree>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8" name="dl_model = Sequential()…"/>
          <p:cNvSpPr txBox="1"/>
          <p:nvPr/>
        </p:nvSpPr>
        <p:spPr>
          <a:xfrm>
            <a:off x="2821756" y="8043717"/>
            <a:ext cx="17246709" cy="378667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3800">
                <a:solidFill>
                  <a:schemeClr val="accent5"/>
                </a:solidFill>
              </a:defRPr>
            </a:pPr>
            <a:r>
              <a:rPr dirty="0" err="1"/>
              <a:t>dl_model</a:t>
            </a:r>
            <a:r>
              <a:rPr dirty="0"/>
              <a:t> = Sequential()</a:t>
            </a:r>
          </a:p>
          <a:p>
            <a:pPr algn="l">
              <a:defRPr sz="3800"/>
            </a:pPr>
            <a:r>
              <a:rPr lang="en-US" dirty="0" err="1"/>
              <a:t>dl_</a:t>
            </a:r>
            <a:r>
              <a:rPr dirty="0" err="1"/>
              <a:t>model.add</a:t>
            </a:r>
            <a:r>
              <a:rPr dirty="0"/>
              <a:t>(Dense(4, activation='</a:t>
            </a:r>
            <a:r>
              <a:rPr dirty="0" err="1"/>
              <a:t>relu</a:t>
            </a:r>
            <a:r>
              <a:rPr dirty="0"/>
              <a:t>', </a:t>
            </a:r>
            <a:r>
              <a:rPr dirty="0" err="1"/>
              <a:t>input_shape</a:t>
            </a:r>
            <a:r>
              <a:rPr dirty="0"/>
              <a:t>=(4,)))</a:t>
            </a:r>
          </a:p>
          <a:p>
            <a:pPr algn="l">
              <a:defRPr sz="3800"/>
            </a:pPr>
            <a:r>
              <a:rPr lang="en-US" dirty="0" err="1"/>
              <a:t>dl_</a:t>
            </a:r>
            <a:r>
              <a:rPr dirty="0" err="1"/>
              <a:t>model.add</a:t>
            </a:r>
            <a:r>
              <a:rPr dirty="0"/>
              <a:t>(Dense(4, activation='</a:t>
            </a:r>
            <a:r>
              <a:rPr dirty="0" err="1"/>
              <a:t>relu</a:t>
            </a:r>
            <a:r>
              <a:rPr dirty="0"/>
              <a:t>'))</a:t>
            </a:r>
          </a:p>
          <a:p>
            <a:pPr algn="l">
              <a:defRPr sz="3800"/>
            </a:pPr>
            <a:r>
              <a:rPr lang="en-US" dirty="0" err="1"/>
              <a:t>dl_</a:t>
            </a:r>
            <a:r>
              <a:rPr dirty="0" err="1"/>
              <a:t>model.add</a:t>
            </a:r>
            <a:r>
              <a:rPr dirty="0"/>
              <a:t>(Dense(4, activation='</a:t>
            </a:r>
            <a:r>
              <a:rPr dirty="0" err="1"/>
              <a:t>relu</a:t>
            </a:r>
            <a:r>
              <a:rPr dirty="0"/>
              <a:t>'))</a:t>
            </a:r>
          </a:p>
          <a:p>
            <a:pPr algn="l">
              <a:defRPr sz="3800"/>
            </a:pPr>
            <a:r>
              <a:rPr lang="en-US" dirty="0" err="1"/>
              <a:t>dl_</a:t>
            </a:r>
            <a:r>
              <a:rPr dirty="0" err="1"/>
              <a:t>model.add</a:t>
            </a:r>
            <a:r>
              <a:rPr dirty="0"/>
              <a:t>(Dense(1, activation='sigmoid'))</a:t>
            </a:r>
          </a:p>
          <a:p>
            <a:pPr algn="l">
              <a:defRPr sz="3800"/>
            </a:pPr>
            <a:r>
              <a:rPr lang="en-US" dirty="0" err="1"/>
              <a:t>dl_</a:t>
            </a:r>
            <a:r>
              <a:rPr dirty="0" err="1"/>
              <a:t>model.compile</a:t>
            </a:r>
            <a:r>
              <a:rPr dirty="0"/>
              <a:t>(loss='</a:t>
            </a:r>
            <a:r>
              <a:rPr dirty="0" err="1"/>
              <a:t>binary_crossentropy</a:t>
            </a:r>
            <a:r>
              <a:rPr dirty="0"/>
              <a:t>', optimizer='Adam', metrics=["accuracy"])</a:t>
            </a:r>
          </a:p>
          <a:p>
            <a:pPr algn="l">
              <a:defRPr sz="3800"/>
            </a:pPr>
            <a:r>
              <a:rPr lang="en-US" dirty="0" err="1"/>
              <a:t>dl_</a:t>
            </a:r>
            <a:r>
              <a:rPr dirty="0" err="1"/>
              <a:t>model.summary</a:t>
            </a:r>
            <a:r>
              <a:rPr dirty="0"/>
              <a:t>()</a:t>
            </a:r>
          </a:p>
        </p:txBody>
      </p:sp>
      <p:sp>
        <p:nvSpPr>
          <p:cNvPr id="409" name="ニューラルネットワークを作成していく"/>
          <p:cNvSpPr txBox="1"/>
          <p:nvPr/>
        </p:nvSpPr>
        <p:spPr>
          <a:xfrm>
            <a:off x="7161530" y="1792028"/>
            <a:ext cx="10060941" cy="6604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400"/>
            </a:lvl1pPr>
          </a:lstStyle>
          <a:p>
            <a:r>
              <a:t>ニューラルネットワークを作成していく</a:t>
            </a:r>
          </a:p>
        </p:txBody>
      </p:sp>
      <p:sp>
        <p:nvSpPr>
          <p:cNvPr id="410" name="(モデル名) = Sequential()"/>
          <p:cNvSpPr txBox="1"/>
          <p:nvPr/>
        </p:nvSpPr>
        <p:spPr>
          <a:xfrm>
            <a:off x="9038761" y="3107893"/>
            <a:ext cx="7013138" cy="836639"/>
          </a:xfrm>
          <a:prstGeom prst="rect">
            <a:avLst/>
          </a:prstGeom>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300"/>
            </a:lvl1pPr>
          </a:lstStyle>
          <a:p>
            <a:r>
              <a:rPr dirty="0" err="1"/>
              <a:t>モデル名</a:t>
            </a:r>
            <a:r>
              <a:rPr dirty="0"/>
              <a:t> = Sequential()</a:t>
            </a:r>
          </a:p>
        </p:txBody>
      </p:sp>
      <p:sp>
        <p:nvSpPr>
          <p:cNvPr id="411" name="今回はモデル名を”model”とする"/>
          <p:cNvSpPr txBox="1"/>
          <p:nvPr/>
        </p:nvSpPr>
        <p:spPr>
          <a:xfrm>
            <a:off x="7678606" y="12471589"/>
            <a:ext cx="8542403" cy="6842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200"/>
            </a:lvl1pPr>
          </a:lstStyle>
          <a:p>
            <a:r>
              <a:rPr dirty="0" err="1"/>
              <a:t>今回はモデル名を”</a:t>
            </a:r>
            <a:r>
              <a:rPr lang="en-US" dirty="0" err="1"/>
              <a:t>dl_</a:t>
            </a:r>
            <a:r>
              <a:rPr dirty="0" err="1"/>
              <a:t>model”とする</a:t>
            </a:r>
            <a:endParaRPr dirty="0"/>
          </a:p>
        </p:txBody>
      </p:sp>
      <p:sp>
        <p:nvSpPr>
          <p:cNvPr id="413" name="ニューラルネットワークを作るモデルも沢山ある中で、…"/>
          <p:cNvSpPr txBox="1"/>
          <p:nvPr/>
        </p:nvSpPr>
        <p:spPr>
          <a:xfrm>
            <a:off x="5561854" y="4599998"/>
            <a:ext cx="13966953" cy="17165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sz="4400"/>
            </a:pPr>
            <a:r>
              <a:t>ニューラルネットワークを作るモデルも沢山ある中で、</a:t>
            </a:r>
          </a:p>
          <a:p>
            <a:pPr>
              <a:defRPr sz="4400"/>
            </a:pPr>
            <a:r>
              <a:t>今回はKeras(ケラス)のSequentialモデルを使用します</a:t>
            </a:r>
          </a:p>
        </p:txBody>
      </p:sp>
      <p:sp>
        <p:nvSpPr>
          <p:cNvPr id="8" name="学習モデルの作成">
            <a:extLst>
              <a:ext uri="{FF2B5EF4-FFF2-40B4-BE49-F238E27FC236}">
                <a16:creationId xmlns:a16="http://schemas.microsoft.com/office/drawing/2014/main" id="{ED9ECAB9-2D23-4A3D-B817-0C7A23FE2C04}"/>
              </a:ext>
            </a:extLst>
          </p:cNvPr>
          <p:cNvSpPr txBox="1"/>
          <p:nvPr/>
        </p:nvSpPr>
        <p:spPr>
          <a:xfrm>
            <a:off x="5603662" y="160826"/>
            <a:ext cx="13176684" cy="902811"/>
          </a:xfrm>
          <a:prstGeom prst="rect">
            <a:avLst/>
          </a:prstGeom>
          <a:solidFill>
            <a:schemeClr val="accent1"/>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1130300">
              <a:lnSpc>
                <a:spcPct val="100000"/>
              </a:lnSpc>
              <a:defRPr sz="5200">
                <a:solidFill>
                  <a:srgbClr val="FFFFFF"/>
                </a:solidFill>
                <a:latin typeface="Graphik"/>
                <a:ea typeface="Graphik"/>
                <a:cs typeface="Graphik"/>
                <a:sym typeface="Graphik"/>
              </a:defRPr>
            </a:lvl1pPr>
          </a:lstStyle>
          <a:p>
            <a:r>
              <a:rPr dirty="0" err="1"/>
              <a:t>学習モデルの作成</a:t>
            </a:r>
            <a:r>
              <a:rPr lang="en-US" dirty="0"/>
              <a:t>(</a:t>
            </a:r>
            <a:r>
              <a:rPr lang="ja-JP" altLang="en-US" dirty="0"/>
              <a:t>ニューラルネットワーク</a:t>
            </a:r>
            <a:r>
              <a:rPr lang="en-US" dirty="0"/>
              <a:t>)</a:t>
            </a:r>
            <a:endParaRPr dirty="0"/>
          </a:p>
        </p:txBody>
      </p:sp>
    </p:spTree>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6" name="(モデル名).add()で層の追加を行う"/>
          <p:cNvSpPr txBox="1"/>
          <p:nvPr/>
        </p:nvSpPr>
        <p:spPr>
          <a:xfrm>
            <a:off x="7146548" y="1794110"/>
            <a:ext cx="10090903" cy="836639"/>
          </a:xfrm>
          <a:prstGeom prst="rect">
            <a:avLst/>
          </a:prstGeom>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300"/>
            </a:lvl1pPr>
          </a:lstStyle>
          <a:p>
            <a:r>
              <a:rPr dirty="0" err="1"/>
              <a:t>モデル名.add</a:t>
            </a:r>
            <a:r>
              <a:rPr dirty="0"/>
              <a:t>()</a:t>
            </a:r>
            <a:r>
              <a:rPr dirty="0" err="1"/>
              <a:t>で層の追加を行う</a:t>
            </a:r>
            <a:endParaRPr dirty="0"/>
          </a:p>
        </p:txBody>
      </p:sp>
      <p:sp>
        <p:nvSpPr>
          <p:cNvPr id="417" name="Denseは全ての入力が全てのニューロンと結合している状態(=全結合層という)"/>
          <p:cNvSpPr txBox="1"/>
          <p:nvPr/>
        </p:nvSpPr>
        <p:spPr>
          <a:xfrm>
            <a:off x="3108505" y="3431629"/>
            <a:ext cx="18681421" cy="896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200"/>
            </a:lvl1pPr>
          </a:lstStyle>
          <a:p>
            <a:r>
              <a:t>Denseは全ての入力が全てのニューロンと結合している状態(=全結合層という)</a:t>
            </a:r>
          </a:p>
        </p:txBody>
      </p:sp>
      <p:grpSp>
        <p:nvGrpSpPr>
          <p:cNvPr id="433" name="グループ"/>
          <p:cNvGrpSpPr/>
          <p:nvPr/>
        </p:nvGrpSpPr>
        <p:grpSpPr>
          <a:xfrm>
            <a:off x="7993945" y="4716909"/>
            <a:ext cx="2698986" cy="2182285"/>
            <a:chOff x="0" y="0"/>
            <a:chExt cx="2698984" cy="2182283"/>
          </a:xfrm>
        </p:grpSpPr>
        <p:sp>
          <p:nvSpPr>
            <p:cNvPr id="418" name="楕円"/>
            <p:cNvSpPr/>
            <p:nvPr/>
          </p:nvSpPr>
          <p:spPr>
            <a:xfrm>
              <a:off x="0" y="0"/>
              <a:ext cx="585468" cy="566101"/>
            </a:xfrm>
            <a:prstGeom prst="ellipse">
              <a:avLst/>
            </a:prstGeom>
            <a:noFill/>
            <a:ln w="38100" cap="flat">
              <a:solidFill>
                <a:srgbClr val="020000"/>
              </a:solidFill>
              <a:prstDash val="solid"/>
              <a:miter lim="400000"/>
            </a:ln>
            <a:effectLst/>
          </p:spPr>
          <p:txBody>
            <a:bodyPr wrap="square" lIns="50800" tIns="50800" rIns="50800" bIns="50800" numCol="1" anchor="ctr">
              <a:noAutofit/>
            </a:bodyPr>
            <a:lstStyle/>
            <a:p>
              <a:pPr defTabSz="1130300">
                <a:lnSpc>
                  <a:spcPct val="100000"/>
                </a:lnSpc>
                <a:defRPr sz="3200">
                  <a:solidFill>
                    <a:srgbClr val="FFFFFF"/>
                  </a:solidFill>
                  <a:latin typeface="Graphik"/>
                  <a:ea typeface="Graphik"/>
                  <a:cs typeface="Graphik"/>
                  <a:sym typeface="Graphik"/>
                </a:defRPr>
              </a:pPr>
              <a:endParaRPr/>
            </a:p>
          </p:txBody>
        </p:sp>
        <p:sp>
          <p:nvSpPr>
            <p:cNvPr id="419" name="楕円"/>
            <p:cNvSpPr/>
            <p:nvPr/>
          </p:nvSpPr>
          <p:spPr>
            <a:xfrm>
              <a:off x="0" y="808091"/>
              <a:ext cx="585468" cy="566102"/>
            </a:xfrm>
            <a:prstGeom prst="ellipse">
              <a:avLst/>
            </a:prstGeom>
            <a:noFill/>
            <a:ln w="38100" cap="flat">
              <a:solidFill>
                <a:srgbClr val="020000"/>
              </a:solidFill>
              <a:prstDash val="solid"/>
              <a:miter lim="400000"/>
            </a:ln>
            <a:effectLst/>
          </p:spPr>
          <p:txBody>
            <a:bodyPr wrap="square" lIns="50800" tIns="50800" rIns="50800" bIns="50800" numCol="1" anchor="ctr">
              <a:noAutofit/>
            </a:bodyPr>
            <a:lstStyle/>
            <a:p>
              <a:pPr defTabSz="1130300">
                <a:lnSpc>
                  <a:spcPct val="100000"/>
                </a:lnSpc>
                <a:defRPr sz="3200">
                  <a:solidFill>
                    <a:srgbClr val="FFFFFF"/>
                  </a:solidFill>
                  <a:latin typeface="Graphik"/>
                  <a:ea typeface="Graphik"/>
                  <a:cs typeface="Graphik"/>
                  <a:sym typeface="Graphik"/>
                </a:defRPr>
              </a:pPr>
              <a:endParaRPr/>
            </a:p>
          </p:txBody>
        </p:sp>
        <p:sp>
          <p:nvSpPr>
            <p:cNvPr id="420" name="楕円"/>
            <p:cNvSpPr/>
            <p:nvPr/>
          </p:nvSpPr>
          <p:spPr>
            <a:xfrm>
              <a:off x="0" y="1616183"/>
              <a:ext cx="585468" cy="566101"/>
            </a:xfrm>
            <a:prstGeom prst="ellipse">
              <a:avLst/>
            </a:prstGeom>
            <a:noFill/>
            <a:ln w="38100" cap="flat">
              <a:solidFill>
                <a:srgbClr val="020000"/>
              </a:solidFill>
              <a:prstDash val="solid"/>
              <a:miter lim="400000"/>
            </a:ln>
            <a:effectLst/>
          </p:spPr>
          <p:txBody>
            <a:bodyPr wrap="square" lIns="50800" tIns="50800" rIns="50800" bIns="50800" numCol="1" anchor="ctr">
              <a:noAutofit/>
            </a:bodyPr>
            <a:lstStyle/>
            <a:p>
              <a:pPr defTabSz="1130300">
                <a:lnSpc>
                  <a:spcPct val="100000"/>
                </a:lnSpc>
                <a:defRPr sz="3200">
                  <a:solidFill>
                    <a:srgbClr val="FFFFFF"/>
                  </a:solidFill>
                  <a:latin typeface="Graphik"/>
                  <a:ea typeface="Graphik"/>
                  <a:cs typeface="Graphik"/>
                  <a:sym typeface="Graphik"/>
                </a:defRPr>
              </a:pPr>
              <a:endParaRPr/>
            </a:p>
          </p:txBody>
        </p:sp>
        <p:sp>
          <p:nvSpPr>
            <p:cNvPr id="421" name="楕円"/>
            <p:cNvSpPr/>
            <p:nvPr/>
          </p:nvSpPr>
          <p:spPr>
            <a:xfrm>
              <a:off x="2113517" y="0"/>
              <a:ext cx="585468" cy="566101"/>
            </a:xfrm>
            <a:prstGeom prst="ellipse">
              <a:avLst/>
            </a:prstGeom>
            <a:noFill/>
            <a:ln w="38100" cap="flat">
              <a:solidFill>
                <a:srgbClr val="020000"/>
              </a:solidFill>
              <a:prstDash val="solid"/>
              <a:miter lim="400000"/>
            </a:ln>
            <a:effectLst/>
          </p:spPr>
          <p:txBody>
            <a:bodyPr wrap="square" lIns="50800" tIns="50800" rIns="50800" bIns="50800" numCol="1" anchor="ctr">
              <a:noAutofit/>
            </a:bodyPr>
            <a:lstStyle/>
            <a:p>
              <a:pPr defTabSz="1130300">
                <a:lnSpc>
                  <a:spcPct val="100000"/>
                </a:lnSpc>
                <a:defRPr sz="3200">
                  <a:solidFill>
                    <a:srgbClr val="FFFFFF"/>
                  </a:solidFill>
                  <a:latin typeface="Graphik"/>
                  <a:ea typeface="Graphik"/>
                  <a:cs typeface="Graphik"/>
                  <a:sym typeface="Graphik"/>
                </a:defRPr>
              </a:pPr>
              <a:endParaRPr/>
            </a:p>
          </p:txBody>
        </p:sp>
        <p:sp>
          <p:nvSpPr>
            <p:cNvPr id="422" name="楕円"/>
            <p:cNvSpPr/>
            <p:nvPr/>
          </p:nvSpPr>
          <p:spPr>
            <a:xfrm>
              <a:off x="2113517" y="808091"/>
              <a:ext cx="585468" cy="566102"/>
            </a:xfrm>
            <a:prstGeom prst="ellipse">
              <a:avLst/>
            </a:prstGeom>
            <a:noFill/>
            <a:ln w="38100" cap="flat">
              <a:solidFill>
                <a:srgbClr val="020000"/>
              </a:solidFill>
              <a:prstDash val="solid"/>
              <a:miter lim="400000"/>
            </a:ln>
            <a:effectLst/>
          </p:spPr>
          <p:txBody>
            <a:bodyPr wrap="square" lIns="50800" tIns="50800" rIns="50800" bIns="50800" numCol="1" anchor="ctr">
              <a:noAutofit/>
            </a:bodyPr>
            <a:lstStyle/>
            <a:p>
              <a:pPr defTabSz="1130300">
                <a:lnSpc>
                  <a:spcPct val="100000"/>
                </a:lnSpc>
                <a:defRPr sz="3200">
                  <a:solidFill>
                    <a:srgbClr val="FFFFFF"/>
                  </a:solidFill>
                  <a:latin typeface="Graphik"/>
                  <a:ea typeface="Graphik"/>
                  <a:cs typeface="Graphik"/>
                  <a:sym typeface="Graphik"/>
                </a:defRPr>
              </a:pPr>
              <a:endParaRPr/>
            </a:p>
          </p:txBody>
        </p:sp>
        <p:sp>
          <p:nvSpPr>
            <p:cNvPr id="423" name="楕円"/>
            <p:cNvSpPr/>
            <p:nvPr/>
          </p:nvSpPr>
          <p:spPr>
            <a:xfrm>
              <a:off x="2113517" y="1616183"/>
              <a:ext cx="585468" cy="566101"/>
            </a:xfrm>
            <a:prstGeom prst="ellipse">
              <a:avLst/>
            </a:prstGeom>
            <a:noFill/>
            <a:ln w="38100" cap="flat">
              <a:solidFill>
                <a:srgbClr val="020000"/>
              </a:solidFill>
              <a:prstDash val="solid"/>
              <a:miter lim="400000"/>
            </a:ln>
            <a:effectLst/>
          </p:spPr>
          <p:txBody>
            <a:bodyPr wrap="square" lIns="50800" tIns="50800" rIns="50800" bIns="50800" numCol="1" anchor="ctr">
              <a:noAutofit/>
            </a:bodyPr>
            <a:lstStyle/>
            <a:p>
              <a:pPr defTabSz="1130300">
                <a:lnSpc>
                  <a:spcPct val="100000"/>
                </a:lnSpc>
                <a:defRPr sz="3200">
                  <a:solidFill>
                    <a:srgbClr val="FFFFFF"/>
                  </a:solidFill>
                  <a:latin typeface="Graphik"/>
                  <a:ea typeface="Graphik"/>
                  <a:cs typeface="Graphik"/>
                  <a:sym typeface="Graphik"/>
                </a:defRPr>
              </a:pPr>
              <a:endParaRPr/>
            </a:p>
          </p:txBody>
        </p:sp>
        <p:sp>
          <p:nvSpPr>
            <p:cNvPr id="424" name="線"/>
            <p:cNvSpPr/>
            <p:nvPr/>
          </p:nvSpPr>
          <p:spPr>
            <a:xfrm flipV="1">
              <a:off x="600977" y="284743"/>
              <a:ext cx="1484892" cy="1599994"/>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endParaRPr/>
            </a:p>
          </p:txBody>
        </p:sp>
        <p:sp>
          <p:nvSpPr>
            <p:cNvPr id="425" name="線"/>
            <p:cNvSpPr/>
            <p:nvPr/>
          </p:nvSpPr>
          <p:spPr>
            <a:xfrm>
              <a:off x="590695" y="1899233"/>
              <a:ext cx="1505456"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endParaRPr/>
            </a:p>
          </p:txBody>
        </p:sp>
        <p:sp>
          <p:nvSpPr>
            <p:cNvPr id="426" name="線"/>
            <p:cNvSpPr/>
            <p:nvPr/>
          </p:nvSpPr>
          <p:spPr>
            <a:xfrm>
              <a:off x="590695" y="259162"/>
              <a:ext cx="1505456" cy="1663960"/>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endParaRPr/>
            </a:p>
          </p:txBody>
        </p:sp>
        <p:sp>
          <p:nvSpPr>
            <p:cNvPr id="427" name="線"/>
            <p:cNvSpPr/>
            <p:nvPr/>
          </p:nvSpPr>
          <p:spPr>
            <a:xfrm>
              <a:off x="590695" y="1091141"/>
              <a:ext cx="1505456"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endParaRPr/>
            </a:p>
          </p:txBody>
        </p:sp>
        <p:sp>
          <p:nvSpPr>
            <p:cNvPr id="428" name="線"/>
            <p:cNvSpPr/>
            <p:nvPr/>
          </p:nvSpPr>
          <p:spPr>
            <a:xfrm>
              <a:off x="590695" y="283050"/>
              <a:ext cx="1505456"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endParaRPr/>
            </a:p>
          </p:txBody>
        </p:sp>
        <p:sp>
          <p:nvSpPr>
            <p:cNvPr id="429" name="線"/>
            <p:cNvSpPr/>
            <p:nvPr/>
          </p:nvSpPr>
          <p:spPr>
            <a:xfrm>
              <a:off x="590694" y="283050"/>
              <a:ext cx="1493369" cy="809622"/>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endParaRPr/>
            </a:p>
          </p:txBody>
        </p:sp>
        <p:sp>
          <p:nvSpPr>
            <p:cNvPr id="430" name="線"/>
            <p:cNvSpPr/>
            <p:nvPr/>
          </p:nvSpPr>
          <p:spPr>
            <a:xfrm>
              <a:off x="590694" y="1089611"/>
              <a:ext cx="1493369" cy="809623"/>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endParaRPr/>
            </a:p>
          </p:txBody>
        </p:sp>
        <p:sp>
          <p:nvSpPr>
            <p:cNvPr id="431" name="線"/>
            <p:cNvSpPr/>
            <p:nvPr/>
          </p:nvSpPr>
          <p:spPr>
            <a:xfrm flipV="1">
              <a:off x="600976" y="291145"/>
              <a:ext cx="1484893" cy="793432"/>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endParaRPr/>
            </a:p>
          </p:txBody>
        </p:sp>
        <p:sp>
          <p:nvSpPr>
            <p:cNvPr id="432" name="線"/>
            <p:cNvSpPr/>
            <p:nvPr/>
          </p:nvSpPr>
          <p:spPr>
            <a:xfrm flipV="1">
              <a:off x="600976" y="1102343"/>
              <a:ext cx="1484893" cy="793432"/>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endParaRPr/>
            </a:p>
          </p:txBody>
        </p:sp>
      </p:grpSp>
      <p:grpSp>
        <p:nvGrpSpPr>
          <p:cNvPr id="446" name="グループ"/>
          <p:cNvGrpSpPr/>
          <p:nvPr/>
        </p:nvGrpSpPr>
        <p:grpSpPr>
          <a:xfrm>
            <a:off x="15381826" y="4716909"/>
            <a:ext cx="2698987" cy="2182285"/>
            <a:chOff x="0" y="0"/>
            <a:chExt cx="2698985" cy="2182283"/>
          </a:xfrm>
        </p:grpSpPr>
        <p:sp>
          <p:nvSpPr>
            <p:cNvPr id="434" name="楕円"/>
            <p:cNvSpPr/>
            <p:nvPr/>
          </p:nvSpPr>
          <p:spPr>
            <a:xfrm>
              <a:off x="0" y="0"/>
              <a:ext cx="585468" cy="566101"/>
            </a:xfrm>
            <a:prstGeom prst="ellipse">
              <a:avLst/>
            </a:prstGeom>
            <a:noFill/>
            <a:ln w="38100" cap="flat">
              <a:solidFill>
                <a:srgbClr val="020000"/>
              </a:solidFill>
              <a:prstDash val="solid"/>
              <a:miter lim="400000"/>
            </a:ln>
            <a:effectLst/>
          </p:spPr>
          <p:txBody>
            <a:bodyPr wrap="square" lIns="50800" tIns="50800" rIns="50800" bIns="50800" numCol="1" anchor="ctr">
              <a:noAutofit/>
            </a:bodyPr>
            <a:lstStyle/>
            <a:p>
              <a:pPr defTabSz="1130300">
                <a:lnSpc>
                  <a:spcPct val="100000"/>
                </a:lnSpc>
                <a:defRPr sz="3200">
                  <a:solidFill>
                    <a:srgbClr val="FFFFFF"/>
                  </a:solidFill>
                  <a:latin typeface="Graphik"/>
                  <a:ea typeface="Graphik"/>
                  <a:cs typeface="Graphik"/>
                  <a:sym typeface="Graphik"/>
                </a:defRPr>
              </a:pPr>
              <a:endParaRPr/>
            </a:p>
          </p:txBody>
        </p:sp>
        <p:sp>
          <p:nvSpPr>
            <p:cNvPr id="435" name="楕円"/>
            <p:cNvSpPr/>
            <p:nvPr/>
          </p:nvSpPr>
          <p:spPr>
            <a:xfrm>
              <a:off x="0" y="808091"/>
              <a:ext cx="585468" cy="566102"/>
            </a:xfrm>
            <a:prstGeom prst="ellipse">
              <a:avLst/>
            </a:prstGeom>
            <a:noFill/>
            <a:ln w="38100" cap="flat">
              <a:solidFill>
                <a:srgbClr val="020000"/>
              </a:solidFill>
              <a:prstDash val="solid"/>
              <a:miter lim="400000"/>
            </a:ln>
            <a:effectLst/>
          </p:spPr>
          <p:txBody>
            <a:bodyPr wrap="square" lIns="50800" tIns="50800" rIns="50800" bIns="50800" numCol="1" anchor="ctr">
              <a:noAutofit/>
            </a:bodyPr>
            <a:lstStyle/>
            <a:p>
              <a:pPr defTabSz="1130300">
                <a:lnSpc>
                  <a:spcPct val="100000"/>
                </a:lnSpc>
                <a:defRPr sz="3200">
                  <a:solidFill>
                    <a:srgbClr val="FFFFFF"/>
                  </a:solidFill>
                  <a:latin typeface="Graphik"/>
                  <a:ea typeface="Graphik"/>
                  <a:cs typeface="Graphik"/>
                  <a:sym typeface="Graphik"/>
                </a:defRPr>
              </a:pPr>
              <a:endParaRPr/>
            </a:p>
          </p:txBody>
        </p:sp>
        <p:sp>
          <p:nvSpPr>
            <p:cNvPr id="436" name="楕円"/>
            <p:cNvSpPr/>
            <p:nvPr/>
          </p:nvSpPr>
          <p:spPr>
            <a:xfrm>
              <a:off x="0" y="1616183"/>
              <a:ext cx="585468" cy="566101"/>
            </a:xfrm>
            <a:prstGeom prst="ellipse">
              <a:avLst/>
            </a:prstGeom>
            <a:noFill/>
            <a:ln w="38100" cap="flat">
              <a:solidFill>
                <a:srgbClr val="020000"/>
              </a:solidFill>
              <a:prstDash val="solid"/>
              <a:miter lim="400000"/>
            </a:ln>
            <a:effectLst/>
          </p:spPr>
          <p:txBody>
            <a:bodyPr wrap="square" lIns="50800" tIns="50800" rIns="50800" bIns="50800" numCol="1" anchor="ctr">
              <a:noAutofit/>
            </a:bodyPr>
            <a:lstStyle/>
            <a:p>
              <a:pPr defTabSz="1130300">
                <a:lnSpc>
                  <a:spcPct val="100000"/>
                </a:lnSpc>
                <a:defRPr sz="3200">
                  <a:solidFill>
                    <a:srgbClr val="FFFFFF"/>
                  </a:solidFill>
                  <a:latin typeface="Graphik"/>
                  <a:ea typeface="Graphik"/>
                  <a:cs typeface="Graphik"/>
                  <a:sym typeface="Graphik"/>
                </a:defRPr>
              </a:pPr>
              <a:endParaRPr/>
            </a:p>
          </p:txBody>
        </p:sp>
        <p:sp>
          <p:nvSpPr>
            <p:cNvPr id="437" name="楕円"/>
            <p:cNvSpPr/>
            <p:nvPr/>
          </p:nvSpPr>
          <p:spPr>
            <a:xfrm>
              <a:off x="2113517" y="0"/>
              <a:ext cx="585469" cy="566101"/>
            </a:xfrm>
            <a:prstGeom prst="ellipse">
              <a:avLst/>
            </a:prstGeom>
            <a:noFill/>
            <a:ln w="38100" cap="flat">
              <a:solidFill>
                <a:srgbClr val="020000"/>
              </a:solidFill>
              <a:prstDash val="solid"/>
              <a:miter lim="400000"/>
            </a:ln>
            <a:effectLst/>
          </p:spPr>
          <p:txBody>
            <a:bodyPr wrap="square" lIns="50800" tIns="50800" rIns="50800" bIns="50800" numCol="1" anchor="ctr">
              <a:noAutofit/>
            </a:bodyPr>
            <a:lstStyle/>
            <a:p>
              <a:pPr defTabSz="1130300">
                <a:lnSpc>
                  <a:spcPct val="100000"/>
                </a:lnSpc>
                <a:defRPr sz="3200">
                  <a:solidFill>
                    <a:srgbClr val="FFFFFF"/>
                  </a:solidFill>
                  <a:latin typeface="Graphik"/>
                  <a:ea typeface="Graphik"/>
                  <a:cs typeface="Graphik"/>
                  <a:sym typeface="Graphik"/>
                </a:defRPr>
              </a:pPr>
              <a:endParaRPr/>
            </a:p>
          </p:txBody>
        </p:sp>
        <p:sp>
          <p:nvSpPr>
            <p:cNvPr id="438" name="楕円"/>
            <p:cNvSpPr/>
            <p:nvPr/>
          </p:nvSpPr>
          <p:spPr>
            <a:xfrm>
              <a:off x="2113517" y="808091"/>
              <a:ext cx="585469" cy="566102"/>
            </a:xfrm>
            <a:prstGeom prst="ellipse">
              <a:avLst/>
            </a:prstGeom>
            <a:noFill/>
            <a:ln w="38100" cap="flat">
              <a:solidFill>
                <a:srgbClr val="020000"/>
              </a:solidFill>
              <a:prstDash val="solid"/>
              <a:miter lim="400000"/>
            </a:ln>
            <a:effectLst/>
          </p:spPr>
          <p:txBody>
            <a:bodyPr wrap="square" lIns="50800" tIns="50800" rIns="50800" bIns="50800" numCol="1" anchor="ctr">
              <a:noAutofit/>
            </a:bodyPr>
            <a:lstStyle/>
            <a:p>
              <a:pPr defTabSz="1130300">
                <a:lnSpc>
                  <a:spcPct val="100000"/>
                </a:lnSpc>
                <a:defRPr sz="3200">
                  <a:solidFill>
                    <a:srgbClr val="FFFFFF"/>
                  </a:solidFill>
                  <a:latin typeface="Graphik"/>
                  <a:ea typeface="Graphik"/>
                  <a:cs typeface="Graphik"/>
                  <a:sym typeface="Graphik"/>
                </a:defRPr>
              </a:pPr>
              <a:endParaRPr/>
            </a:p>
          </p:txBody>
        </p:sp>
        <p:sp>
          <p:nvSpPr>
            <p:cNvPr id="439" name="楕円"/>
            <p:cNvSpPr/>
            <p:nvPr/>
          </p:nvSpPr>
          <p:spPr>
            <a:xfrm>
              <a:off x="2113517" y="1616183"/>
              <a:ext cx="585469" cy="566101"/>
            </a:xfrm>
            <a:prstGeom prst="ellipse">
              <a:avLst/>
            </a:prstGeom>
            <a:noFill/>
            <a:ln w="38100" cap="flat">
              <a:solidFill>
                <a:srgbClr val="020000"/>
              </a:solidFill>
              <a:prstDash val="solid"/>
              <a:miter lim="400000"/>
            </a:ln>
            <a:effectLst/>
          </p:spPr>
          <p:txBody>
            <a:bodyPr wrap="square" lIns="50800" tIns="50800" rIns="50800" bIns="50800" numCol="1" anchor="ctr">
              <a:noAutofit/>
            </a:bodyPr>
            <a:lstStyle/>
            <a:p>
              <a:pPr defTabSz="1130300">
                <a:lnSpc>
                  <a:spcPct val="100000"/>
                </a:lnSpc>
                <a:defRPr sz="3200">
                  <a:solidFill>
                    <a:srgbClr val="FFFFFF"/>
                  </a:solidFill>
                  <a:latin typeface="Graphik"/>
                  <a:ea typeface="Graphik"/>
                  <a:cs typeface="Graphik"/>
                  <a:sym typeface="Graphik"/>
                </a:defRPr>
              </a:pPr>
              <a:endParaRPr/>
            </a:p>
          </p:txBody>
        </p:sp>
        <p:sp>
          <p:nvSpPr>
            <p:cNvPr id="440" name="線"/>
            <p:cNvSpPr/>
            <p:nvPr/>
          </p:nvSpPr>
          <p:spPr>
            <a:xfrm flipV="1">
              <a:off x="600976" y="284743"/>
              <a:ext cx="1484893" cy="1599994"/>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endParaRPr/>
            </a:p>
          </p:txBody>
        </p:sp>
        <p:sp>
          <p:nvSpPr>
            <p:cNvPr id="441" name="線"/>
            <p:cNvSpPr/>
            <p:nvPr/>
          </p:nvSpPr>
          <p:spPr>
            <a:xfrm>
              <a:off x="590695" y="283050"/>
              <a:ext cx="1505457"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endParaRPr/>
            </a:p>
          </p:txBody>
        </p:sp>
        <p:sp>
          <p:nvSpPr>
            <p:cNvPr id="442" name="線"/>
            <p:cNvSpPr/>
            <p:nvPr/>
          </p:nvSpPr>
          <p:spPr>
            <a:xfrm>
              <a:off x="590695" y="283050"/>
              <a:ext cx="1493368" cy="809622"/>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endParaRPr/>
            </a:p>
          </p:txBody>
        </p:sp>
        <p:sp>
          <p:nvSpPr>
            <p:cNvPr id="443" name="線"/>
            <p:cNvSpPr/>
            <p:nvPr/>
          </p:nvSpPr>
          <p:spPr>
            <a:xfrm>
              <a:off x="590695" y="1089611"/>
              <a:ext cx="1493368" cy="809623"/>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endParaRPr/>
            </a:p>
          </p:txBody>
        </p:sp>
        <p:sp>
          <p:nvSpPr>
            <p:cNvPr id="444" name="線"/>
            <p:cNvSpPr/>
            <p:nvPr/>
          </p:nvSpPr>
          <p:spPr>
            <a:xfrm flipV="1">
              <a:off x="600976" y="291145"/>
              <a:ext cx="1484893" cy="793432"/>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endParaRPr/>
            </a:p>
          </p:txBody>
        </p:sp>
        <p:sp>
          <p:nvSpPr>
            <p:cNvPr id="445" name="線"/>
            <p:cNvSpPr/>
            <p:nvPr/>
          </p:nvSpPr>
          <p:spPr>
            <a:xfrm flipV="1">
              <a:off x="600976" y="1102343"/>
              <a:ext cx="1484893" cy="793432"/>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endParaRPr/>
            </a:p>
          </p:txBody>
        </p:sp>
      </p:grpSp>
      <p:sp>
        <p:nvSpPr>
          <p:cNvPr id="447" name="全結合層"/>
          <p:cNvSpPr txBox="1"/>
          <p:nvPr/>
        </p:nvSpPr>
        <p:spPr>
          <a:xfrm>
            <a:off x="5177552" y="5490551"/>
            <a:ext cx="2247901" cy="635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200"/>
            </a:lvl1pPr>
          </a:lstStyle>
          <a:p>
            <a:r>
              <a:t>全結合層</a:t>
            </a:r>
          </a:p>
        </p:txBody>
      </p:sp>
      <p:sp>
        <p:nvSpPr>
          <p:cNvPr id="448" name="非全結合層"/>
          <p:cNvSpPr txBox="1"/>
          <p:nvPr/>
        </p:nvSpPr>
        <p:spPr>
          <a:xfrm>
            <a:off x="12057023" y="5490551"/>
            <a:ext cx="2781301" cy="635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200"/>
            </a:lvl1pPr>
          </a:lstStyle>
          <a:p>
            <a:r>
              <a:t>非全結合層</a:t>
            </a:r>
          </a:p>
        </p:txBody>
      </p:sp>
      <p:sp>
        <p:nvSpPr>
          <p:cNvPr id="37" name="dl_model = Sequential()…">
            <a:extLst>
              <a:ext uri="{FF2B5EF4-FFF2-40B4-BE49-F238E27FC236}">
                <a16:creationId xmlns:a16="http://schemas.microsoft.com/office/drawing/2014/main" id="{46A79C9C-F0A7-4DA8-B66D-634F3AB736B3}"/>
              </a:ext>
            </a:extLst>
          </p:cNvPr>
          <p:cNvSpPr txBox="1"/>
          <p:nvPr/>
        </p:nvSpPr>
        <p:spPr>
          <a:xfrm>
            <a:off x="2821756" y="8043717"/>
            <a:ext cx="17246709" cy="378667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3800">
                <a:solidFill>
                  <a:schemeClr val="accent5"/>
                </a:solidFill>
              </a:defRPr>
            </a:pPr>
            <a:r>
              <a:rPr dirty="0" err="1">
                <a:solidFill>
                  <a:schemeClr val="tx1"/>
                </a:solidFill>
              </a:rPr>
              <a:t>dl_model</a:t>
            </a:r>
            <a:r>
              <a:rPr dirty="0">
                <a:solidFill>
                  <a:schemeClr val="tx1"/>
                </a:solidFill>
              </a:rPr>
              <a:t> = Sequential()</a:t>
            </a:r>
          </a:p>
          <a:p>
            <a:pPr algn="l">
              <a:defRPr sz="3800"/>
            </a:pPr>
            <a:r>
              <a:rPr lang="en-US" dirty="0" err="1">
                <a:solidFill>
                  <a:srgbClr val="FF0000"/>
                </a:solidFill>
              </a:rPr>
              <a:t>dl_</a:t>
            </a:r>
            <a:r>
              <a:rPr dirty="0" err="1">
                <a:solidFill>
                  <a:srgbClr val="FF0000"/>
                </a:solidFill>
              </a:rPr>
              <a:t>model.add</a:t>
            </a:r>
            <a:r>
              <a:rPr dirty="0">
                <a:solidFill>
                  <a:srgbClr val="FF0000"/>
                </a:solidFill>
              </a:rPr>
              <a:t>(Dense(4, activation='</a:t>
            </a:r>
            <a:r>
              <a:rPr dirty="0" err="1">
                <a:solidFill>
                  <a:srgbClr val="FF0000"/>
                </a:solidFill>
              </a:rPr>
              <a:t>relu</a:t>
            </a:r>
            <a:r>
              <a:rPr dirty="0">
                <a:solidFill>
                  <a:srgbClr val="FF0000"/>
                </a:solidFill>
              </a:rPr>
              <a:t>', </a:t>
            </a:r>
            <a:r>
              <a:rPr dirty="0" err="1">
                <a:solidFill>
                  <a:srgbClr val="FF0000"/>
                </a:solidFill>
              </a:rPr>
              <a:t>input_shape</a:t>
            </a:r>
            <a:r>
              <a:rPr dirty="0">
                <a:solidFill>
                  <a:srgbClr val="FF0000"/>
                </a:solidFill>
              </a:rPr>
              <a:t>=(4,)))</a:t>
            </a:r>
          </a:p>
          <a:p>
            <a:pPr algn="l">
              <a:defRPr sz="3800"/>
            </a:pPr>
            <a:r>
              <a:rPr lang="en-US" dirty="0" err="1"/>
              <a:t>dl_</a:t>
            </a:r>
            <a:r>
              <a:rPr dirty="0" err="1"/>
              <a:t>model.add</a:t>
            </a:r>
            <a:r>
              <a:rPr dirty="0"/>
              <a:t>(Dense(4, activation='</a:t>
            </a:r>
            <a:r>
              <a:rPr dirty="0" err="1"/>
              <a:t>relu</a:t>
            </a:r>
            <a:r>
              <a:rPr dirty="0"/>
              <a:t>'))</a:t>
            </a:r>
          </a:p>
          <a:p>
            <a:pPr algn="l">
              <a:defRPr sz="3800"/>
            </a:pPr>
            <a:r>
              <a:rPr lang="en-US" dirty="0" err="1"/>
              <a:t>dl_</a:t>
            </a:r>
            <a:r>
              <a:rPr dirty="0" err="1"/>
              <a:t>model.add</a:t>
            </a:r>
            <a:r>
              <a:rPr dirty="0"/>
              <a:t>(Dense(4, activation='</a:t>
            </a:r>
            <a:r>
              <a:rPr dirty="0" err="1"/>
              <a:t>relu</a:t>
            </a:r>
            <a:r>
              <a:rPr dirty="0"/>
              <a:t>'))</a:t>
            </a:r>
          </a:p>
          <a:p>
            <a:pPr algn="l">
              <a:defRPr sz="3800"/>
            </a:pPr>
            <a:r>
              <a:rPr lang="en-US" dirty="0" err="1"/>
              <a:t>dl_</a:t>
            </a:r>
            <a:r>
              <a:rPr dirty="0" err="1"/>
              <a:t>model.add</a:t>
            </a:r>
            <a:r>
              <a:rPr dirty="0"/>
              <a:t>(Dense(1, activation='sigmoid'))</a:t>
            </a:r>
          </a:p>
          <a:p>
            <a:pPr algn="l">
              <a:defRPr sz="3800"/>
            </a:pPr>
            <a:r>
              <a:rPr lang="en-US" dirty="0" err="1"/>
              <a:t>dl_</a:t>
            </a:r>
            <a:r>
              <a:rPr dirty="0" err="1"/>
              <a:t>model.compile</a:t>
            </a:r>
            <a:r>
              <a:rPr dirty="0"/>
              <a:t>(loss='</a:t>
            </a:r>
            <a:r>
              <a:rPr dirty="0" err="1"/>
              <a:t>binary_crossentropy</a:t>
            </a:r>
            <a:r>
              <a:rPr dirty="0"/>
              <a:t>', optimizer='Adam', metrics=["accuracy"])</a:t>
            </a:r>
          </a:p>
          <a:p>
            <a:pPr algn="l">
              <a:defRPr sz="3800"/>
            </a:pPr>
            <a:r>
              <a:rPr lang="en-US" dirty="0" err="1"/>
              <a:t>dl_</a:t>
            </a:r>
            <a:r>
              <a:rPr dirty="0" err="1"/>
              <a:t>model.summary</a:t>
            </a:r>
            <a:r>
              <a:rPr dirty="0"/>
              <a:t>()</a:t>
            </a:r>
          </a:p>
        </p:txBody>
      </p:sp>
      <p:sp>
        <p:nvSpPr>
          <p:cNvPr id="38" name="学習モデルの作成">
            <a:extLst>
              <a:ext uri="{FF2B5EF4-FFF2-40B4-BE49-F238E27FC236}">
                <a16:creationId xmlns:a16="http://schemas.microsoft.com/office/drawing/2014/main" id="{29B8A914-4F8B-4DB0-87B7-395652D9A2BB}"/>
              </a:ext>
            </a:extLst>
          </p:cNvPr>
          <p:cNvSpPr txBox="1"/>
          <p:nvPr/>
        </p:nvSpPr>
        <p:spPr>
          <a:xfrm>
            <a:off x="5603662" y="160826"/>
            <a:ext cx="13176684" cy="902811"/>
          </a:xfrm>
          <a:prstGeom prst="rect">
            <a:avLst/>
          </a:prstGeom>
          <a:solidFill>
            <a:schemeClr val="accent1"/>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1130300">
              <a:lnSpc>
                <a:spcPct val="100000"/>
              </a:lnSpc>
              <a:defRPr sz="5200">
                <a:solidFill>
                  <a:srgbClr val="FFFFFF"/>
                </a:solidFill>
                <a:latin typeface="Graphik"/>
                <a:ea typeface="Graphik"/>
                <a:cs typeface="Graphik"/>
                <a:sym typeface="Graphik"/>
              </a:defRPr>
            </a:lvl1pPr>
          </a:lstStyle>
          <a:p>
            <a:r>
              <a:rPr dirty="0" err="1"/>
              <a:t>学習モデルの作成</a:t>
            </a:r>
            <a:r>
              <a:rPr lang="en-US" dirty="0"/>
              <a:t>(</a:t>
            </a:r>
            <a:r>
              <a:rPr lang="ja-JP" altLang="en-US" dirty="0"/>
              <a:t>ニューラルネットワーク</a:t>
            </a:r>
            <a:r>
              <a:rPr lang="en-US" dirty="0"/>
              <a:t>)</a:t>
            </a:r>
            <a:endParaRPr dirty="0"/>
          </a:p>
        </p:txBody>
      </p:sp>
    </p:spTree>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6" name="グループ"/>
          <p:cNvGrpSpPr/>
          <p:nvPr/>
        </p:nvGrpSpPr>
        <p:grpSpPr>
          <a:xfrm>
            <a:off x="3869221" y="3902041"/>
            <a:ext cx="4250114" cy="2898311"/>
            <a:chOff x="0" y="0"/>
            <a:chExt cx="4250112" cy="2898309"/>
          </a:xfrm>
        </p:grpSpPr>
        <p:sp>
          <p:nvSpPr>
            <p:cNvPr id="452" name="楕円"/>
            <p:cNvSpPr/>
            <p:nvPr/>
          </p:nvSpPr>
          <p:spPr>
            <a:xfrm>
              <a:off x="0" y="0"/>
              <a:ext cx="709879" cy="704585"/>
            </a:xfrm>
            <a:prstGeom prst="ellipse">
              <a:avLst/>
            </a:prstGeom>
            <a:noFill/>
            <a:ln w="76200" cap="flat">
              <a:solidFill>
                <a:srgbClr val="020000"/>
              </a:solidFill>
              <a:prstDash val="solid"/>
              <a:miter lim="400000"/>
            </a:ln>
            <a:effectLst/>
          </p:spPr>
          <p:txBody>
            <a:bodyPr wrap="square" lIns="50800" tIns="50800" rIns="50800" bIns="50800" numCol="1" anchor="ctr">
              <a:noAutofit/>
            </a:bodyP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453" name="楕円"/>
            <p:cNvSpPr/>
            <p:nvPr/>
          </p:nvSpPr>
          <p:spPr>
            <a:xfrm>
              <a:off x="0" y="731241"/>
              <a:ext cx="709879" cy="704586"/>
            </a:xfrm>
            <a:prstGeom prst="ellipse">
              <a:avLst/>
            </a:prstGeom>
            <a:noFill/>
            <a:ln w="76200" cap="flat">
              <a:solidFill>
                <a:srgbClr val="020000"/>
              </a:solidFill>
              <a:prstDash val="solid"/>
              <a:miter lim="400000"/>
            </a:ln>
            <a:effectLst/>
          </p:spPr>
          <p:txBody>
            <a:bodyPr wrap="square" lIns="50800" tIns="50800" rIns="50800" bIns="50800" numCol="1" anchor="ctr">
              <a:noAutofit/>
            </a:bodyP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454" name="楕円"/>
            <p:cNvSpPr/>
            <p:nvPr/>
          </p:nvSpPr>
          <p:spPr>
            <a:xfrm>
              <a:off x="0" y="1462483"/>
              <a:ext cx="709879" cy="704585"/>
            </a:xfrm>
            <a:prstGeom prst="ellipse">
              <a:avLst/>
            </a:prstGeom>
            <a:noFill/>
            <a:ln w="76200" cap="flat">
              <a:solidFill>
                <a:srgbClr val="020000"/>
              </a:solidFill>
              <a:prstDash val="solid"/>
              <a:miter lim="400000"/>
            </a:ln>
            <a:effectLst/>
          </p:spPr>
          <p:txBody>
            <a:bodyPr wrap="square" lIns="50800" tIns="50800" rIns="50800" bIns="50800" numCol="1" anchor="ctr">
              <a:noAutofit/>
            </a:bodyP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455" name="楕円"/>
            <p:cNvSpPr/>
            <p:nvPr/>
          </p:nvSpPr>
          <p:spPr>
            <a:xfrm>
              <a:off x="0" y="2193724"/>
              <a:ext cx="709879" cy="704586"/>
            </a:xfrm>
            <a:prstGeom prst="ellipse">
              <a:avLst/>
            </a:prstGeom>
            <a:noFill/>
            <a:ln w="76200" cap="flat">
              <a:solidFill>
                <a:srgbClr val="020000"/>
              </a:solidFill>
              <a:prstDash val="solid"/>
              <a:miter lim="400000"/>
            </a:ln>
            <a:effectLst/>
          </p:spPr>
          <p:txBody>
            <a:bodyPr wrap="square" lIns="50800" tIns="50800" rIns="50800" bIns="50800" numCol="1" anchor="ctr">
              <a:noAutofit/>
            </a:bodyP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456" name="楕円"/>
            <p:cNvSpPr/>
            <p:nvPr/>
          </p:nvSpPr>
          <p:spPr>
            <a:xfrm>
              <a:off x="3540233" y="0"/>
              <a:ext cx="709880" cy="704585"/>
            </a:xfrm>
            <a:prstGeom prst="ellipse">
              <a:avLst/>
            </a:prstGeom>
            <a:noFill/>
            <a:ln w="76200" cap="flat">
              <a:solidFill>
                <a:srgbClr val="020000"/>
              </a:solidFill>
              <a:prstDash val="solid"/>
              <a:miter lim="400000"/>
            </a:ln>
            <a:effectLst/>
          </p:spPr>
          <p:txBody>
            <a:bodyPr wrap="square" lIns="50800" tIns="50800" rIns="50800" bIns="50800" numCol="1" anchor="ctr">
              <a:noAutofit/>
            </a:bodyP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457" name="楕円"/>
            <p:cNvSpPr/>
            <p:nvPr/>
          </p:nvSpPr>
          <p:spPr>
            <a:xfrm>
              <a:off x="3540233" y="731241"/>
              <a:ext cx="709880" cy="704586"/>
            </a:xfrm>
            <a:prstGeom prst="ellipse">
              <a:avLst/>
            </a:prstGeom>
            <a:noFill/>
            <a:ln w="76200" cap="flat">
              <a:solidFill>
                <a:srgbClr val="020000"/>
              </a:solidFill>
              <a:prstDash val="solid"/>
              <a:miter lim="400000"/>
            </a:ln>
            <a:effectLst/>
          </p:spPr>
          <p:txBody>
            <a:bodyPr wrap="square" lIns="50800" tIns="50800" rIns="50800" bIns="50800" numCol="1" anchor="ctr">
              <a:noAutofit/>
            </a:bodyP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458" name="楕円"/>
            <p:cNvSpPr/>
            <p:nvPr/>
          </p:nvSpPr>
          <p:spPr>
            <a:xfrm>
              <a:off x="3540233" y="1462483"/>
              <a:ext cx="709880" cy="704585"/>
            </a:xfrm>
            <a:prstGeom prst="ellipse">
              <a:avLst/>
            </a:prstGeom>
            <a:noFill/>
            <a:ln w="76200" cap="flat">
              <a:solidFill>
                <a:srgbClr val="020000"/>
              </a:solidFill>
              <a:prstDash val="solid"/>
              <a:miter lim="400000"/>
            </a:ln>
            <a:effectLst/>
          </p:spPr>
          <p:txBody>
            <a:bodyPr wrap="square" lIns="50800" tIns="50800" rIns="50800" bIns="50800" numCol="1" anchor="ctr">
              <a:noAutofit/>
            </a:bodyP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459" name="楕円"/>
            <p:cNvSpPr/>
            <p:nvPr/>
          </p:nvSpPr>
          <p:spPr>
            <a:xfrm>
              <a:off x="3540233" y="2193724"/>
              <a:ext cx="709880" cy="704586"/>
            </a:xfrm>
            <a:prstGeom prst="ellipse">
              <a:avLst/>
            </a:prstGeom>
            <a:noFill/>
            <a:ln w="76200" cap="flat">
              <a:solidFill>
                <a:srgbClr val="020000"/>
              </a:solidFill>
              <a:prstDash val="solid"/>
              <a:miter lim="400000"/>
            </a:ln>
            <a:effectLst/>
          </p:spPr>
          <p:txBody>
            <a:bodyPr wrap="square" lIns="50800" tIns="50800" rIns="50800" bIns="50800" numCol="1" anchor="ctr">
              <a:noAutofit/>
            </a:bodyP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460" name="線"/>
            <p:cNvSpPr/>
            <p:nvPr/>
          </p:nvSpPr>
          <p:spPr>
            <a:xfrm>
              <a:off x="773897" y="352292"/>
              <a:ext cx="2702320"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461" name="線"/>
            <p:cNvSpPr/>
            <p:nvPr/>
          </p:nvSpPr>
          <p:spPr>
            <a:xfrm>
              <a:off x="773897" y="1083533"/>
              <a:ext cx="2702320"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462" name="線"/>
            <p:cNvSpPr/>
            <p:nvPr/>
          </p:nvSpPr>
          <p:spPr>
            <a:xfrm>
              <a:off x="773897" y="1814775"/>
              <a:ext cx="2702320"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463" name="線"/>
            <p:cNvSpPr/>
            <p:nvPr/>
          </p:nvSpPr>
          <p:spPr>
            <a:xfrm>
              <a:off x="776717" y="337005"/>
              <a:ext cx="2696678" cy="746906"/>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464" name="線"/>
            <p:cNvSpPr/>
            <p:nvPr/>
          </p:nvSpPr>
          <p:spPr>
            <a:xfrm>
              <a:off x="776766" y="1083157"/>
              <a:ext cx="2696678" cy="746906"/>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465" name="線"/>
            <p:cNvSpPr/>
            <p:nvPr/>
          </p:nvSpPr>
          <p:spPr>
            <a:xfrm>
              <a:off x="776766" y="337005"/>
              <a:ext cx="2696580" cy="1493058"/>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466" name="線"/>
            <p:cNvSpPr/>
            <p:nvPr/>
          </p:nvSpPr>
          <p:spPr>
            <a:xfrm flipV="1">
              <a:off x="776717" y="368304"/>
              <a:ext cx="2696678" cy="714854"/>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467" name="線"/>
            <p:cNvSpPr/>
            <p:nvPr/>
          </p:nvSpPr>
          <p:spPr>
            <a:xfrm flipV="1">
              <a:off x="778927" y="1098820"/>
              <a:ext cx="2692258" cy="715579"/>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468" name="線"/>
            <p:cNvSpPr/>
            <p:nvPr/>
          </p:nvSpPr>
          <p:spPr>
            <a:xfrm flipV="1">
              <a:off x="776717" y="353031"/>
              <a:ext cx="2696678" cy="1461006"/>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469" name="線"/>
            <p:cNvSpPr/>
            <p:nvPr/>
          </p:nvSpPr>
          <p:spPr>
            <a:xfrm>
              <a:off x="773897" y="2546017"/>
              <a:ext cx="2702320"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470" name="線"/>
            <p:cNvSpPr/>
            <p:nvPr/>
          </p:nvSpPr>
          <p:spPr>
            <a:xfrm flipV="1">
              <a:off x="773201" y="367202"/>
              <a:ext cx="2703713" cy="2178816"/>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471" name="線"/>
            <p:cNvSpPr/>
            <p:nvPr/>
          </p:nvSpPr>
          <p:spPr>
            <a:xfrm flipV="1">
              <a:off x="770926" y="985753"/>
              <a:ext cx="2708262" cy="1560264"/>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472" name="線"/>
            <p:cNvSpPr/>
            <p:nvPr/>
          </p:nvSpPr>
          <p:spPr>
            <a:xfrm flipV="1">
              <a:off x="779061" y="1720921"/>
              <a:ext cx="2691992" cy="825097"/>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473" name="線"/>
            <p:cNvSpPr/>
            <p:nvPr/>
          </p:nvSpPr>
          <p:spPr>
            <a:xfrm>
              <a:off x="773666" y="1818447"/>
              <a:ext cx="2697388" cy="727118"/>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474" name="線"/>
            <p:cNvSpPr/>
            <p:nvPr/>
          </p:nvSpPr>
          <p:spPr>
            <a:xfrm>
              <a:off x="785549" y="1068720"/>
              <a:ext cx="2692872" cy="149211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475" name="線"/>
            <p:cNvSpPr/>
            <p:nvPr/>
          </p:nvSpPr>
          <p:spPr>
            <a:xfrm>
              <a:off x="771693" y="338865"/>
              <a:ext cx="2706728" cy="2235490"/>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grpSp>
      <p:sp>
        <p:nvSpPr>
          <p:cNvPr id="477" name="入力の変数4つ、出力の変数4つ…"/>
          <p:cNvSpPr txBox="1"/>
          <p:nvPr/>
        </p:nvSpPr>
        <p:spPr>
          <a:xfrm>
            <a:off x="16193900" y="4219958"/>
            <a:ext cx="7486194" cy="16245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sz="3600"/>
            </a:pPr>
            <a:r>
              <a:t>入力の変数4つ、出力の変数4つ</a:t>
            </a:r>
          </a:p>
          <a:p>
            <a:pPr>
              <a:defRPr sz="3600"/>
            </a:pPr>
            <a:r>
              <a:t>活性化関数はReLUを選択(全結合層)</a:t>
            </a:r>
          </a:p>
        </p:txBody>
      </p:sp>
      <p:grpSp>
        <p:nvGrpSpPr>
          <p:cNvPr id="498" name="グループ"/>
          <p:cNvGrpSpPr/>
          <p:nvPr/>
        </p:nvGrpSpPr>
        <p:grpSpPr>
          <a:xfrm>
            <a:off x="9737917" y="3545777"/>
            <a:ext cx="5429089" cy="3610838"/>
            <a:chOff x="0" y="0"/>
            <a:chExt cx="5429088" cy="3610836"/>
          </a:xfrm>
        </p:grpSpPr>
        <p:sp>
          <p:nvSpPr>
            <p:cNvPr id="478" name="線"/>
            <p:cNvSpPr/>
            <p:nvPr/>
          </p:nvSpPr>
          <p:spPr>
            <a:xfrm flipV="1">
              <a:off x="635403" y="0"/>
              <a:ext cx="1" cy="3011216"/>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endParaRPr/>
            </a:p>
          </p:txBody>
        </p:sp>
        <p:sp>
          <p:nvSpPr>
            <p:cNvPr id="479" name="線"/>
            <p:cNvSpPr/>
            <p:nvPr/>
          </p:nvSpPr>
          <p:spPr>
            <a:xfrm>
              <a:off x="642170" y="3011214"/>
              <a:ext cx="4786919"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endParaRPr/>
            </a:p>
          </p:txBody>
        </p:sp>
        <p:sp>
          <p:nvSpPr>
            <p:cNvPr id="480" name="線"/>
            <p:cNvSpPr/>
            <p:nvPr/>
          </p:nvSpPr>
          <p:spPr>
            <a:xfrm>
              <a:off x="801051" y="2760015"/>
              <a:ext cx="2055881"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endParaRPr/>
            </a:p>
          </p:txBody>
        </p:sp>
        <p:sp>
          <p:nvSpPr>
            <p:cNvPr id="481" name="線"/>
            <p:cNvSpPr/>
            <p:nvPr/>
          </p:nvSpPr>
          <p:spPr>
            <a:xfrm flipV="1">
              <a:off x="2849987" y="562402"/>
              <a:ext cx="2197614" cy="2197614"/>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endParaRPr/>
            </a:p>
          </p:txBody>
        </p:sp>
        <p:sp>
          <p:nvSpPr>
            <p:cNvPr id="482" name="線"/>
            <p:cNvSpPr/>
            <p:nvPr/>
          </p:nvSpPr>
          <p:spPr>
            <a:xfrm flipV="1">
              <a:off x="2860388" y="3003979"/>
              <a:ext cx="1" cy="171483"/>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endParaRPr/>
            </a:p>
          </p:txBody>
        </p:sp>
        <p:sp>
          <p:nvSpPr>
            <p:cNvPr id="483" name="線"/>
            <p:cNvSpPr/>
            <p:nvPr/>
          </p:nvSpPr>
          <p:spPr>
            <a:xfrm flipV="1">
              <a:off x="1934726" y="3003979"/>
              <a:ext cx="1" cy="171483"/>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endParaRPr/>
            </a:p>
          </p:txBody>
        </p:sp>
        <p:sp>
          <p:nvSpPr>
            <p:cNvPr id="484" name="線"/>
            <p:cNvSpPr/>
            <p:nvPr/>
          </p:nvSpPr>
          <p:spPr>
            <a:xfrm flipV="1">
              <a:off x="3786049" y="3003979"/>
              <a:ext cx="1" cy="171483"/>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endParaRPr/>
            </a:p>
          </p:txBody>
        </p:sp>
        <p:sp>
          <p:nvSpPr>
            <p:cNvPr id="485" name="線"/>
            <p:cNvSpPr/>
            <p:nvPr/>
          </p:nvSpPr>
          <p:spPr>
            <a:xfrm flipV="1">
              <a:off x="4711711" y="3003979"/>
              <a:ext cx="1" cy="171483"/>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endParaRPr/>
            </a:p>
          </p:txBody>
        </p:sp>
        <p:sp>
          <p:nvSpPr>
            <p:cNvPr id="486" name="線"/>
            <p:cNvSpPr/>
            <p:nvPr/>
          </p:nvSpPr>
          <p:spPr>
            <a:xfrm flipV="1">
              <a:off x="1009065" y="3003979"/>
              <a:ext cx="1" cy="171483"/>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endParaRPr/>
            </a:p>
          </p:txBody>
        </p:sp>
        <p:sp>
          <p:nvSpPr>
            <p:cNvPr id="487" name="線"/>
            <p:cNvSpPr/>
            <p:nvPr/>
          </p:nvSpPr>
          <p:spPr>
            <a:xfrm>
              <a:off x="468423" y="2760015"/>
              <a:ext cx="156580"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endParaRPr/>
            </a:p>
          </p:txBody>
        </p:sp>
        <p:sp>
          <p:nvSpPr>
            <p:cNvPr id="488" name="線"/>
            <p:cNvSpPr/>
            <p:nvPr/>
          </p:nvSpPr>
          <p:spPr>
            <a:xfrm>
              <a:off x="468423" y="742281"/>
              <a:ext cx="156580"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endParaRPr/>
            </a:p>
          </p:txBody>
        </p:sp>
        <p:sp>
          <p:nvSpPr>
            <p:cNvPr id="489" name="線"/>
            <p:cNvSpPr/>
            <p:nvPr/>
          </p:nvSpPr>
          <p:spPr>
            <a:xfrm>
              <a:off x="468423" y="1751148"/>
              <a:ext cx="156580"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endParaRPr/>
            </a:p>
          </p:txBody>
        </p:sp>
        <p:sp>
          <p:nvSpPr>
            <p:cNvPr id="490" name="0"/>
            <p:cNvSpPr txBox="1"/>
            <p:nvPr/>
          </p:nvSpPr>
          <p:spPr>
            <a:xfrm>
              <a:off x="2689494" y="3220811"/>
              <a:ext cx="291771" cy="39002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defTabSz="2438338">
                <a:lnSpc>
                  <a:spcPct val="100000"/>
                </a:lnSpc>
                <a:defRPr sz="1900">
                  <a:solidFill>
                    <a:srgbClr val="5E5E5E"/>
                  </a:solidFill>
                  <a:latin typeface="ヒラギノ角ゴ ProN W3"/>
                  <a:ea typeface="ヒラギノ角ゴ ProN W3"/>
                  <a:cs typeface="ヒラギノ角ゴ ProN W3"/>
                  <a:sym typeface="ヒラギノ角ゴ ProN W3"/>
                </a:defRPr>
              </a:lvl1pPr>
            </a:lstStyle>
            <a:p>
              <a:r>
                <a:t>0</a:t>
              </a:r>
            </a:p>
          </p:txBody>
        </p:sp>
        <p:sp>
          <p:nvSpPr>
            <p:cNvPr id="491" name="-2"/>
            <p:cNvSpPr txBox="1"/>
            <p:nvPr/>
          </p:nvSpPr>
          <p:spPr>
            <a:xfrm>
              <a:off x="1709843" y="3220811"/>
              <a:ext cx="399751" cy="39002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defTabSz="2438338">
                <a:lnSpc>
                  <a:spcPct val="100000"/>
                </a:lnSpc>
                <a:defRPr sz="1900">
                  <a:solidFill>
                    <a:srgbClr val="5E5E5E"/>
                  </a:solidFill>
                  <a:latin typeface="ヒラギノ角ゴ ProN W3"/>
                  <a:ea typeface="ヒラギノ角ゴ ProN W3"/>
                  <a:cs typeface="ヒラギノ角ゴ ProN W3"/>
                  <a:sym typeface="ヒラギノ角ゴ ProN W3"/>
                </a:defRPr>
              </a:lvl1pPr>
            </a:lstStyle>
            <a:p>
              <a:r>
                <a:t>-2</a:t>
              </a:r>
            </a:p>
          </p:txBody>
        </p:sp>
        <p:sp>
          <p:nvSpPr>
            <p:cNvPr id="492" name="-4"/>
            <p:cNvSpPr txBox="1"/>
            <p:nvPr/>
          </p:nvSpPr>
          <p:spPr>
            <a:xfrm>
              <a:off x="783578" y="3220811"/>
              <a:ext cx="400958" cy="39002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defTabSz="2438338">
                <a:lnSpc>
                  <a:spcPct val="100000"/>
                </a:lnSpc>
                <a:defRPr sz="1900">
                  <a:solidFill>
                    <a:srgbClr val="5E5E5E"/>
                  </a:solidFill>
                  <a:latin typeface="ヒラギノ角ゴ ProN W3"/>
                  <a:ea typeface="ヒラギノ角ゴ ProN W3"/>
                  <a:cs typeface="ヒラギノ角ゴ ProN W3"/>
                  <a:sym typeface="ヒラギノ角ゴ ProN W3"/>
                </a:defRPr>
              </a:lvl1pPr>
            </a:lstStyle>
            <a:p>
              <a:r>
                <a:t>-4</a:t>
              </a:r>
            </a:p>
          </p:txBody>
        </p:sp>
        <p:sp>
          <p:nvSpPr>
            <p:cNvPr id="493" name="2"/>
            <p:cNvSpPr txBox="1"/>
            <p:nvPr/>
          </p:nvSpPr>
          <p:spPr>
            <a:xfrm>
              <a:off x="3615155" y="3220811"/>
              <a:ext cx="291772" cy="39002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defTabSz="2438338">
                <a:lnSpc>
                  <a:spcPct val="100000"/>
                </a:lnSpc>
                <a:defRPr sz="1900">
                  <a:solidFill>
                    <a:srgbClr val="5E5E5E"/>
                  </a:solidFill>
                  <a:latin typeface="ヒラギノ角ゴ ProN W3"/>
                  <a:ea typeface="ヒラギノ角ゴ ProN W3"/>
                  <a:cs typeface="ヒラギノ角ゴ ProN W3"/>
                  <a:sym typeface="ヒラギノ角ゴ ProN W3"/>
                </a:defRPr>
              </a:lvl1pPr>
            </a:lstStyle>
            <a:p>
              <a:r>
                <a:t>2</a:t>
              </a:r>
            </a:p>
          </p:txBody>
        </p:sp>
        <p:sp>
          <p:nvSpPr>
            <p:cNvPr id="494" name="4"/>
            <p:cNvSpPr txBox="1"/>
            <p:nvPr/>
          </p:nvSpPr>
          <p:spPr>
            <a:xfrm>
              <a:off x="4540213" y="3220811"/>
              <a:ext cx="292979" cy="39002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defTabSz="2438338">
                <a:lnSpc>
                  <a:spcPct val="100000"/>
                </a:lnSpc>
                <a:defRPr sz="1900">
                  <a:solidFill>
                    <a:srgbClr val="5E5E5E"/>
                  </a:solidFill>
                  <a:latin typeface="ヒラギノ角ゴ ProN W3"/>
                  <a:ea typeface="ヒラギノ角ゴ ProN W3"/>
                  <a:cs typeface="ヒラギノ角ゴ ProN W3"/>
                  <a:sym typeface="ヒラギノ角ゴ ProN W3"/>
                </a:defRPr>
              </a:lvl1pPr>
            </a:lstStyle>
            <a:p>
              <a:r>
                <a:t>4</a:t>
              </a:r>
            </a:p>
          </p:txBody>
        </p:sp>
        <p:sp>
          <p:nvSpPr>
            <p:cNvPr id="495" name="0"/>
            <p:cNvSpPr txBox="1"/>
            <p:nvPr/>
          </p:nvSpPr>
          <p:spPr>
            <a:xfrm>
              <a:off x="603" y="2565002"/>
              <a:ext cx="291771" cy="39002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defTabSz="2438338">
                <a:lnSpc>
                  <a:spcPct val="100000"/>
                </a:lnSpc>
                <a:defRPr sz="1900">
                  <a:solidFill>
                    <a:srgbClr val="5E5E5E"/>
                  </a:solidFill>
                  <a:latin typeface="ヒラギノ角ゴ ProN W3"/>
                  <a:ea typeface="ヒラギノ角ゴ ProN W3"/>
                  <a:cs typeface="ヒラギノ角ゴ ProN W3"/>
                  <a:sym typeface="ヒラギノ角ゴ ProN W3"/>
                </a:defRPr>
              </a:lvl1pPr>
            </a:lstStyle>
            <a:p>
              <a:r>
                <a:t>0</a:t>
              </a:r>
            </a:p>
          </p:txBody>
        </p:sp>
        <p:sp>
          <p:nvSpPr>
            <p:cNvPr id="496" name="2"/>
            <p:cNvSpPr txBox="1"/>
            <p:nvPr/>
          </p:nvSpPr>
          <p:spPr>
            <a:xfrm>
              <a:off x="603" y="1556135"/>
              <a:ext cx="291771" cy="39002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defTabSz="2438338">
                <a:lnSpc>
                  <a:spcPct val="100000"/>
                </a:lnSpc>
                <a:defRPr sz="1900">
                  <a:solidFill>
                    <a:srgbClr val="5E5E5E"/>
                  </a:solidFill>
                  <a:latin typeface="ヒラギノ角ゴ ProN W3"/>
                  <a:ea typeface="ヒラギノ角ゴ ProN W3"/>
                  <a:cs typeface="ヒラギノ角ゴ ProN W3"/>
                  <a:sym typeface="ヒラギノ角ゴ ProN W3"/>
                </a:defRPr>
              </a:lvl1pPr>
            </a:lstStyle>
            <a:p>
              <a:r>
                <a:t>2</a:t>
              </a:r>
            </a:p>
          </p:txBody>
        </p:sp>
        <p:sp>
          <p:nvSpPr>
            <p:cNvPr id="497" name="4"/>
            <p:cNvSpPr txBox="1"/>
            <p:nvPr/>
          </p:nvSpPr>
          <p:spPr>
            <a:xfrm>
              <a:off x="0" y="547268"/>
              <a:ext cx="292978" cy="39002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defTabSz="2438338">
                <a:lnSpc>
                  <a:spcPct val="100000"/>
                </a:lnSpc>
                <a:defRPr sz="1900">
                  <a:solidFill>
                    <a:srgbClr val="5E5E5E"/>
                  </a:solidFill>
                  <a:latin typeface="ヒラギノ角ゴ ProN W3"/>
                  <a:ea typeface="ヒラギノ角ゴ ProN W3"/>
                  <a:cs typeface="ヒラギノ角ゴ ProN W3"/>
                  <a:sym typeface="ヒラギノ角ゴ ProN W3"/>
                </a:defRPr>
              </a:lvl1pPr>
            </a:lstStyle>
            <a:p>
              <a:r>
                <a:t>4</a:t>
              </a:r>
            </a:p>
          </p:txBody>
        </p:sp>
      </p:grpSp>
      <p:sp>
        <p:nvSpPr>
          <p:cNvPr id="499" name="model.add(Dense(出力の変数の数, activation=‘活性化関数’, input_shape=(入力の変数の数,)))"/>
          <p:cNvSpPr txBox="1"/>
          <p:nvPr/>
        </p:nvSpPr>
        <p:spPr>
          <a:xfrm>
            <a:off x="1329928" y="1821321"/>
            <a:ext cx="22245067" cy="896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200"/>
            </a:lvl1pPr>
          </a:lstStyle>
          <a:p>
            <a:r>
              <a:t>model.add(Dense(出力の変数の数, activation=‘活性化関数’, input_shape=(入力の変数の数,)))</a:t>
            </a:r>
          </a:p>
        </p:txBody>
      </p:sp>
      <p:sp>
        <p:nvSpPr>
          <p:cNvPr id="500" name="(入力の4つの変数は、がく片の…"/>
          <p:cNvSpPr txBox="1"/>
          <p:nvPr/>
        </p:nvSpPr>
        <p:spPr>
          <a:xfrm>
            <a:off x="16575387" y="5860689"/>
            <a:ext cx="6502971" cy="130753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p>
            <a:pPr>
              <a:defRPr sz="2900"/>
            </a:pPr>
            <a:r>
              <a:rPr dirty="0"/>
              <a:t>(入力の4つの変数は、がく片の</a:t>
            </a:r>
          </a:p>
          <a:p>
            <a:pPr>
              <a:defRPr sz="2900"/>
            </a:pPr>
            <a:r>
              <a:rPr dirty="0" err="1"/>
              <a:t>長さと幅、花びらの長さと幅</a:t>
            </a:r>
            <a:r>
              <a:rPr lang="ja-JP" altLang="en-US" dirty="0"/>
              <a:t>、</a:t>
            </a:r>
            <a:endParaRPr lang="en-US" altLang="ja-JP" dirty="0"/>
          </a:p>
          <a:p>
            <a:pPr>
              <a:defRPr sz="2900"/>
            </a:pPr>
            <a:r>
              <a:rPr lang="ja-JP" altLang="en-US" dirty="0"/>
              <a:t>出力層の数は自由に決められます</a:t>
            </a:r>
            <a:r>
              <a:rPr lang="en-US" altLang="ja-JP" dirty="0"/>
              <a:t>)</a:t>
            </a:r>
            <a:endParaRPr dirty="0"/>
          </a:p>
        </p:txBody>
      </p:sp>
      <p:sp>
        <p:nvSpPr>
          <p:cNvPr id="502" name="ReLU関数"/>
          <p:cNvSpPr txBox="1"/>
          <p:nvPr/>
        </p:nvSpPr>
        <p:spPr>
          <a:xfrm>
            <a:off x="11994151" y="3075906"/>
            <a:ext cx="2151584" cy="78282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600"/>
            </a:lvl1pPr>
          </a:lstStyle>
          <a:p>
            <a:r>
              <a:t>ReLU関数</a:t>
            </a:r>
          </a:p>
        </p:txBody>
      </p:sp>
      <p:sp>
        <p:nvSpPr>
          <p:cNvPr id="503" name="4"/>
          <p:cNvSpPr txBox="1"/>
          <p:nvPr/>
        </p:nvSpPr>
        <p:spPr>
          <a:xfrm>
            <a:off x="3992432" y="2918450"/>
            <a:ext cx="365761" cy="78282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600"/>
            </a:lvl1pPr>
          </a:lstStyle>
          <a:p>
            <a:r>
              <a:t>4</a:t>
            </a:r>
          </a:p>
        </p:txBody>
      </p:sp>
      <p:sp>
        <p:nvSpPr>
          <p:cNvPr id="504" name="4"/>
          <p:cNvSpPr txBox="1"/>
          <p:nvPr/>
        </p:nvSpPr>
        <p:spPr>
          <a:xfrm>
            <a:off x="7479839" y="2918450"/>
            <a:ext cx="365761" cy="78282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600"/>
            </a:lvl1pPr>
          </a:lstStyle>
          <a:p>
            <a:r>
              <a:t>4</a:t>
            </a:r>
          </a:p>
        </p:txBody>
      </p:sp>
      <p:sp>
        <p:nvSpPr>
          <p:cNvPr id="505" name="全結合"/>
          <p:cNvSpPr txBox="1"/>
          <p:nvPr/>
        </p:nvSpPr>
        <p:spPr>
          <a:xfrm>
            <a:off x="5176065" y="3106664"/>
            <a:ext cx="1485901" cy="558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600"/>
            </a:lvl1pPr>
          </a:lstStyle>
          <a:p>
            <a:r>
              <a:t>全結合</a:t>
            </a:r>
          </a:p>
        </p:txBody>
      </p:sp>
      <p:sp>
        <p:nvSpPr>
          <p:cNvPr id="57" name="dl_model = Sequential()…">
            <a:extLst>
              <a:ext uri="{FF2B5EF4-FFF2-40B4-BE49-F238E27FC236}">
                <a16:creationId xmlns:a16="http://schemas.microsoft.com/office/drawing/2014/main" id="{CEA4564C-C1F5-4E73-AB98-C7F481884D17}"/>
              </a:ext>
            </a:extLst>
          </p:cNvPr>
          <p:cNvSpPr txBox="1"/>
          <p:nvPr/>
        </p:nvSpPr>
        <p:spPr>
          <a:xfrm>
            <a:off x="2821756" y="8043717"/>
            <a:ext cx="17246709" cy="378667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3800">
                <a:solidFill>
                  <a:schemeClr val="accent5"/>
                </a:solidFill>
              </a:defRPr>
            </a:pPr>
            <a:r>
              <a:rPr dirty="0" err="1">
                <a:solidFill>
                  <a:schemeClr val="tx1"/>
                </a:solidFill>
              </a:rPr>
              <a:t>dl_model</a:t>
            </a:r>
            <a:r>
              <a:rPr dirty="0">
                <a:solidFill>
                  <a:schemeClr val="tx1"/>
                </a:solidFill>
              </a:rPr>
              <a:t> = Sequential()</a:t>
            </a:r>
          </a:p>
          <a:p>
            <a:pPr algn="l">
              <a:defRPr sz="3800"/>
            </a:pPr>
            <a:r>
              <a:rPr lang="en-US" dirty="0" err="1">
                <a:solidFill>
                  <a:srgbClr val="FF0000"/>
                </a:solidFill>
              </a:rPr>
              <a:t>dl_</a:t>
            </a:r>
            <a:r>
              <a:rPr dirty="0" err="1">
                <a:solidFill>
                  <a:srgbClr val="FF0000"/>
                </a:solidFill>
              </a:rPr>
              <a:t>model.add</a:t>
            </a:r>
            <a:r>
              <a:rPr dirty="0">
                <a:solidFill>
                  <a:srgbClr val="FF0000"/>
                </a:solidFill>
              </a:rPr>
              <a:t>(Dense(4, activation='</a:t>
            </a:r>
            <a:r>
              <a:rPr dirty="0" err="1">
                <a:solidFill>
                  <a:srgbClr val="FF0000"/>
                </a:solidFill>
              </a:rPr>
              <a:t>relu</a:t>
            </a:r>
            <a:r>
              <a:rPr dirty="0">
                <a:solidFill>
                  <a:srgbClr val="FF0000"/>
                </a:solidFill>
              </a:rPr>
              <a:t>', </a:t>
            </a:r>
            <a:r>
              <a:rPr dirty="0" err="1">
                <a:solidFill>
                  <a:srgbClr val="FF0000"/>
                </a:solidFill>
              </a:rPr>
              <a:t>input_shape</a:t>
            </a:r>
            <a:r>
              <a:rPr dirty="0">
                <a:solidFill>
                  <a:srgbClr val="FF0000"/>
                </a:solidFill>
              </a:rPr>
              <a:t>=(4,)))</a:t>
            </a:r>
          </a:p>
          <a:p>
            <a:pPr algn="l">
              <a:defRPr sz="3800"/>
            </a:pPr>
            <a:r>
              <a:rPr lang="en-US" dirty="0" err="1"/>
              <a:t>dl_</a:t>
            </a:r>
            <a:r>
              <a:rPr dirty="0" err="1"/>
              <a:t>model.add</a:t>
            </a:r>
            <a:r>
              <a:rPr dirty="0"/>
              <a:t>(Dense(4, activation='</a:t>
            </a:r>
            <a:r>
              <a:rPr dirty="0" err="1"/>
              <a:t>relu</a:t>
            </a:r>
            <a:r>
              <a:rPr dirty="0"/>
              <a:t>'))</a:t>
            </a:r>
          </a:p>
          <a:p>
            <a:pPr algn="l">
              <a:defRPr sz="3800"/>
            </a:pPr>
            <a:r>
              <a:rPr lang="en-US" dirty="0" err="1"/>
              <a:t>dl_</a:t>
            </a:r>
            <a:r>
              <a:rPr dirty="0" err="1"/>
              <a:t>model.add</a:t>
            </a:r>
            <a:r>
              <a:rPr dirty="0"/>
              <a:t>(Dense(4, activation='</a:t>
            </a:r>
            <a:r>
              <a:rPr dirty="0" err="1"/>
              <a:t>relu</a:t>
            </a:r>
            <a:r>
              <a:rPr dirty="0"/>
              <a:t>'))</a:t>
            </a:r>
          </a:p>
          <a:p>
            <a:pPr algn="l">
              <a:defRPr sz="3800"/>
            </a:pPr>
            <a:r>
              <a:rPr lang="en-US" dirty="0" err="1"/>
              <a:t>dl_</a:t>
            </a:r>
            <a:r>
              <a:rPr dirty="0" err="1"/>
              <a:t>model.add</a:t>
            </a:r>
            <a:r>
              <a:rPr dirty="0"/>
              <a:t>(Dense(1, activation='sigmoid'))</a:t>
            </a:r>
          </a:p>
          <a:p>
            <a:pPr algn="l">
              <a:defRPr sz="3800"/>
            </a:pPr>
            <a:r>
              <a:rPr lang="en-US" dirty="0" err="1"/>
              <a:t>dl_</a:t>
            </a:r>
            <a:r>
              <a:rPr dirty="0" err="1"/>
              <a:t>model.compile</a:t>
            </a:r>
            <a:r>
              <a:rPr dirty="0"/>
              <a:t>(loss='</a:t>
            </a:r>
            <a:r>
              <a:rPr dirty="0" err="1"/>
              <a:t>binary_crossentropy</a:t>
            </a:r>
            <a:r>
              <a:rPr dirty="0"/>
              <a:t>', optimizer='Adam', metrics=["accuracy"])</a:t>
            </a:r>
          </a:p>
          <a:p>
            <a:pPr algn="l">
              <a:defRPr sz="3800"/>
            </a:pPr>
            <a:r>
              <a:rPr lang="en-US" dirty="0" err="1"/>
              <a:t>dl_</a:t>
            </a:r>
            <a:r>
              <a:rPr dirty="0" err="1"/>
              <a:t>model.summary</a:t>
            </a:r>
            <a:r>
              <a:rPr dirty="0"/>
              <a:t>()</a:t>
            </a:r>
          </a:p>
        </p:txBody>
      </p:sp>
      <p:sp>
        <p:nvSpPr>
          <p:cNvPr id="58" name="学習モデルの作成">
            <a:extLst>
              <a:ext uri="{FF2B5EF4-FFF2-40B4-BE49-F238E27FC236}">
                <a16:creationId xmlns:a16="http://schemas.microsoft.com/office/drawing/2014/main" id="{35944757-1F05-402E-A53B-C54BCC8D7002}"/>
              </a:ext>
            </a:extLst>
          </p:cNvPr>
          <p:cNvSpPr txBox="1"/>
          <p:nvPr/>
        </p:nvSpPr>
        <p:spPr>
          <a:xfrm>
            <a:off x="5603662" y="160826"/>
            <a:ext cx="13176684" cy="902811"/>
          </a:xfrm>
          <a:prstGeom prst="rect">
            <a:avLst/>
          </a:prstGeom>
          <a:solidFill>
            <a:schemeClr val="accent1"/>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1130300">
              <a:lnSpc>
                <a:spcPct val="100000"/>
              </a:lnSpc>
              <a:defRPr sz="5200">
                <a:solidFill>
                  <a:srgbClr val="FFFFFF"/>
                </a:solidFill>
                <a:latin typeface="Graphik"/>
                <a:ea typeface="Graphik"/>
                <a:cs typeface="Graphik"/>
                <a:sym typeface="Graphik"/>
              </a:defRPr>
            </a:lvl1pPr>
          </a:lstStyle>
          <a:p>
            <a:r>
              <a:rPr dirty="0" err="1"/>
              <a:t>学習モデルの作成</a:t>
            </a:r>
            <a:r>
              <a:rPr lang="en-US" dirty="0"/>
              <a:t>(</a:t>
            </a:r>
            <a:r>
              <a:rPr lang="ja-JP" altLang="en-US" dirty="0"/>
              <a:t>ニューラルネットワーク</a:t>
            </a:r>
            <a:r>
              <a:rPr lang="en-US" dirty="0"/>
              <a:t>)</a:t>
            </a:r>
            <a:endParaRPr dirty="0"/>
          </a:p>
        </p:txBody>
      </p:sp>
      <p:sp>
        <p:nvSpPr>
          <p:cNvPr id="2" name="(入力の4つの変数は、がく片の…">
            <a:extLst>
              <a:ext uri="{FF2B5EF4-FFF2-40B4-BE49-F238E27FC236}">
                <a16:creationId xmlns:a16="http://schemas.microsoft.com/office/drawing/2014/main" id="{A9CF0FCA-D58C-6C81-372B-EFC268678443}"/>
              </a:ext>
            </a:extLst>
          </p:cNvPr>
          <p:cNvSpPr txBox="1"/>
          <p:nvPr/>
        </p:nvSpPr>
        <p:spPr>
          <a:xfrm>
            <a:off x="1250989" y="3977128"/>
            <a:ext cx="2557484" cy="5042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p>
            <a:pPr>
              <a:defRPr sz="2900"/>
            </a:pPr>
            <a:r>
              <a:rPr dirty="0" err="1"/>
              <a:t>がく片の長さ</a:t>
            </a:r>
            <a:endParaRPr dirty="0"/>
          </a:p>
        </p:txBody>
      </p:sp>
      <p:sp>
        <p:nvSpPr>
          <p:cNvPr id="3" name="(入力の4つの変数は、がく片の…">
            <a:extLst>
              <a:ext uri="{FF2B5EF4-FFF2-40B4-BE49-F238E27FC236}">
                <a16:creationId xmlns:a16="http://schemas.microsoft.com/office/drawing/2014/main" id="{5F5E0CB2-BD96-E252-D225-45CFCBE387B8}"/>
              </a:ext>
            </a:extLst>
          </p:cNvPr>
          <p:cNvSpPr txBox="1"/>
          <p:nvPr/>
        </p:nvSpPr>
        <p:spPr>
          <a:xfrm>
            <a:off x="1369602" y="4718439"/>
            <a:ext cx="2333972" cy="5042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p>
            <a:pPr>
              <a:defRPr sz="2900"/>
            </a:pPr>
            <a:r>
              <a:rPr dirty="0" err="1"/>
              <a:t>がく片の幅</a:t>
            </a:r>
            <a:endParaRPr dirty="0"/>
          </a:p>
        </p:txBody>
      </p:sp>
      <p:sp>
        <p:nvSpPr>
          <p:cNvPr id="4" name="(入力の4つの変数は、がく片の…">
            <a:extLst>
              <a:ext uri="{FF2B5EF4-FFF2-40B4-BE49-F238E27FC236}">
                <a16:creationId xmlns:a16="http://schemas.microsoft.com/office/drawing/2014/main" id="{86C554F6-63B7-9DFD-7407-5FFF44CF2346}"/>
              </a:ext>
            </a:extLst>
          </p:cNvPr>
          <p:cNvSpPr txBox="1"/>
          <p:nvPr/>
        </p:nvSpPr>
        <p:spPr>
          <a:xfrm>
            <a:off x="1402913" y="5449087"/>
            <a:ext cx="2333972" cy="5042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sz="2900"/>
            </a:pPr>
            <a:r>
              <a:rPr dirty="0" err="1"/>
              <a:t>花びらの長</a:t>
            </a:r>
            <a:r>
              <a:rPr lang="ja-JP" altLang="en-US" dirty="0"/>
              <a:t>さ</a:t>
            </a:r>
            <a:endParaRPr dirty="0"/>
          </a:p>
        </p:txBody>
      </p:sp>
      <p:sp>
        <p:nvSpPr>
          <p:cNvPr id="5" name="(入力の4つの変数は、がく片の…">
            <a:extLst>
              <a:ext uri="{FF2B5EF4-FFF2-40B4-BE49-F238E27FC236}">
                <a16:creationId xmlns:a16="http://schemas.microsoft.com/office/drawing/2014/main" id="{DF0B0B2E-E372-64D8-991B-DB8752F7A150}"/>
              </a:ext>
            </a:extLst>
          </p:cNvPr>
          <p:cNvSpPr txBox="1"/>
          <p:nvPr/>
        </p:nvSpPr>
        <p:spPr>
          <a:xfrm>
            <a:off x="1540142" y="6165727"/>
            <a:ext cx="1962076" cy="5042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sz="2900"/>
            </a:pPr>
            <a:r>
              <a:rPr dirty="0" err="1"/>
              <a:t>花びらの幅</a:t>
            </a:r>
            <a:endParaRPr dirty="0"/>
          </a:p>
        </p:txBody>
      </p:sp>
    </p:spTree>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8" name="楕円"/>
          <p:cNvSpPr/>
          <p:nvPr/>
        </p:nvSpPr>
        <p:spPr>
          <a:xfrm>
            <a:off x="2807526" y="2552824"/>
            <a:ext cx="875368" cy="868840"/>
          </a:xfrm>
          <a:prstGeom prst="ellipse">
            <a:avLst/>
          </a:prstGeom>
          <a:ln w="76200">
            <a:solidFill>
              <a:srgbClr val="020000"/>
            </a:solidFill>
            <a:miter lim="400000"/>
          </a:ln>
        </p:spPr>
        <p:txBody>
          <a:bodyPr lIns="50800" tIns="50800" rIns="50800" bIns="5080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509" name="楕円"/>
          <p:cNvSpPr/>
          <p:nvPr/>
        </p:nvSpPr>
        <p:spPr>
          <a:xfrm>
            <a:off x="2807526" y="3454534"/>
            <a:ext cx="875368" cy="868840"/>
          </a:xfrm>
          <a:prstGeom prst="ellipse">
            <a:avLst/>
          </a:prstGeom>
          <a:ln w="76200">
            <a:solidFill>
              <a:srgbClr val="020000"/>
            </a:solidFill>
            <a:miter lim="400000"/>
          </a:ln>
        </p:spPr>
        <p:txBody>
          <a:bodyPr lIns="50800" tIns="50800" rIns="50800" bIns="5080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510" name="楕円"/>
          <p:cNvSpPr/>
          <p:nvPr/>
        </p:nvSpPr>
        <p:spPr>
          <a:xfrm>
            <a:off x="2807526" y="4356244"/>
            <a:ext cx="875368" cy="868840"/>
          </a:xfrm>
          <a:prstGeom prst="ellipse">
            <a:avLst/>
          </a:prstGeom>
          <a:ln w="76200">
            <a:solidFill>
              <a:srgbClr val="020000"/>
            </a:solidFill>
            <a:miter lim="400000"/>
          </a:ln>
        </p:spPr>
        <p:txBody>
          <a:bodyPr lIns="50800" tIns="50800" rIns="50800" bIns="5080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511" name="楕円"/>
          <p:cNvSpPr/>
          <p:nvPr/>
        </p:nvSpPr>
        <p:spPr>
          <a:xfrm>
            <a:off x="2807526" y="5257955"/>
            <a:ext cx="875368" cy="868840"/>
          </a:xfrm>
          <a:prstGeom prst="ellipse">
            <a:avLst/>
          </a:prstGeom>
          <a:ln w="76200">
            <a:solidFill>
              <a:srgbClr val="020000"/>
            </a:solidFill>
            <a:miter lim="400000"/>
          </a:ln>
        </p:spPr>
        <p:txBody>
          <a:bodyPr lIns="50800" tIns="50800" rIns="50800" bIns="5080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512" name="楕円"/>
          <p:cNvSpPr/>
          <p:nvPr/>
        </p:nvSpPr>
        <p:spPr>
          <a:xfrm>
            <a:off x="11724285" y="2552824"/>
            <a:ext cx="875367" cy="868840"/>
          </a:xfrm>
          <a:prstGeom prst="ellipse">
            <a:avLst/>
          </a:prstGeom>
          <a:ln w="76200">
            <a:solidFill>
              <a:schemeClr val="accent5"/>
            </a:solidFill>
            <a:miter lim="400000"/>
          </a:ln>
        </p:spPr>
        <p:txBody>
          <a:bodyPr lIns="50800" tIns="50800" rIns="50800" bIns="5080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513" name="楕円"/>
          <p:cNvSpPr/>
          <p:nvPr/>
        </p:nvSpPr>
        <p:spPr>
          <a:xfrm>
            <a:off x="11724285" y="3454534"/>
            <a:ext cx="875367" cy="868840"/>
          </a:xfrm>
          <a:prstGeom prst="ellipse">
            <a:avLst/>
          </a:prstGeom>
          <a:ln w="76200">
            <a:solidFill>
              <a:schemeClr val="accent5"/>
            </a:solidFill>
            <a:miter lim="400000"/>
          </a:ln>
        </p:spPr>
        <p:txBody>
          <a:bodyPr lIns="50800" tIns="50800" rIns="50800" bIns="5080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514" name="楕円"/>
          <p:cNvSpPr/>
          <p:nvPr/>
        </p:nvSpPr>
        <p:spPr>
          <a:xfrm>
            <a:off x="11724285" y="4356244"/>
            <a:ext cx="875367" cy="868840"/>
          </a:xfrm>
          <a:prstGeom prst="ellipse">
            <a:avLst/>
          </a:prstGeom>
          <a:ln w="76200">
            <a:solidFill>
              <a:schemeClr val="accent5"/>
            </a:solidFill>
            <a:miter lim="400000"/>
          </a:ln>
        </p:spPr>
        <p:txBody>
          <a:bodyPr lIns="50800" tIns="50800" rIns="50800" bIns="5080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515" name="楕円"/>
          <p:cNvSpPr/>
          <p:nvPr/>
        </p:nvSpPr>
        <p:spPr>
          <a:xfrm>
            <a:off x="11724285" y="5257955"/>
            <a:ext cx="875367" cy="868840"/>
          </a:xfrm>
          <a:prstGeom prst="ellipse">
            <a:avLst/>
          </a:prstGeom>
          <a:ln w="76200">
            <a:solidFill>
              <a:schemeClr val="accent5"/>
            </a:solidFill>
            <a:miter lim="400000"/>
          </a:ln>
        </p:spPr>
        <p:txBody>
          <a:bodyPr lIns="50800" tIns="50800" rIns="50800" bIns="5080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516" name="楕円"/>
          <p:cNvSpPr/>
          <p:nvPr/>
        </p:nvSpPr>
        <p:spPr>
          <a:xfrm>
            <a:off x="7173066" y="2552824"/>
            <a:ext cx="875368" cy="868840"/>
          </a:xfrm>
          <a:prstGeom prst="ellipse">
            <a:avLst/>
          </a:prstGeom>
          <a:ln w="76200">
            <a:solidFill>
              <a:srgbClr val="020000"/>
            </a:solidFill>
            <a:miter lim="400000"/>
          </a:ln>
        </p:spPr>
        <p:txBody>
          <a:bodyPr lIns="50800" tIns="50800" rIns="50800" bIns="5080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517" name="楕円"/>
          <p:cNvSpPr/>
          <p:nvPr/>
        </p:nvSpPr>
        <p:spPr>
          <a:xfrm>
            <a:off x="7173066" y="3454534"/>
            <a:ext cx="875368" cy="868840"/>
          </a:xfrm>
          <a:prstGeom prst="ellipse">
            <a:avLst/>
          </a:prstGeom>
          <a:ln w="76200">
            <a:solidFill>
              <a:srgbClr val="020000"/>
            </a:solidFill>
            <a:miter lim="400000"/>
          </a:ln>
        </p:spPr>
        <p:txBody>
          <a:bodyPr lIns="50800" tIns="50800" rIns="50800" bIns="5080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518" name="楕円"/>
          <p:cNvSpPr/>
          <p:nvPr/>
        </p:nvSpPr>
        <p:spPr>
          <a:xfrm>
            <a:off x="7173066" y="4356244"/>
            <a:ext cx="875368" cy="868840"/>
          </a:xfrm>
          <a:prstGeom prst="ellipse">
            <a:avLst/>
          </a:prstGeom>
          <a:ln w="76200">
            <a:solidFill>
              <a:srgbClr val="020000"/>
            </a:solidFill>
            <a:miter lim="400000"/>
          </a:ln>
        </p:spPr>
        <p:txBody>
          <a:bodyPr lIns="50800" tIns="50800" rIns="50800" bIns="5080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519" name="楕円"/>
          <p:cNvSpPr/>
          <p:nvPr/>
        </p:nvSpPr>
        <p:spPr>
          <a:xfrm>
            <a:off x="7173066" y="5257955"/>
            <a:ext cx="875368" cy="868840"/>
          </a:xfrm>
          <a:prstGeom prst="ellipse">
            <a:avLst/>
          </a:prstGeom>
          <a:ln w="76200">
            <a:solidFill>
              <a:srgbClr val="020000"/>
            </a:solidFill>
            <a:miter lim="400000"/>
          </a:ln>
        </p:spPr>
        <p:txBody>
          <a:bodyPr lIns="50800" tIns="50800" rIns="50800" bIns="5080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520" name="線"/>
          <p:cNvSpPr/>
          <p:nvPr/>
        </p:nvSpPr>
        <p:spPr>
          <a:xfrm>
            <a:off x="3761837" y="2987244"/>
            <a:ext cx="3332289" cy="1"/>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521" name="線"/>
          <p:cNvSpPr/>
          <p:nvPr/>
        </p:nvSpPr>
        <p:spPr>
          <a:xfrm>
            <a:off x="3761837" y="3888954"/>
            <a:ext cx="3332289" cy="1"/>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522" name="線"/>
          <p:cNvSpPr/>
          <p:nvPr/>
        </p:nvSpPr>
        <p:spPr>
          <a:xfrm>
            <a:off x="3761837" y="4790664"/>
            <a:ext cx="3332289" cy="1"/>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523" name="線"/>
          <p:cNvSpPr/>
          <p:nvPr/>
        </p:nvSpPr>
        <p:spPr>
          <a:xfrm>
            <a:off x="3765314" y="2968394"/>
            <a:ext cx="3325333" cy="921026"/>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524" name="線"/>
          <p:cNvSpPr/>
          <p:nvPr/>
        </p:nvSpPr>
        <p:spPr>
          <a:xfrm>
            <a:off x="3765374" y="3888489"/>
            <a:ext cx="3325332" cy="921026"/>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525" name="線"/>
          <p:cNvSpPr/>
          <p:nvPr/>
        </p:nvSpPr>
        <p:spPr>
          <a:xfrm>
            <a:off x="3765374" y="2968394"/>
            <a:ext cx="3325212" cy="1841121"/>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526" name="線"/>
          <p:cNvSpPr/>
          <p:nvPr/>
        </p:nvSpPr>
        <p:spPr>
          <a:xfrm flipV="1">
            <a:off x="3765314" y="3006989"/>
            <a:ext cx="3325333" cy="881501"/>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527" name="線"/>
          <p:cNvSpPr/>
          <p:nvPr/>
        </p:nvSpPr>
        <p:spPr>
          <a:xfrm flipV="1">
            <a:off x="3768038" y="3907804"/>
            <a:ext cx="3319884" cy="882396"/>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528" name="線"/>
          <p:cNvSpPr/>
          <p:nvPr/>
        </p:nvSpPr>
        <p:spPr>
          <a:xfrm flipV="1">
            <a:off x="3765314" y="2988156"/>
            <a:ext cx="3325332" cy="1801597"/>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529" name="線"/>
          <p:cNvSpPr/>
          <p:nvPr/>
        </p:nvSpPr>
        <p:spPr>
          <a:xfrm>
            <a:off x="8289908" y="2926956"/>
            <a:ext cx="3332290" cy="1"/>
          </a:xfrm>
          <a:prstGeom prst="line">
            <a:avLst/>
          </a:prstGeom>
          <a:ln w="25400">
            <a:solidFill>
              <a:schemeClr val="accent5"/>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530" name="線"/>
          <p:cNvSpPr/>
          <p:nvPr/>
        </p:nvSpPr>
        <p:spPr>
          <a:xfrm>
            <a:off x="8201008" y="3828666"/>
            <a:ext cx="3332290" cy="1"/>
          </a:xfrm>
          <a:prstGeom prst="line">
            <a:avLst/>
          </a:prstGeom>
          <a:ln w="25400">
            <a:solidFill>
              <a:schemeClr val="accent5"/>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531" name="線"/>
          <p:cNvSpPr/>
          <p:nvPr/>
        </p:nvSpPr>
        <p:spPr>
          <a:xfrm>
            <a:off x="8201008" y="4730376"/>
            <a:ext cx="3332290" cy="1"/>
          </a:xfrm>
          <a:prstGeom prst="line">
            <a:avLst/>
          </a:prstGeom>
          <a:ln w="25400">
            <a:solidFill>
              <a:schemeClr val="accent5"/>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532" name="線"/>
          <p:cNvSpPr/>
          <p:nvPr/>
        </p:nvSpPr>
        <p:spPr>
          <a:xfrm>
            <a:off x="8204486" y="2908106"/>
            <a:ext cx="3325332" cy="921026"/>
          </a:xfrm>
          <a:prstGeom prst="line">
            <a:avLst/>
          </a:prstGeom>
          <a:ln w="25400">
            <a:solidFill>
              <a:schemeClr val="accent5"/>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533" name="線"/>
          <p:cNvSpPr/>
          <p:nvPr/>
        </p:nvSpPr>
        <p:spPr>
          <a:xfrm>
            <a:off x="8204545" y="3828202"/>
            <a:ext cx="3325332" cy="921026"/>
          </a:xfrm>
          <a:prstGeom prst="line">
            <a:avLst/>
          </a:prstGeom>
          <a:ln w="25400">
            <a:solidFill>
              <a:schemeClr val="accent5"/>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534" name="線"/>
          <p:cNvSpPr/>
          <p:nvPr/>
        </p:nvSpPr>
        <p:spPr>
          <a:xfrm>
            <a:off x="8204545" y="2908106"/>
            <a:ext cx="3325212" cy="1841121"/>
          </a:xfrm>
          <a:prstGeom prst="line">
            <a:avLst/>
          </a:prstGeom>
          <a:ln w="25400">
            <a:solidFill>
              <a:schemeClr val="accent5"/>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535" name="線"/>
          <p:cNvSpPr/>
          <p:nvPr/>
        </p:nvSpPr>
        <p:spPr>
          <a:xfrm flipV="1">
            <a:off x="8204485" y="2946701"/>
            <a:ext cx="3325333" cy="881502"/>
          </a:xfrm>
          <a:prstGeom prst="line">
            <a:avLst/>
          </a:prstGeom>
          <a:ln w="25400">
            <a:solidFill>
              <a:schemeClr val="accent5"/>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536" name="線"/>
          <p:cNvSpPr/>
          <p:nvPr/>
        </p:nvSpPr>
        <p:spPr>
          <a:xfrm flipV="1">
            <a:off x="8207210" y="3847516"/>
            <a:ext cx="3319883" cy="882397"/>
          </a:xfrm>
          <a:prstGeom prst="line">
            <a:avLst/>
          </a:prstGeom>
          <a:ln w="25400">
            <a:solidFill>
              <a:schemeClr val="accent5"/>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537" name="線"/>
          <p:cNvSpPr/>
          <p:nvPr/>
        </p:nvSpPr>
        <p:spPr>
          <a:xfrm flipV="1">
            <a:off x="8204485" y="2927868"/>
            <a:ext cx="3325333" cy="1801598"/>
          </a:xfrm>
          <a:prstGeom prst="line">
            <a:avLst/>
          </a:prstGeom>
          <a:ln w="25400">
            <a:solidFill>
              <a:schemeClr val="accent5"/>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538" name="線"/>
          <p:cNvSpPr/>
          <p:nvPr/>
        </p:nvSpPr>
        <p:spPr>
          <a:xfrm>
            <a:off x="3761837" y="5692374"/>
            <a:ext cx="3332289" cy="1"/>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539" name="線"/>
          <p:cNvSpPr/>
          <p:nvPr/>
        </p:nvSpPr>
        <p:spPr>
          <a:xfrm flipV="1">
            <a:off x="3760977" y="3005630"/>
            <a:ext cx="3334008" cy="2686745"/>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540" name="線"/>
          <p:cNvSpPr/>
          <p:nvPr/>
        </p:nvSpPr>
        <p:spPr>
          <a:xfrm flipV="1">
            <a:off x="3758172" y="3768378"/>
            <a:ext cx="3339618" cy="1923997"/>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541" name="線"/>
          <p:cNvSpPr/>
          <p:nvPr/>
        </p:nvSpPr>
        <p:spPr>
          <a:xfrm flipV="1">
            <a:off x="3768203" y="4674931"/>
            <a:ext cx="3319556" cy="1017444"/>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542" name="線"/>
          <p:cNvSpPr/>
          <p:nvPr/>
        </p:nvSpPr>
        <p:spPr>
          <a:xfrm>
            <a:off x="3761551" y="4795192"/>
            <a:ext cx="3326208" cy="896626"/>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543" name="線"/>
          <p:cNvSpPr/>
          <p:nvPr/>
        </p:nvSpPr>
        <p:spPr>
          <a:xfrm>
            <a:off x="3776204" y="3870687"/>
            <a:ext cx="3320639" cy="1839955"/>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544" name="線"/>
          <p:cNvSpPr/>
          <p:nvPr/>
        </p:nvSpPr>
        <p:spPr>
          <a:xfrm>
            <a:off x="3759118" y="2970687"/>
            <a:ext cx="3337725" cy="2756631"/>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545" name="線"/>
          <p:cNvSpPr/>
          <p:nvPr/>
        </p:nvSpPr>
        <p:spPr>
          <a:xfrm>
            <a:off x="8192313" y="5692374"/>
            <a:ext cx="3332289" cy="1"/>
          </a:xfrm>
          <a:prstGeom prst="line">
            <a:avLst/>
          </a:prstGeom>
          <a:ln w="25400">
            <a:solidFill>
              <a:schemeClr val="accent5"/>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546" name="線"/>
          <p:cNvSpPr/>
          <p:nvPr/>
        </p:nvSpPr>
        <p:spPr>
          <a:xfrm flipV="1">
            <a:off x="8191455" y="3005630"/>
            <a:ext cx="3334007" cy="2686745"/>
          </a:xfrm>
          <a:prstGeom prst="line">
            <a:avLst/>
          </a:prstGeom>
          <a:ln w="25400">
            <a:solidFill>
              <a:schemeClr val="accent5"/>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547" name="線"/>
          <p:cNvSpPr/>
          <p:nvPr/>
        </p:nvSpPr>
        <p:spPr>
          <a:xfrm flipV="1">
            <a:off x="8188649" y="3768378"/>
            <a:ext cx="3339618" cy="1923997"/>
          </a:xfrm>
          <a:prstGeom prst="line">
            <a:avLst/>
          </a:prstGeom>
          <a:ln w="25400">
            <a:solidFill>
              <a:schemeClr val="accent5"/>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548" name="線"/>
          <p:cNvSpPr/>
          <p:nvPr/>
        </p:nvSpPr>
        <p:spPr>
          <a:xfrm flipV="1">
            <a:off x="8198680" y="4674931"/>
            <a:ext cx="3319555" cy="1017444"/>
          </a:xfrm>
          <a:prstGeom prst="line">
            <a:avLst/>
          </a:prstGeom>
          <a:ln w="25400">
            <a:solidFill>
              <a:schemeClr val="accent5"/>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549" name="線"/>
          <p:cNvSpPr/>
          <p:nvPr/>
        </p:nvSpPr>
        <p:spPr>
          <a:xfrm>
            <a:off x="8192028" y="4795192"/>
            <a:ext cx="3326207" cy="896626"/>
          </a:xfrm>
          <a:prstGeom prst="line">
            <a:avLst/>
          </a:prstGeom>
          <a:ln w="25400">
            <a:solidFill>
              <a:schemeClr val="accent5"/>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550" name="線"/>
          <p:cNvSpPr/>
          <p:nvPr/>
        </p:nvSpPr>
        <p:spPr>
          <a:xfrm>
            <a:off x="8206681" y="3870687"/>
            <a:ext cx="3320639" cy="1839955"/>
          </a:xfrm>
          <a:prstGeom prst="line">
            <a:avLst/>
          </a:prstGeom>
          <a:ln w="25400">
            <a:solidFill>
              <a:schemeClr val="accent5"/>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551" name="線"/>
          <p:cNvSpPr/>
          <p:nvPr/>
        </p:nvSpPr>
        <p:spPr>
          <a:xfrm>
            <a:off x="8189596" y="2970687"/>
            <a:ext cx="3337725" cy="2756631"/>
          </a:xfrm>
          <a:prstGeom prst="line">
            <a:avLst/>
          </a:prstGeom>
          <a:ln w="25400">
            <a:solidFill>
              <a:schemeClr val="accent5"/>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552" name="2回目以降はinput_shapeは不要…"/>
          <p:cNvSpPr txBox="1"/>
          <p:nvPr/>
        </p:nvSpPr>
        <p:spPr>
          <a:xfrm>
            <a:off x="14464718" y="4034337"/>
            <a:ext cx="8903399" cy="241833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sz="3500"/>
            </a:pPr>
            <a:r>
              <a:t>2回目以降はinput_shapeは不要</a:t>
            </a:r>
          </a:p>
          <a:p>
            <a:pPr>
              <a:defRPr sz="3500"/>
            </a:pPr>
            <a:r>
              <a:t>入力の変数はそのまま(4つ)、出力の変数4つ</a:t>
            </a:r>
          </a:p>
          <a:p>
            <a:pPr>
              <a:defRPr sz="3500"/>
            </a:pPr>
            <a:r>
              <a:t>ReLUという(活性化)関数を選択</a:t>
            </a:r>
          </a:p>
        </p:txBody>
      </p:sp>
      <p:sp>
        <p:nvSpPr>
          <p:cNvPr id="553" name="model.add()でさらに層の追加"/>
          <p:cNvSpPr txBox="1"/>
          <p:nvPr/>
        </p:nvSpPr>
        <p:spPr>
          <a:xfrm>
            <a:off x="15249216" y="2478773"/>
            <a:ext cx="7334403" cy="896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200"/>
            </a:lvl1pPr>
          </a:lstStyle>
          <a:p>
            <a:r>
              <a:t>model.add()でさらに層の追加</a:t>
            </a:r>
          </a:p>
        </p:txBody>
      </p:sp>
      <p:sp>
        <p:nvSpPr>
          <p:cNvPr id="50" name="dl_model = Sequential()…">
            <a:extLst>
              <a:ext uri="{FF2B5EF4-FFF2-40B4-BE49-F238E27FC236}">
                <a16:creationId xmlns:a16="http://schemas.microsoft.com/office/drawing/2014/main" id="{9381F694-2906-495E-A3EA-06DB69698255}"/>
              </a:ext>
            </a:extLst>
          </p:cNvPr>
          <p:cNvSpPr txBox="1"/>
          <p:nvPr/>
        </p:nvSpPr>
        <p:spPr>
          <a:xfrm>
            <a:off x="2821756" y="8043717"/>
            <a:ext cx="17246709" cy="378667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3800">
                <a:solidFill>
                  <a:schemeClr val="accent5"/>
                </a:solidFill>
              </a:defRPr>
            </a:pPr>
            <a:r>
              <a:rPr dirty="0" err="1">
                <a:solidFill>
                  <a:schemeClr val="tx1"/>
                </a:solidFill>
              </a:rPr>
              <a:t>dl_model</a:t>
            </a:r>
            <a:r>
              <a:rPr dirty="0">
                <a:solidFill>
                  <a:schemeClr val="tx1"/>
                </a:solidFill>
              </a:rPr>
              <a:t> = Sequential()</a:t>
            </a:r>
          </a:p>
          <a:p>
            <a:pPr algn="l">
              <a:defRPr sz="3800"/>
            </a:pPr>
            <a:r>
              <a:rPr lang="en-US" dirty="0" err="1"/>
              <a:t>dl_</a:t>
            </a:r>
            <a:r>
              <a:rPr dirty="0" err="1"/>
              <a:t>model.add</a:t>
            </a:r>
            <a:r>
              <a:rPr dirty="0"/>
              <a:t>(Dense(4, activation='</a:t>
            </a:r>
            <a:r>
              <a:rPr dirty="0" err="1"/>
              <a:t>relu</a:t>
            </a:r>
            <a:r>
              <a:rPr dirty="0"/>
              <a:t>', </a:t>
            </a:r>
            <a:r>
              <a:rPr dirty="0" err="1"/>
              <a:t>input_shape</a:t>
            </a:r>
            <a:r>
              <a:rPr dirty="0"/>
              <a:t>=(4,)))</a:t>
            </a:r>
          </a:p>
          <a:p>
            <a:pPr algn="l">
              <a:defRPr sz="3800"/>
            </a:pPr>
            <a:r>
              <a:rPr lang="en-US" dirty="0" err="1">
                <a:solidFill>
                  <a:srgbClr val="FF0000"/>
                </a:solidFill>
              </a:rPr>
              <a:t>dl_</a:t>
            </a:r>
            <a:r>
              <a:rPr dirty="0" err="1">
                <a:solidFill>
                  <a:srgbClr val="FF0000"/>
                </a:solidFill>
              </a:rPr>
              <a:t>model.add</a:t>
            </a:r>
            <a:r>
              <a:rPr dirty="0">
                <a:solidFill>
                  <a:srgbClr val="FF0000"/>
                </a:solidFill>
              </a:rPr>
              <a:t>(Dense(4, activation='</a:t>
            </a:r>
            <a:r>
              <a:rPr dirty="0" err="1">
                <a:solidFill>
                  <a:srgbClr val="FF0000"/>
                </a:solidFill>
              </a:rPr>
              <a:t>relu</a:t>
            </a:r>
            <a:r>
              <a:rPr dirty="0">
                <a:solidFill>
                  <a:srgbClr val="FF0000"/>
                </a:solidFill>
              </a:rPr>
              <a:t>'))</a:t>
            </a:r>
          </a:p>
          <a:p>
            <a:pPr algn="l">
              <a:defRPr sz="3800"/>
            </a:pPr>
            <a:r>
              <a:rPr lang="en-US" dirty="0" err="1"/>
              <a:t>dl_</a:t>
            </a:r>
            <a:r>
              <a:rPr dirty="0" err="1"/>
              <a:t>model.add</a:t>
            </a:r>
            <a:r>
              <a:rPr dirty="0"/>
              <a:t>(Dense(4, activation='</a:t>
            </a:r>
            <a:r>
              <a:rPr dirty="0" err="1"/>
              <a:t>relu</a:t>
            </a:r>
            <a:r>
              <a:rPr dirty="0"/>
              <a:t>'))</a:t>
            </a:r>
          </a:p>
          <a:p>
            <a:pPr algn="l">
              <a:defRPr sz="3800"/>
            </a:pPr>
            <a:r>
              <a:rPr lang="en-US" dirty="0" err="1"/>
              <a:t>dl_</a:t>
            </a:r>
            <a:r>
              <a:rPr dirty="0" err="1"/>
              <a:t>model.add</a:t>
            </a:r>
            <a:r>
              <a:rPr dirty="0"/>
              <a:t>(Dense(1, activation='sigmoid'))</a:t>
            </a:r>
          </a:p>
          <a:p>
            <a:pPr algn="l">
              <a:defRPr sz="3800"/>
            </a:pPr>
            <a:r>
              <a:rPr lang="en-US" dirty="0" err="1"/>
              <a:t>dl_</a:t>
            </a:r>
            <a:r>
              <a:rPr dirty="0" err="1"/>
              <a:t>model.compile</a:t>
            </a:r>
            <a:r>
              <a:rPr dirty="0"/>
              <a:t>(loss='</a:t>
            </a:r>
            <a:r>
              <a:rPr dirty="0" err="1"/>
              <a:t>binary_crossentropy</a:t>
            </a:r>
            <a:r>
              <a:rPr dirty="0"/>
              <a:t>', optimizer='Adam', metrics=["accuracy"])</a:t>
            </a:r>
          </a:p>
          <a:p>
            <a:pPr algn="l">
              <a:defRPr sz="3800"/>
            </a:pPr>
            <a:r>
              <a:rPr lang="en-US" dirty="0" err="1"/>
              <a:t>dl_</a:t>
            </a:r>
            <a:r>
              <a:rPr dirty="0" err="1"/>
              <a:t>model.summary</a:t>
            </a:r>
            <a:r>
              <a:rPr dirty="0"/>
              <a:t>()</a:t>
            </a:r>
          </a:p>
        </p:txBody>
      </p:sp>
      <p:sp>
        <p:nvSpPr>
          <p:cNvPr id="51" name="学習モデルの作成">
            <a:extLst>
              <a:ext uri="{FF2B5EF4-FFF2-40B4-BE49-F238E27FC236}">
                <a16:creationId xmlns:a16="http://schemas.microsoft.com/office/drawing/2014/main" id="{239294C1-5FC5-4DCD-BEE0-5672D9E421A3}"/>
              </a:ext>
            </a:extLst>
          </p:cNvPr>
          <p:cNvSpPr txBox="1"/>
          <p:nvPr/>
        </p:nvSpPr>
        <p:spPr>
          <a:xfrm>
            <a:off x="5603662" y="160826"/>
            <a:ext cx="13176684" cy="902811"/>
          </a:xfrm>
          <a:prstGeom prst="rect">
            <a:avLst/>
          </a:prstGeom>
          <a:solidFill>
            <a:schemeClr val="accent1"/>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1130300">
              <a:lnSpc>
                <a:spcPct val="100000"/>
              </a:lnSpc>
              <a:defRPr sz="5200">
                <a:solidFill>
                  <a:srgbClr val="FFFFFF"/>
                </a:solidFill>
                <a:latin typeface="Graphik"/>
                <a:ea typeface="Graphik"/>
                <a:cs typeface="Graphik"/>
                <a:sym typeface="Graphik"/>
              </a:defRPr>
            </a:lvl1pPr>
          </a:lstStyle>
          <a:p>
            <a:r>
              <a:rPr dirty="0" err="1"/>
              <a:t>学習モデルの作成</a:t>
            </a:r>
            <a:r>
              <a:rPr lang="en-US" dirty="0"/>
              <a:t>(</a:t>
            </a:r>
            <a:r>
              <a:rPr lang="ja-JP" altLang="en-US" dirty="0"/>
              <a:t>ニューラルネットワーク</a:t>
            </a:r>
            <a:r>
              <a:rPr lang="en-US" dirty="0"/>
              <a:t>)</a:t>
            </a:r>
            <a:endParaRPr dirty="0"/>
          </a:p>
        </p:txBody>
      </p:sp>
    </p:spTree>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7" name="楕円"/>
          <p:cNvSpPr/>
          <p:nvPr/>
        </p:nvSpPr>
        <p:spPr>
          <a:xfrm>
            <a:off x="2807526" y="2552824"/>
            <a:ext cx="875368" cy="868840"/>
          </a:xfrm>
          <a:prstGeom prst="ellipse">
            <a:avLst/>
          </a:prstGeom>
          <a:ln w="76200">
            <a:solidFill>
              <a:srgbClr val="020000"/>
            </a:solidFill>
            <a:miter lim="400000"/>
          </a:ln>
        </p:spPr>
        <p:txBody>
          <a:bodyPr lIns="50800" tIns="50800" rIns="50800" bIns="5080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558" name="楕円"/>
          <p:cNvSpPr/>
          <p:nvPr/>
        </p:nvSpPr>
        <p:spPr>
          <a:xfrm>
            <a:off x="2807526" y="3454534"/>
            <a:ext cx="875368" cy="868840"/>
          </a:xfrm>
          <a:prstGeom prst="ellipse">
            <a:avLst/>
          </a:prstGeom>
          <a:ln w="76200">
            <a:solidFill>
              <a:srgbClr val="020000"/>
            </a:solidFill>
            <a:miter lim="400000"/>
          </a:ln>
        </p:spPr>
        <p:txBody>
          <a:bodyPr lIns="50800" tIns="50800" rIns="50800" bIns="5080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559" name="楕円"/>
          <p:cNvSpPr/>
          <p:nvPr/>
        </p:nvSpPr>
        <p:spPr>
          <a:xfrm>
            <a:off x="2807526" y="4356244"/>
            <a:ext cx="875368" cy="868840"/>
          </a:xfrm>
          <a:prstGeom prst="ellipse">
            <a:avLst/>
          </a:prstGeom>
          <a:ln w="76200">
            <a:solidFill>
              <a:srgbClr val="020000"/>
            </a:solidFill>
            <a:miter lim="400000"/>
          </a:ln>
        </p:spPr>
        <p:txBody>
          <a:bodyPr lIns="50800" tIns="50800" rIns="50800" bIns="5080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560" name="楕円"/>
          <p:cNvSpPr/>
          <p:nvPr/>
        </p:nvSpPr>
        <p:spPr>
          <a:xfrm>
            <a:off x="2807526" y="5257955"/>
            <a:ext cx="875368" cy="868840"/>
          </a:xfrm>
          <a:prstGeom prst="ellipse">
            <a:avLst/>
          </a:prstGeom>
          <a:ln w="76200">
            <a:solidFill>
              <a:srgbClr val="020000"/>
            </a:solidFill>
            <a:miter lim="400000"/>
          </a:ln>
        </p:spPr>
        <p:txBody>
          <a:bodyPr lIns="50800" tIns="50800" rIns="50800" bIns="5080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561" name="楕円"/>
          <p:cNvSpPr/>
          <p:nvPr/>
        </p:nvSpPr>
        <p:spPr>
          <a:xfrm>
            <a:off x="11724285" y="2552824"/>
            <a:ext cx="875367" cy="868840"/>
          </a:xfrm>
          <a:prstGeom prst="ellipse">
            <a:avLst/>
          </a:prstGeom>
          <a:ln w="76200">
            <a:solidFill>
              <a:srgbClr val="020000"/>
            </a:solidFill>
            <a:miter lim="400000"/>
          </a:ln>
        </p:spPr>
        <p:txBody>
          <a:bodyPr lIns="50800" tIns="50800" rIns="50800" bIns="5080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562" name="楕円"/>
          <p:cNvSpPr/>
          <p:nvPr/>
        </p:nvSpPr>
        <p:spPr>
          <a:xfrm>
            <a:off x="11724285" y="3454534"/>
            <a:ext cx="875367" cy="868840"/>
          </a:xfrm>
          <a:prstGeom prst="ellipse">
            <a:avLst/>
          </a:prstGeom>
          <a:ln w="76200">
            <a:solidFill>
              <a:srgbClr val="020000"/>
            </a:solidFill>
            <a:miter lim="400000"/>
          </a:ln>
        </p:spPr>
        <p:txBody>
          <a:bodyPr lIns="50800" tIns="50800" rIns="50800" bIns="5080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563" name="楕円"/>
          <p:cNvSpPr/>
          <p:nvPr/>
        </p:nvSpPr>
        <p:spPr>
          <a:xfrm>
            <a:off x="11724285" y="4356244"/>
            <a:ext cx="875367" cy="868840"/>
          </a:xfrm>
          <a:prstGeom prst="ellipse">
            <a:avLst/>
          </a:prstGeom>
          <a:ln w="76200">
            <a:solidFill>
              <a:srgbClr val="020000"/>
            </a:solidFill>
            <a:miter lim="400000"/>
          </a:ln>
        </p:spPr>
        <p:txBody>
          <a:bodyPr lIns="50800" tIns="50800" rIns="50800" bIns="5080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564" name="楕円"/>
          <p:cNvSpPr/>
          <p:nvPr/>
        </p:nvSpPr>
        <p:spPr>
          <a:xfrm>
            <a:off x="11724285" y="5257955"/>
            <a:ext cx="875367" cy="868840"/>
          </a:xfrm>
          <a:prstGeom prst="ellipse">
            <a:avLst/>
          </a:prstGeom>
          <a:ln w="76200">
            <a:solidFill>
              <a:srgbClr val="020000"/>
            </a:solidFill>
            <a:miter lim="400000"/>
          </a:ln>
        </p:spPr>
        <p:txBody>
          <a:bodyPr lIns="50800" tIns="50800" rIns="50800" bIns="5080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565" name="楕円"/>
          <p:cNvSpPr/>
          <p:nvPr/>
        </p:nvSpPr>
        <p:spPr>
          <a:xfrm>
            <a:off x="7173066" y="2552824"/>
            <a:ext cx="875368" cy="868840"/>
          </a:xfrm>
          <a:prstGeom prst="ellipse">
            <a:avLst/>
          </a:prstGeom>
          <a:ln w="76200">
            <a:solidFill>
              <a:srgbClr val="020000"/>
            </a:solidFill>
            <a:miter lim="400000"/>
          </a:ln>
        </p:spPr>
        <p:txBody>
          <a:bodyPr lIns="50800" tIns="50800" rIns="50800" bIns="5080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566" name="楕円"/>
          <p:cNvSpPr/>
          <p:nvPr/>
        </p:nvSpPr>
        <p:spPr>
          <a:xfrm>
            <a:off x="7173066" y="3454534"/>
            <a:ext cx="875368" cy="868840"/>
          </a:xfrm>
          <a:prstGeom prst="ellipse">
            <a:avLst/>
          </a:prstGeom>
          <a:ln w="76200">
            <a:solidFill>
              <a:srgbClr val="020000"/>
            </a:solidFill>
            <a:miter lim="400000"/>
          </a:ln>
        </p:spPr>
        <p:txBody>
          <a:bodyPr lIns="50800" tIns="50800" rIns="50800" bIns="5080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567" name="楕円"/>
          <p:cNvSpPr/>
          <p:nvPr/>
        </p:nvSpPr>
        <p:spPr>
          <a:xfrm>
            <a:off x="7173066" y="4356244"/>
            <a:ext cx="875368" cy="868840"/>
          </a:xfrm>
          <a:prstGeom prst="ellipse">
            <a:avLst/>
          </a:prstGeom>
          <a:ln w="76200">
            <a:solidFill>
              <a:srgbClr val="020000"/>
            </a:solidFill>
            <a:miter lim="400000"/>
          </a:ln>
        </p:spPr>
        <p:txBody>
          <a:bodyPr lIns="50800" tIns="50800" rIns="50800" bIns="5080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568" name="楕円"/>
          <p:cNvSpPr/>
          <p:nvPr/>
        </p:nvSpPr>
        <p:spPr>
          <a:xfrm>
            <a:off x="7173066" y="5257955"/>
            <a:ext cx="875368" cy="868840"/>
          </a:xfrm>
          <a:prstGeom prst="ellipse">
            <a:avLst/>
          </a:prstGeom>
          <a:ln w="76200">
            <a:solidFill>
              <a:srgbClr val="020000"/>
            </a:solidFill>
            <a:miter lim="400000"/>
          </a:ln>
        </p:spPr>
        <p:txBody>
          <a:bodyPr lIns="50800" tIns="50800" rIns="50800" bIns="5080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569" name="線"/>
          <p:cNvSpPr/>
          <p:nvPr/>
        </p:nvSpPr>
        <p:spPr>
          <a:xfrm>
            <a:off x="3761837" y="2987244"/>
            <a:ext cx="3332289" cy="1"/>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570" name="線"/>
          <p:cNvSpPr/>
          <p:nvPr/>
        </p:nvSpPr>
        <p:spPr>
          <a:xfrm>
            <a:off x="3761837" y="3888954"/>
            <a:ext cx="3332289" cy="1"/>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571" name="線"/>
          <p:cNvSpPr/>
          <p:nvPr/>
        </p:nvSpPr>
        <p:spPr>
          <a:xfrm>
            <a:off x="3761837" y="4790664"/>
            <a:ext cx="3332289" cy="1"/>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572" name="線"/>
          <p:cNvSpPr/>
          <p:nvPr/>
        </p:nvSpPr>
        <p:spPr>
          <a:xfrm>
            <a:off x="3765314" y="2968394"/>
            <a:ext cx="3325333" cy="921026"/>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573" name="線"/>
          <p:cNvSpPr/>
          <p:nvPr/>
        </p:nvSpPr>
        <p:spPr>
          <a:xfrm>
            <a:off x="3765374" y="3888489"/>
            <a:ext cx="3325332" cy="921026"/>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574" name="線"/>
          <p:cNvSpPr/>
          <p:nvPr/>
        </p:nvSpPr>
        <p:spPr>
          <a:xfrm>
            <a:off x="3765374" y="2968394"/>
            <a:ext cx="3325212" cy="1841121"/>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575" name="線"/>
          <p:cNvSpPr/>
          <p:nvPr/>
        </p:nvSpPr>
        <p:spPr>
          <a:xfrm flipV="1">
            <a:off x="3765314" y="3006989"/>
            <a:ext cx="3325333" cy="881501"/>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576" name="線"/>
          <p:cNvSpPr/>
          <p:nvPr/>
        </p:nvSpPr>
        <p:spPr>
          <a:xfrm flipV="1">
            <a:off x="3768038" y="3907804"/>
            <a:ext cx="3319884" cy="882396"/>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577" name="線"/>
          <p:cNvSpPr/>
          <p:nvPr/>
        </p:nvSpPr>
        <p:spPr>
          <a:xfrm flipV="1">
            <a:off x="3765314" y="2988156"/>
            <a:ext cx="3325332" cy="1801597"/>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578" name="線"/>
          <p:cNvSpPr/>
          <p:nvPr/>
        </p:nvSpPr>
        <p:spPr>
          <a:xfrm>
            <a:off x="8289908" y="2926956"/>
            <a:ext cx="3332290" cy="1"/>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579" name="線"/>
          <p:cNvSpPr/>
          <p:nvPr/>
        </p:nvSpPr>
        <p:spPr>
          <a:xfrm>
            <a:off x="8201008" y="3828666"/>
            <a:ext cx="3332290" cy="1"/>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580" name="線"/>
          <p:cNvSpPr/>
          <p:nvPr/>
        </p:nvSpPr>
        <p:spPr>
          <a:xfrm>
            <a:off x="8201008" y="4730376"/>
            <a:ext cx="3332290" cy="1"/>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581" name="線"/>
          <p:cNvSpPr/>
          <p:nvPr/>
        </p:nvSpPr>
        <p:spPr>
          <a:xfrm>
            <a:off x="8204486" y="2908106"/>
            <a:ext cx="3325332" cy="921026"/>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582" name="線"/>
          <p:cNvSpPr/>
          <p:nvPr/>
        </p:nvSpPr>
        <p:spPr>
          <a:xfrm>
            <a:off x="8204545" y="3828202"/>
            <a:ext cx="3325332" cy="921026"/>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583" name="線"/>
          <p:cNvSpPr/>
          <p:nvPr/>
        </p:nvSpPr>
        <p:spPr>
          <a:xfrm>
            <a:off x="8204545" y="2908106"/>
            <a:ext cx="3325212" cy="1841121"/>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584" name="線"/>
          <p:cNvSpPr/>
          <p:nvPr/>
        </p:nvSpPr>
        <p:spPr>
          <a:xfrm flipV="1">
            <a:off x="8204485" y="2946701"/>
            <a:ext cx="3325333" cy="881502"/>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585" name="線"/>
          <p:cNvSpPr/>
          <p:nvPr/>
        </p:nvSpPr>
        <p:spPr>
          <a:xfrm flipV="1">
            <a:off x="8207210" y="3847516"/>
            <a:ext cx="3319883" cy="882397"/>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586" name="線"/>
          <p:cNvSpPr/>
          <p:nvPr/>
        </p:nvSpPr>
        <p:spPr>
          <a:xfrm flipV="1">
            <a:off x="8204485" y="2927868"/>
            <a:ext cx="3325333" cy="1801598"/>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587" name="線"/>
          <p:cNvSpPr/>
          <p:nvPr/>
        </p:nvSpPr>
        <p:spPr>
          <a:xfrm>
            <a:off x="3761837" y="5692374"/>
            <a:ext cx="3332289" cy="1"/>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588" name="線"/>
          <p:cNvSpPr/>
          <p:nvPr/>
        </p:nvSpPr>
        <p:spPr>
          <a:xfrm flipV="1">
            <a:off x="3760977" y="3005630"/>
            <a:ext cx="3334008" cy="2686745"/>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589" name="線"/>
          <p:cNvSpPr/>
          <p:nvPr/>
        </p:nvSpPr>
        <p:spPr>
          <a:xfrm flipV="1">
            <a:off x="3758172" y="3768378"/>
            <a:ext cx="3339618" cy="1923997"/>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590" name="線"/>
          <p:cNvSpPr/>
          <p:nvPr/>
        </p:nvSpPr>
        <p:spPr>
          <a:xfrm flipV="1">
            <a:off x="3768203" y="4674931"/>
            <a:ext cx="3319556" cy="1017444"/>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591" name="線"/>
          <p:cNvSpPr/>
          <p:nvPr/>
        </p:nvSpPr>
        <p:spPr>
          <a:xfrm>
            <a:off x="3761551" y="4795192"/>
            <a:ext cx="3326208" cy="896626"/>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592" name="線"/>
          <p:cNvSpPr/>
          <p:nvPr/>
        </p:nvSpPr>
        <p:spPr>
          <a:xfrm>
            <a:off x="3776204" y="3870687"/>
            <a:ext cx="3320639" cy="1839955"/>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593" name="線"/>
          <p:cNvSpPr/>
          <p:nvPr/>
        </p:nvSpPr>
        <p:spPr>
          <a:xfrm>
            <a:off x="3759118" y="2970687"/>
            <a:ext cx="3337725" cy="2756631"/>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594" name="線"/>
          <p:cNvSpPr/>
          <p:nvPr/>
        </p:nvSpPr>
        <p:spPr>
          <a:xfrm>
            <a:off x="8192313" y="5692374"/>
            <a:ext cx="3332289" cy="1"/>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595" name="線"/>
          <p:cNvSpPr/>
          <p:nvPr/>
        </p:nvSpPr>
        <p:spPr>
          <a:xfrm flipV="1">
            <a:off x="8191455" y="3005630"/>
            <a:ext cx="3334007" cy="2686745"/>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596" name="線"/>
          <p:cNvSpPr/>
          <p:nvPr/>
        </p:nvSpPr>
        <p:spPr>
          <a:xfrm flipV="1">
            <a:off x="8188649" y="3768378"/>
            <a:ext cx="3339618" cy="1923997"/>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597" name="線"/>
          <p:cNvSpPr/>
          <p:nvPr/>
        </p:nvSpPr>
        <p:spPr>
          <a:xfrm flipV="1">
            <a:off x="8198680" y="4674931"/>
            <a:ext cx="3319555" cy="1017444"/>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598" name="線"/>
          <p:cNvSpPr/>
          <p:nvPr/>
        </p:nvSpPr>
        <p:spPr>
          <a:xfrm>
            <a:off x="8192028" y="4795192"/>
            <a:ext cx="3326207" cy="896626"/>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599" name="線"/>
          <p:cNvSpPr/>
          <p:nvPr/>
        </p:nvSpPr>
        <p:spPr>
          <a:xfrm>
            <a:off x="8206681" y="3870687"/>
            <a:ext cx="3320639" cy="1839955"/>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600" name="線"/>
          <p:cNvSpPr/>
          <p:nvPr/>
        </p:nvSpPr>
        <p:spPr>
          <a:xfrm>
            <a:off x="8189596" y="2970687"/>
            <a:ext cx="3337725" cy="2756631"/>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601" name="楕円"/>
          <p:cNvSpPr/>
          <p:nvPr/>
        </p:nvSpPr>
        <p:spPr>
          <a:xfrm>
            <a:off x="16238960" y="2590925"/>
            <a:ext cx="875368" cy="868840"/>
          </a:xfrm>
          <a:prstGeom prst="ellipse">
            <a:avLst/>
          </a:prstGeom>
          <a:ln w="76200">
            <a:solidFill>
              <a:schemeClr val="accent5"/>
            </a:solidFill>
            <a:miter lim="400000"/>
          </a:ln>
        </p:spPr>
        <p:txBody>
          <a:bodyPr lIns="50800" tIns="50800" rIns="50800" bIns="5080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602" name="楕円"/>
          <p:cNvSpPr/>
          <p:nvPr/>
        </p:nvSpPr>
        <p:spPr>
          <a:xfrm>
            <a:off x="16238960" y="3492634"/>
            <a:ext cx="875368" cy="868840"/>
          </a:xfrm>
          <a:prstGeom prst="ellipse">
            <a:avLst/>
          </a:prstGeom>
          <a:ln w="76200">
            <a:solidFill>
              <a:schemeClr val="accent5"/>
            </a:solidFill>
            <a:miter lim="400000"/>
          </a:ln>
        </p:spPr>
        <p:txBody>
          <a:bodyPr lIns="50800" tIns="50800" rIns="50800" bIns="5080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603" name="楕円"/>
          <p:cNvSpPr/>
          <p:nvPr/>
        </p:nvSpPr>
        <p:spPr>
          <a:xfrm>
            <a:off x="16238960" y="4394344"/>
            <a:ext cx="875368" cy="868840"/>
          </a:xfrm>
          <a:prstGeom prst="ellipse">
            <a:avLst/>
          </a:prstGeom>
          <a:ln w="76200">
            <a:solidFill>
              <a:schemeClr val="accent5"/>
            </a:solidFill>
            <a:miter lim="400000"/>
          </a:ln>
        </p:spPr>
        <p:txBody>
          <a:bodyPr lIns="50800" tIns="50800" rIns="50800" bIns="5080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604" name="楕円"/>
          <p:cNvSpPr/>
          <p:nvPr/>
        </p:nvSpPr>
        <p:spPr>
          <a:xfrm>
            <a:off x="16238960" y="5296055"/>
            <a:ext cx="875368" cy="868840"/>
          </a:xfrm>
          <a:prstGeom prst="ellipse">
            <a:avLst/>
          </a:prstGeom>
          <a:ln w="76200">
            <a:solidFill>
              <a:schemeClr val="accent5"/>
            </a:solidFill>
            <a:miter lim="400000"/>
          </a:ln>
        </p:spPr>
        <p:txBody>
          <a:bodyPr lIns="50800" tIns="50800" rIns="50800" bIns="5080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605" name="線"/>
          <p:cNvSpPr/>
          <p:nvPr/>
        </p:nvSpPr>
        <p:spPr>
          <a:xfrm>
            <a:off x="12804583" y="2965057"/>
            <a:ext cx="3332290" cy="1"/>
          </a:xfrm>
          <a:prstGeom prst="line">
            <a:avLst/>
          </a:prstGeom>
          <a:ln w="25400">
            <a:solidFill>
              <a:schemeClr val="accent5"/>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606" name="線"/>
          <p:cNvSpPr/>
          <p:nvPr/>
        </p:nvSpPr>
        <p:spPr>
          <a:xfrm>
            <a:off x="12715683" y="3866767"/>
            <a:ext cx="3332290" cy="1"/>
          </a:xfrm>
          <a:prstGeom prst="line">
            <a:avLst/>
          </a:prstGeom>
          <a:ln w="25400">
            <a:solidFill>
              <a:schemeClr val="accent5"/>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607" name="線"/>
          <p:cNvSpPr/>
          <p:nvPr/>
        </p:nvSpPr>
        <p:spPr>
          <a:xfrm>
            <a:off x="12715683" y="4768477"/>
            <a:ext cx="3332290" cy="1"/>
          </a:xfrm>
          <a:prstGeom prst="line">
            <a:avLst/>
          </a:prstGeom>
          <a:ln w="25400">
            <a:solidFill>
              <a:schemeClr val="accent5"/>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608" name="線"/>
          <p:cNvSpPr/>
          <p:nvPr/>
        </p:nvSpPr>
        <p:spPr>
          <a:xfrm>
            <a:off x="12719160" y="2946206"/>
            <a:ext cx="3325333" cy="921026"/>
          </a:xfrm>
          <a:prstGeom prst="line">
            <a:avLst/>
          </a:prstGeom>
          <a:ln w="25400">
            <a:solidFill>
              <a:schemeClr val="accent5"/>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609" name="線"/>
          <p:cNvSpPr/>
          <p:nvPr/>
        </p:nvSpPr>
        <p:spPr>
          <a:xfrm>
            <a:off x="12719219" y="3866302"/>
            <a:ext cx="3325333" cy="921026"/>
          </a:xfrm>
          <a:prstGeom prst="line">
            <a:avLst/>
          </a:prstGeom>
          <a:ln w="25400">
            <a:solidFill>
              <a:schemeClr val="accent5"/>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610" name="線"/>
          <p:cNvSpPr/>
          <p:nvPr/>
        </p:nvSpPr>
        <p:spPr>
          <a:xfrm>
            <a:off x="12719220" y="2946206"/>
            <a:ext cx="3325212" cy="1841122"/>
          </a:xfrm>
          <a:prstGeom prst="line">
            <a:avLst/>
          </a:prstGeom>
          <a:ln w="25400">
            <a:solidFill>
              <a:schemeClr val="accent5"/>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611" name="線"/>
          <p:cNvSpPr/>
          <p:nvPr/>
        </p:nvSpPr>
        <p:spPr>
          <a:xfrm flipV="1">
            <a:off x="12719160" y="2984801"/>
            <a:ext cx="3325333" cy="881502"/>
          </a:xfrm>
          <a:prstGeom prst="line">
            <a:avLst/>
          </a:prstGeom>
          <a:ln w="25400">
            <a:solidFill>
              <a:schemeClr val="accent5"/>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612" name="線"/>
          <p:cNvSpPr/>
          <p:nvPr/>
        </p:nvSpPr>
        <p:spPr>
          <a:xfrm flipV="1">
            <a:off x="12721885" y="3885617"/>
            <a:ext cx="3319883" cy="882396"/>
          </a:xfrm>
          <a:prstGeom prst="line">
            <a:avLst/>
          </a:prstGeom>
          <a:ln w="25400">
            <a:solidFill>
              <a:schemeClr val="accent5"/>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613" name="線"/>
          <p:cNvSpPr/>
          <p:nvPr/>
        </p:nvSpPr>
        <p:spPr>
          <a:xfrm flipV="1">
            <a:off x="12719160" y="2965968"/>
            <a:ext cx="3325333" cy="1801598"/>
          </a:xfrm>
          <a:prstGeom prst="line">
            <a:avLst/>
          </a:prstGeom>
          <a:ln w="25400">
            <a:solidFill>
              <a:schemeClr val="accent5"/>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614" name="線"/>
          <p:cNvSpPr/>
          <p:nvPr/>
        </p:nvSpPr>
        <p:spPr>
          <a:xfrm>
            <a:off x="12706987" y="5730475"/>
            <a:ext cx="3332290" cy="1"/>
          </a:xfrm>
          <a:prstGeom prst="line">
            <a:avLst/>
          </a:prstGeom>
          <a:ln w="25400">
            <a:solidFill>
              <a:schemeClr val="accent5"/>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615" name="線"/>
          <p:cNvSpPr/>
          <p:nvPr/>
        </p:nvSpPr>
        <p:spPr>
          <a:xfrm flipV="1">
            <a:off x="12706129" y="3043730"/>
            <a:ext cx="3334008" cy="2686745"/>
          </a:xfrm>
          <a:prstGeom prst="line">
            <a:avLst/>
          </a:prstGeom>
          <a:ln w="25400">
            <a:solidFill>
              <a:schemeClr val="accent5"/>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616" name="線"/>
          <p:cNvSpPr/>
          <p:nvPr/>
        </p:nvSpPr>
        <p:spPr>
          <a:xfrm flipV="1">
            <a:off x="12703324" y="3806479"/>
            <a:ext cx="3339618" cy="1923996"/>
          </a:xfrm>
          <a:prstGeom prst="line">
            <a:avLst/>
          </a:prstGeom>
          <a:ln w="25400">
            <a:solidFill>
              <a:schemeClr val="accent5"/>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617" name="線"/>
          <p:cNvSpPr/>
          <p:nvPr/>
        </p:nvSpPr>
        <p:spPr>
          <a:xfrm flipV="1">
            <a:off x="12713355" y="4713031"/>
            <a:ext cx="3319555" cy="1017444"/>
          </a:xfrm>
          <a:prstGeom prst="line">
            <a:avLst/>
          </a:prstGeom>
          <a:ln w="25400">
            <a:solidFill>
              <a:schemeClr val="accent5"/>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618" name="線"/>
          <p:cNvSpPr/>
          <p:nvPr/>
        </p:nvSpPr>
        <p:spPr>
          <a:xfrm>
            <a:off x="12706702" y="4833292"/>
            <a:ext cx="3326208" cy="896626"/>
          </a:xfrm>
          <a:prstGeom prst="line">
            <a:avLst/>
          </a:prstGeom>
          <a:ln w="25400">
            <a:solidFill>
              <a:schemeClr val="accent5"/>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619" name="線"/>
          <p:cNvSpPr/>
          <p:nvPr/>
        </p:nvSpPr>
        <p:spPr>
          <a:xfrm>
            <a:off x="12721355" y="3908787"/>
            <a:ext cx="3320640" cy="1839956"/>
          </a:xfrm>
          <a:prstGeom prst="line">
            <a:avLst/>
          </a:prstGeom>
          <a:ln w="25400">
            <a:solidFill>
              <a:schemeClr val="accent5"/>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620" name="線"/>
          <p:cNvSpPr/>
          <p:nvPr/>
        </p:nvSpPr>
        <p:spPr>
          <a:xfrm>
            <a:off x="12704270" y="3008787"/>
            <a:ext cx="3337725" cy="2756632"/>
          </a:xfrm>
          <a:prstGeom prst="line">
            <a:avLst/>
          </a:prstGeom>
          <a:ln w="25400">
            <a:solidFill>
              <a:schemeClr val="accent5"/>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621" name="入力の変数はそのまま(4つ)、出力の変数4つ…"/>
          <p:cNvSpPr txBox="1"/>
          <p:nvPr/>
        </p:nvSpPr>
        <p:spPr>
          <a:xfrm>
            <a:off x="15588314" y="6645242"/>
            <a:ext cx="8150048" cy="145532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sz="3200"/>
            </a:pPr>
            <a:r>
              <a:t>入力の変数はそのまま(4つ)、出力の変数4つ</a:t>
            </a:r>
          </a:p>
          <a:p>
            <a:pPr>
              <a:defRPr sz="3200"/>
            </a:pPr>
            <a:r>
              <a:t>ReLUという(活性化)関数を選択</a:t>
            </a:r>
          </a:p>
        </p:txBody>
      </p:sp>
      <p:sp>
        <p:nvSpPr>
          <p:cNvPr id="69" name="dl_model = Sequential()…">
            <a:extLst>
              <a:ext uri="{FF2B5EF4-FFF2-40B4-BE49-F238E27FC236}">
                <a16:creationId xmlns:a16="http://schemas.microsoft.com/office/drawing/2014/main" id="{3D06E952-D525-44E5-862D-CB25B1EA3EDB}"/>
              </a:ext>
            </a:extLst>
          </p:cNvPr>
          <p:cNvSpPr txBox="1"/>
          <p:nvPr/>
        </p:nvSpPr>
        <p:spPr>
          <a:xfrm>
            <a:off x="2821756" y="8043717"/>
            <a:ext cx="17246709" cy="378667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3800">
                <a:solidFill>
                  <a:schemeClr val="accent5"/>
                </a:solidFill>
              </a:defRPr>
            </a:pPr>
            <a:r>
              <a:rPr dirty="0" err="1">
                <a:solidFill>
                  <a:schemeClr val="tx1"/>
                </a:solidFill>
              </a:rPr>
              <a:t>dl_model</a:t>
            </a:r>
            <a:r>
              <a:rPr dirty="0">
                <a:solidFill>
                  <a:schemeClr val="tx1"/>
                </a:solidFill>
              </a:rPr>
              <a:t> = Sequential()</a:t>
            </a:r>
          </a:p>
          <a:p>
            <a:pPr algn="l">
              <a:defRPr sz="3800"/>
            </a:pPr>
            <a:r>
              <a:rPr lang="en-US" dirty="0" err="1"/>
              <a:t>dl_</a:t>
            </a:r>
            <a:r>
              <a:rPr dirty="0" err="1"/>
              <a:t>model.add</a:t>
            </a:r>
            <a:r>
              <a:rPr dirty="0"/>
              <a:t>(Dense(4, activation='</a:t>
            </a:r>
            <a:r>
              <a:rPr dirty="0" err="1"/>
              <a:t>relu</a:t>
            </a:r>
            <a:r>
              <a:rPr dirty="0"/>
              <a:t>', </a:t>
            </a:r>
            <a:r>
              <a:rPr dirty="0" err="1"/>
              <a:t>input_shape</a:t>
            </a:r>
            <a:r>
              <a:rPr dirty="0"/>
              <a:t>=(4,)))</a:t>
            </a:r>
          </a:p>
          <a:p>
            <a:pPr algn="l">
              <a:defRPr sz="3800"/>
            </a:pPr>
            <a:r>
              <a:rPr lang="en-US" dirty="0" err="1"/>
              <a:t>dl_</a:t>
            </a:r>
            <a:r>
              <a:rPr dirty="0" err="1"/>
              <a:t>model.add</a:t>
            </a:r>
            <a:r>
              <a:rPr dirty="0"/>
              <a:t>(Dense(4, activation='</a:t>
            </a:r>
            <a:r>
              <a:rPr dirty="0" err="1"/>
              <a:t>relu</a:t>
            </a:r>
            <a:r>
              <a:rPr dirty="0"/>
              <a:t>'))</a:t>
            </a:r>
          </a:p>
          <a:p>
            <a:pPr algn="l">
              <a:defRPr sz="3800"/>
            </a:pPr>
            <a:r>
              <a:rPr lang="en-US" dirty="0" err="1">
                <a:solidFill>
                  <a:srgbClr val="FF0000"/>
                </a:solidFill>
              </a:rPr>
              <a:t>dl_</a:t>
            </a:r>
            <a:r>
              <a:rPr dirty="0" err="1">
                <a:solidFill>
                  <a:srgbClr val="FF0000"/>
                </a:solidFill>
              </a:rPr>
              <a:t>model.add</a:t>
            </a:r>
            <a:r>
              <a:rPr dirty="0">
                <a:solidFill>
                  <a:srgbClr val="FF0000"/>
                </a:solidFill>
              </a:rPr>
              <a:t>(Dense(4, activation='</a:t>
            </a:r>
            <a:r>
              <a:rPr dirty="0" err="1">
                <a:solidFill>
                  <a:srgbClr val="FF0000"/>
                </a:solidFill>
              </a:rPr>
              <a:t>relu</a:t>
            </a:r>
            <a:r>
              <a:rPr dirty="0">
                <a:solidFill>
                  <a:srgbClr val="FF0000"/>
                </a:solidFill>
              </a:rPr>
              <a:t>'))</a:t>
            </a:r>
          </a:p>
          <a:p>
            <a:pPr algn="l">
              <a:defRPr sz="3800"/>
            </a:pPr>
            <a:r>
              <a:rPr lang="en-US" dirty="0" err="1"/>
              <a:t>dl_</a:t>
            </a:r>
            <a:r>
              <a:rPr dirty="0" err="1"/>
              <a:t>model.add</a:t>
            </a:r>
            <a:r>
              <a:rPr dirty="0"/>
              <a:t>(Dense(1, activation='sigmoid'))</a:t>
            </a:r>
          </a:p>
          <a:p>
            <a:pPr algn="l">
              <a:defRPr sz="3800"/>
            </a:pPr>
            <a:r>
              <a:rPr lang="en-US" dirty="0" err="1"/>
              <a:t>dl_</a:t>
            </a:r>
            <a:r>
              <a:rPr dirty="0" err="1"/>
              <a:t>model.compile</a:t>
            </a:r>
            <a:r>
              <a:rPr dirty="0"/>
              <a:t>(loss='</a:t>
            </a:r>
            <a:r>
              <a:rPr dirty="0" err="1"/>
              <a:t>binary_crossentropy</a:t>
            </a:r>
            <a:r>
              <a:rPr dirty="0"/>
              <a:t>', optimizer='Adam', metrics=["accuracy"])</a:t>
            </a:r>
          </a:p>
          <a:p>
            <a:pPr algn="l">
              <a:defRPr sz="3800"/>
            </a:pPr>
            <a:r>
              <a:rPr lang="en-US" dirty="0" err="1"/>
              <a:t>dl_</a:t>
            </a:r>
            <a:r>
              <a:rPr dirty="0" err="1"/>
              <a:t>model.summary</a:t>
            </a:r>
            <a:r>
              <a:rPr dirty="0"/>
              <a:t>()</a:t>
            </a:r>
          </a:p>
        </p:txBody>
      </p:sp>
      <p:sp>
        <p:nvSpPr>
          <p:cNvPr id="70" name="学習モデルの作成">
            <a:extLst>
              <a:ext uri="{FF2B5EF4-FFF2-40B4-BE49-F238E27FC236}">
                <a16:creationId xmlns:a16="http://schemas.microsoft.com/office/drawing/2014/main" id="{0D65EBB5-ABE4-42B0-B668-E588A354A901}"/>
              </a:ext>
            </a:extLst>
          </p:cNvPr>
          <p:cNvSpPr txBox="1"/>
          <p:nvPr/>
        </p:nvSpPr>
        <p:spPr>
          <a:xfrm>
            <a:off x="5603662" y="160826"/>
            <a:ext cx="13176684" cy="902811"/>
          </a:xfrm>
          <a:prstGeom prst="rect">
            <a:avLst/>
          </a:prstGeom>
          <a:solidFill>
            <a:schemeClr val="accent1"/>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1130300">
              <a:lnSpc>
                <a:spcPct val="100000"/>
              </a:lnSpc>
              <a:defRPr sz="5200">
                <a:solidFill>
                  <a:srgbClr val="FFFFFF"/>
                </a:solidFill>
                <a:latin typeface="Graphik"/>
                <a:ea typeface="Graphik"/>
                <a:cs typeface="Graphik"/>
                <a:sym typeface="Graphik"/>
              </a:defRPr>
            </a:lvl1pPr>
          </a:lstStyle>
          <a:p>
            <a:r>
              <a:rPr dirty="0" err="1"/>
              <a:t>学習モデルの作成</a:t>
            </a:r>
            <a:r>
              <a:rPr lang="en-US" dirty="0"/>
              <a:t>(</a:t>
            </a:r>
            <a:r>
              <a:rPr lang="ja-JP" altLang="en-US" dirty="0"/>
              <a:t>ニューラルネットワーク</a:t>
            </a:r>
            <a:r>
              <a:rPr lang="en-US" dirty="0"/>
              <a:t>)</a:t>
            </a:r>
            <a:endParaRPr dirty="0"/>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 name="四角形"/>
          <p:cNvSpPr/>
          <p:nvPr/>
        </p:nvSpPr>
        <p:spPr>
          <a:xfrm>
            <a:off x="15602" y="-5268"/>
            <a:ext cx="24384001" cy="1416050"/>
          </a:xfrm>
          <a:prstGeom prst="rect">
            <a:avLst/>
          </a:prstGeom>
          <a:solidFill>
            <a:srgbClr val="00000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420" name="まずはデータを読み込んでみよう"/>
          <p:cNvSpPr txBox="1"/>
          <p:nvPr/>
        </p:nvSpPr>
        <p:spPr>
          <a:xfrm>
            <a:off x="6693186" y="324932"/>
            <a:ext cx="10997628" cy="755650"/>
          </a:xfrm>
          <a:prstGeom prst="rect">
            <a:avLst/>
          </a:prstGeom>
          <a:solidFill>
            <a:srgbClr val="000000"/>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sz="5100">
                <a:solidFill>
                  <a:srgbClr val="FFFFFF"/>
                </a:solidFill>
              </a:defRPr>
            </a:lvl1pPr>
          </a:lstStyle>
          <a:p>
            <a:r>
              <a:t>まずはデータを読み込んでみよう</a:t>
            </a:r>
          </a:p>
        </p:txBody>
      </p:sp>
      <p:sp>
        <p:nvSpPr>
          <p:cNvPr id="421" name="import pandas as pd"/>
          <p:cNvSpPr txBox="1"/>
          <p:nvPr/>
        </p:nvSpPr>
        <p:spPr>
          <a:xfrm>
            <a:off x="8556197" y="3123728"/>
            <a:ext cx="5532756" cy="609601"/>
          </a:xfrm>
          <a:prstGeom prst="rect">
            <a:avLst/>
          </a:prstGeom>
          <a:ln w="254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800"/>
            </a:lvl1pPr>
          </a:lstStyle>
          <a:p>
            <a:r>
              <a:t>import pandas as pd</a:t>
            </a:r>
          </a:p>
        </p:txBody>
      </p:sp>
      <p:sp>
        <p:nvSpPr>
          <p:cNvPr id="422" name="iris = pd.read_csv('iris.csv', encoding='utf-8')"/>
          <p:cNvSpPr txBox="1"/>
          <p:nvPr/>
        </p:nvSpPr>
        <p:spPr>
          <a:xfrm>
            <a:off x="8738533" y="5779531"/>
            <a:ext cx="5168081" cy="628890"/>
          </a:xfrm>
          <a:prstGeom prst="rect">
            <a:avLst/>
          </a:prstGeom>
          <a:ln w="254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800"/>
            </a:lvl1pPr>
          </a:lstStyle>
          <a:p>
            <a:r>
              <a:rPr dirty="0"/>
              <a:t>iris = </a:t>
            </a:r>
            <a:r>
              <a:rPr dirty="0" err="1"/>
              <a:t>pd.read_csv</a:t>
            </a:r>
            <a:r>
              <a:rPr dirty="0"/>
              <a:t>('</a:t>
            </a:r>
            <a:r>
              <a:rPr lang="en-US" dirty="0"/>
              <a:t>2</a:t>
            </a:r>
            <a:r>
              <a:rPr dirty="0"/>
              <a:t>.csv')</a:t>
            </a:r>
          </a:p>
        </p:txBody>
      </p:sp>
      <p:sp>
        <p:nvSpPr>
          <p:cNvPr id="423" name="pandasというライブラリをインストールしてpdと省略して使います"/>
          <p:cNvSpPr txBox="1"/>
          <p:nvPr/>
        </p:nvSpPr>
        <p:spPr>
          <a:xfrm>
            <a:off x="3954134" y="2062645"/>
            <a:ext cx="16095104" cy="6286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100">
                <a:latin typeface="+mn-lt"/>
                <a:ea typeface="+mn-ea"/>
                <a:cs typeface="+mn-cs"/>
                <a:sym typeface="ヒラギノ角ゴ ProN W3"/>
              </a:defRPr>
            </a:lvl1pPr>
          </a:lstStyle>
          <a:p>
            <a:r>
              <a:t>pandasというライブラリをインストールしてpdと省略して使います</a:t>
            </a:r>
          </a:p>
        </p:txBody>
      </p:sp>
      <p:sp>
        <p:nvSpPr>
          <p:cNvPr id="424" name="pd.read_csv(‘ファイル名.csv’, encoding=‘utf-8’)でファイルをpandasの形式で読み込みます"/>
          <p:cNvSpPr txBox="1"/>
          <p:nvPr/>
        </p:nvSpPr>
        <p:spPr>
          <a:xfrm>
            <a:off x="3549853" y="4679463"/>
            <a:ext cx="16903666" cy="6704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100">
                <a:latin typeface="+mn-lt"/>
                <a:ea typeface="+mn-ea"/>
                <a:cs typeface="+mn-cs"/>
                <a:sym typeface="ヒラギノ角ゴ ProN W3"/>
              </a:defRPr>
            </a:lvl1pPr>
          </a:lstStyle>
          <a:p>
            <a:r>
              <a:rPr dirty="0" err="1"/>
              <a:t>pd.read_csv</a:t>
            </a:r>
            <a:r>
              <a:rPr dirty="0"/>
              <a:t>(‘ファイル名.csv’)</a:t>
            </a:r>
            <a:r>
              <a:rPr dirty="0" err="1"/>
              <a:t>でファイルをpandasの形式で読み込みます</a:t>
            </a:r>
            <a:endParaRPr dirty="0"/>
          </a:p>
        </p:txBody>
      </p:sp>
      <p:sp>
        <p:nvSpPr>
          <p:cNvPr id="425" name="pandasで読み込んだデータの型はデータフレームでした。…"/>
          <p:cNvSpPr txBox="1"/>
          <p:nvPr/>
        </p:nvSpPr>
        <p:spPr>
          <a:xfrm>
            <a:off x="3683704" y="7400672"/>
            <a:ext cx="16635964" cy="123828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defRPr sz="4100">
                <a:latin typeface="+mn-lt"/>
                <a:ea typeface="+mn-ea"/>
                <a:cs typeface="+mn-cs"/>
                <a:sym typeface="ヒラギノ角ゴ ProN W3"/>
              </a:defRPr>
            </a:pPr>
            <a:r>
              <a:rPr dirty="0" err="1"/>
              <a:t>pandasで読み込んだデータの型</a:t>
            </a:r>
            <a:r>
              <a:rPr lang="ja-JP" altLang="en-US" dirty="0"/>
              <a:t>を</a:t>
            </a:r>
            <a:r>
              <a:rPr dirty="0" err="1"/>
              <a:t>データフレーム</a:t>
            </a:r>
            <a:r>
              <a:rPr lang="ja-JP" altLang="en-US" dirty="0"/>
              <a:t>と言います</a:t>
            </a:r>
            <a:r>
              <a:rPr dirty="0"/>
              <a:t>。</a:t>
            </a:r>
          </a:p>
          <a:p>
            <a:pPr>
              <a:defRPr sz="4100">
                <a:latin typeface="+mn-lt"/>
                <a:ea typeface="+mn-ea"/>
                <a:cs typeface="+mn-cs"/>
                <a:sym typeface="ヒラギノ角ゴ ProN W3"/>
              </a:defRPr>
            </a:pPr>
            <a:r>
              <a:rPr dirty="0" err="1"/>
              <a:t>今回は読み込んだ</a:t>
            </a:r>
            <a:r>
              <a:rPr lang="en-US" dirty="0"/>
              <a:t> 2</a:t>
            </a:r>
            <a:r>
              <a:rPr dirty="0"/>
              <a:t>.csvのデータをirisという変数名で格納しています。</a:t>
            </a:r>
          </a:p>
        </p:txBody>
      </p:sp>
      <p:sp>
        <p:nvSpPr>
          <p:cNvPr id="2" name="スライド番号プレースホルダー 1">
            <a:extLst>
              <a:ext uri="{FF2B5EF4-FFF2-40B4-BE49-F238E27FC236}">
                <a16:creationId xmlns:a16="http://schemas.microsoft.com/office/drawing/2014/main" id="{2DED6125-2206-136D-ABAC-53BE7D76CCC4}"/>
              </a:ext>
            </a:extLst>
          </p:cNvPr>
          <p:cNvSpPr>
            <a:spLocks noGrp="1"/>
          </p:cNvSpPr>
          <p:nvPr>
            <p:ph type="sldNum" sz="quarter" idx="2"/>
          </p:nvPr>
        </p:nvSpPr>
        <p:spPr/>
        <p:txBody>
          <a:bodyPr/>
          <a:lstStyle/>
          <a:p>
            <a:fld id="{86CB4B4D-7CA3-9044-876B-883B54F8677D}" type="slidenum">
              <a:rPr lang="en-US" altLang="ja-JP" smtClean="0"/>
              <a:t>5</a:t>
            </a:fld>
            <a:endParaRPr lang="ja-JP" altLang="en-US"/>
          </a:p>
        </p:txBody>
      </p:sp>
    </p:spTree>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5" name="楕円"/>
          <p:cNvSpPr/>
          <p:nvPr/>
        </p:nvSpPr>
        <p:spPr>
          <a:xfrm>
            <a:off x="2807526" y="2552824"/>
            <a:ext cx="875368" cy="868840"/>
          </a:xfrm>
          <a:prstGeom prst="ellipse">
            <a:avLst/>
          </a:prstGeom>
          <a:ln w="76200">
            <a:solidFill>
              <a:srgbClr val="020000"/>
            </a:solidFill>
            <a:miter lim="400000"/>
          </a:ln>
        </p:spPr>
        <p:txBody>
          <a:bodyPr lIns="50800" tIns="50800" rIns="50800" bIns="5080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626" name="楕円"/>
          <p:cNvSpPr/>
          <p:nvPr/>
        </p:nvSpPr>
        <p:spPr>
          <a:xfrm>
            <a:off x="2807526" y="3454534"/>
            <a:ext cx="875368" cy="868840"/>
          </a:xfrm>
          <a:prstGeom prst="ellipse">
            <a:avLst/>
          </a:prstGeom>
          <a:ln w="76200">
            <a:solidFill>
              <a:srgbClr val="020000"/>
            </a:solidFill>
            <a:miter lim="400000"/>
          </a:ln>
        </p:spPr>
        <p:txBody>
          <a:bodyPr lIns="50800" tIns="50800" rIns="50800" bIns="5080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627" name="楕円"/>
          <p:cNvSpPr/>
          <p:nvPr/>
        </p:nvSpPr>
        <p:spPr>
          <a:xfrm>
            <a:off x="2807526" y="4356244"/>
            <a:ext cx="875368" cy="868840"/>
          </a:xfrm>
          <a:prstGeom prst="ellipse">
            <a:avLst/>
          </a:prstGeom>
          <a:ln w="76200">
            <a:solidFill>
              <a:srgbClr val="020000"/>
            </a:solidFill>
            <a:miter lim="400000"/>
          </a:ln>
        </p:spPr>
        <p:txBody>
          <a:bodyPr lIns="50800" tIns="50800" rIns="50800" bIns="5080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628" name="楕円"/>
          <p:cNvSpPr/>
          <p:nvPr/>
        </p:nvSpPr>
        <p:spPr>
          <a:xfrm>
            <a:off x="2807526" y="5257955"/>
            <a:ext cx="875368" cy="868840"/>
          </a:xfrm>
          <a:prstGeom prst="ellipse">
            <a:avLst/>
          </a:prstGeom>
          <a:ln w="76200">
            <a:solidFill>
              <a:srgbClr val="020000"/>
            </a:solidFill>
            <a:miter lim="400000"/>
          </a:ln>
        </p:spPr>
        <p:txBody>
          <a:bodyPr lIns="50800" tIns="50800" rIns="50800" bIns="5080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629" name="楕円"/>
          <p:cNvSpPr/>
          <p:nvPr/>
        </p:nvSpPr>
        <p:spPr>
          <a:xfrm>
            <a:off x="11724285" y="2552824"/>
            <a:ext cx="875367" cy="868840"/>
          </a:xfrm>
          <a:prstGeom prst="ellipse">
            <a:avLst/>
          </a:prstGeom>
          <a:ln w="76200">
            <a:solidFill>
              <a:srgbClr val="020000"/>
            </a:solidFill>
            <a:miter lim="400000"/>
          </a:ln>
        </p:spPr>
        <p:txBody>
          <a:bodyPr lIns="50800" tIns="50800" rIns="50800" bIns="5080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630" name="楕円"/>
          <p:cNvSpPr/>
          <p:nvPr/>
        </p:nvSpPr>
        <p:spPr>
          <a:xfrm>
            <a:off x="11724285" y="3454534"/>
            <a:ext cx="875367" cy="868840"/>
          </a:xfrm>
          <a:prstGeom prst="ellipse">
            <a:avLst/>
          </a:prstGeom>
          <a:ln w="76200">
            <a:solidFill>
              <a:srgbClr val="020000"/>
            </a:solidFill>
            <a:miter lim="400000"/>
          </a:ln>
        </p:spPr>
        <p:txBody>
          <a:bodyPr lIns="50800" tIns="50800" rIns="50800" bIns="5080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631" name="楕円"/>
          <p:cNvSpPr/>
          <p:nvPr/>
        </p:nvSpPr>
        <p:spPr>
          <a:xfrm>
            <a:off x="11724285" y="4356244"/>
            <a:ext cx="875367" cy="868840"/>
          </a:xfrm>
          <a:prstGeom prst="ellipse">
            <a:avLst/>
          </a:prstGeom>
          <a:ln w="76200">
            <a:solidFill>
              <a:srgbClr val="020000"/>
            </a:solidFill>
            <a:miter lim="400000"/>
          </a:ln>
        </p:spPr>
        <p:txBody>
          <a:bodyPr lIns="50800" tIns="50800" rIns="50800" bIns="5080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632" name="楕円"/>
          <p:cNvSpPr/>
          <p:nvPr/>
        </p:nvSpPr>
        <p:spPr>
          <a:xfrm>
            <a:off x="11724285" y="5257955"/>
            <a:ext cx="875367" cy="868840"/>
          </a:xfrm>
          <a:prstGeom prst="ellipse">
            <a:avLst/>
          </a:prstGeom>
          <a:ln w="76200">
            <a:solidFill>
              <a:srgbClr val="020000"/>
            </a:solidFill>
            <a:miter lim="400000"/>
          </a:ln>
        </p:spPr>
        <p:txBody>
          <a:bodyPr lIns="50800" tIns="50800" rIns="50800" bIns="5080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633" name="楕円"/>
          <p:cNvSpPr/>
          <p:nvPr/>
        </p:nvSpPr>
        <p:spPr>
          <a:xfrm>
            <a:off x="7173066" y="2552824"/>
            <a:ext cx="875368" cy="868840"/>
          </a:xfrm>
          <a:prstGeom prst="ellipse">
            <a:avLst/>
          </a:prstGeom>
          <a:ln w="76200">
            <a:solidFill>
              <a:srgbClr val="020000"/>
            </a:solidFill>
            <a:miter lim="400000"/>
          </a:ln>
        </p:spPr>
        <p:txBody>
          <a:bodyPr lIns="50800" tIns="50800" rIns="50800" bIns="5080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634" name="楕円"/>
          <p:cNvSpPr/>
          <p:nvPr/>
        </p:nvSpPr>
        <p:spPr>
          <a:xfrm>
            <a:off x="7173066" y="3454534"/>
            <a:ext cx="875368" cy="868840"/>
          </a:xfrm>
          <a:prstGeom prst="ellipse">
            <a:avLst/>
          </a:prstGeom>
          <a:ln w="76200">
            <a:solidFill>
              <a:srgbClr val="020000"/>
            </a:solidFill>
            <a:miter lim="400000"/>
          </a:ln>
        </p:spPr>
        <p:txBody>
          <a:bodyPr lIns="50800" tIns="50800" rIns="50800" bIns="5080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635" name="楕円"/>
          <p:cNvSpPr/>
          <p:nvPr/>
        </p:nvSpPr>
        <p:spPr>
          <a:xfrm>
            <a:off x="7173066" y="4356244"/>
            <a:ext cx="875368" cy="868840"/>
          </a:xfrm>
          <a:prstGeom prst="ellipse">
            <a:avLst/>
          </a:prstGeom>
          <a:ln w="76200">
            <a:solidFill>
              <a:srgbClr val="020000"/>
            </a:solidFill>
            <a:miter lim="400000"/>
          </a:ln>
        </p:spPr>
        <p:txBody>
          <a:bodyPr lIns="50800" tIns="50800" rIns="50800" bIns="5080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636" name="楕円"/>
          <p:cNvSpPr/>
          <p:nvPr/>
        </p:nvSpPr>
        <p:spPr>
          <a:xfrm>
            <a:off x="7173066" y="5257955"/>
            <a:ext cx="875368" cy="868840"/>
          </a:xfrm>
          <a:prstGeom prst="ellipse">
            <a:avLst/>
          </a:prstGeom>
          <a:ln w="76200">
            <a:solidFill>
              <a:srgbClr val="020000"/>
            </a:solidFill>
            <a:miter lim="400000"/>
          </a:ln>
        </p:spPr>
        <p:txBody>
          <a:bodyPr lIns="50800" tIns="50800" rIns="50800" bIns="5080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637" name="楕円"/>
          <p:cNvSpPr/>
          <p:nvPr/>
        </p:nvSpPr>
        <p:spPr>
          <a:xfrm>
            <a:off x="20342910" y="3854295"/>
            <a:ext cx="875367" cy="868840"/>
          </a:xfrm>
          <a:prstGeom prst="ellipse">
            <a:avLst/>
          </a:prstGeom>
          <a:ln w="76200">
            <a:solidFill>
              <a:schemeClr val="accent5"/>
            </a:solidFill>
            <a:miter lim="400000"/>
          </a:ln>
        </p:spPr>
        <p:txBody>
          <a:bodyPr lIns="50800" tIns="50800" rIns="50800" bIns="5080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638" name="線"/>
          <p:cNvSpPr/>
          <p:nvPr/>
        </p:nvSpPr>
        <p:spPr>
          <a:xfrm>
            <a:off x="3761837" y="2987244"/>
            <a:ext cx="3332289" cy="1"/>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639" name="線"/>
          <p:cNvSpPr/>
          <p:nvPr/>
        </p:nvSpPr>
        <p:spPr>
          <a:xfrm>
            <a:off x="3761837" y="3888954"/>
            <a:ext cx="3332289" cy="1"/>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640" name="線"/>
          <p:cNvSpPr/>
          <p:nvPr/>
        </p:nvSpPr>
        <p:spPr>
          <a:xfrm>
            <a:off x="3761837" y="4790664"/>
            <a:ext cx="3332289" cy="1"/>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641" name="線"/>
          <p:cNvSpPr/>
          <p:nvPr/>
        </p:nvSpPr>
        <p:spPr>
          <a:xfrm>
            <a:off x="3765314" y="2968394"/>
            <a:ext cx="3325333" cy="921026"/>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642" name="線"/>
          <p:cNvSpPr/>
          <p:nvPr/>
        </p:nvSpPr>
        <p:spPr>
          <a:xfrm>
            <a:off x="3765374" y="3888489"/>
            <a:ext cx="3325332" cy="921026"/>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643" name="線"/>
          <p:cNvSpPr/>
          <p:nvPr/>
        </p:nvSpPr>
        <p:spPr>
          <a:xfrm>
            <a:off x="3765374" y="2968394"/>
            <a:ext cx="3325212" cy="1841121"/>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644" name="線"/>
          <p:cNvSpPr/>
          <p:nvPr/>
        </p:nvSpPr>
        <p:spPr>
          <a:xfrm flipV="1">
            <a:off x="3765314" y="3006989"/>
            <a:ext cx="3325333" cy="881501"/>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645" name="線"/>
          <p:cNvSpPr/>
          <p:nvPr/>
        </p:nvSpPr>
        <p:spPr>
          <a:xfrm flipV="1">
            <a:off x="3768038" y="3907804"/>
            <a:ext cx="3319884" cy="882396"/>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646" name="線"/>
          <p:cNvSpPr/>
          <p:nvPr/>
        </p:nvSpPr>
        <p:spPr>
          <a:xfrm flipV="1">
            <a:off x="3765314" y="2988156"/>
            <a:ext cx="3325332" cy="1801597"/>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647" name="線"/>
          <p:cNvSpPr/>
          <p:nvPr/>
        </p:nvSpPr>
        <p:spPr>
          <a:xfrm>
            <a:off x="17235368" y="3839843"/>
            <a:ext cx="2938962" cy="420229"/>
          </a:xfrm>
          <a:prstGeom prst="line">
            <a:avLst/>
          </a:prstGeom>
          <a:ln w="25400">
            <a:solidFill>
              <a:schemeClr val="accent5"/>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648" name="線"/>
          <p:cNvSpPr/>
          <p:nvPr/>
        </p:nvSpPr>
        <p:spPr>
          <a:xfrm>
            <a:off x="17238846" y="2919282"/>
            <a:ext cx="2948807" cy="1310706"/>
          </a:xfrm>
          <a:prstGeom prst="line">
            <a:avLst/>
          </a:prstGeom>
          <a:ln w="25400">
            <a:solidFill>
              <a:schemeClr val="accent5"/>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649" name="線"/>
          <p:cNvSpPr/>
          <p:nvPr/>
        </p:nvSpPr>
        <p:spPr>
          <a:xfrm flipV="1">
            <a:off x="17241570" y="4244669"/>
            <a:ext cx="2934691" cy="496421"/>
          </a:xfrm>
          <a:prstGeom prst="line">
            <a:avLst/>
          </a:prstGeom>
          <a:ln w="25400">
            <a:solidFill>
              <a:schemeClr val="accent5"/>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650" name="線"/>
          <p:cNvSpPr/>
          <p:nvPr/>
        </p:nvSpPr>
        <p:spPr>
          <a:xfrm>
            <a:off x="3761837" y="5692374"/>
            <a:ext cx="3332289" cy="1"/>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651" name="線"/>
          <p:cNvSpPr/>
          <p:nvPr/>
        </p:nvSpPr>
        <p:spPr>
          <a:xfrm flipV="1">
            <a:off x="3760977" y="3005630"/>
            <a:ext cx="3334008" cy="2686745"/>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652" name="線"/>
          <p:cNvSpPr/>
          <p:nvPr/>
        </p:nvSpPr>
        <p:spPr>
          <a:xfrm flipV="1">
            <a:off x="3758172" y="3881431"/>
            <a:ext cx="3336297" cy="1810944"/>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653" name="線"/>
          <p:cNvSpPr/>
          <p:nvPr/>
        </p:nvSpPr>
        <p:spPr>
          <a:xfrm flipV="1">
            <a:off x="3768203" y="4778290"/>
            <a:ext cx="3319556" cy="914085"/>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654" name="線"/>
          <p:cNvSpPr/>
          <p:nvPr/>
        </p:nvSpPr>
        <p:spPr>
          <a:xfrm>
            <a:off x="3761551" y="4795192"/>
            <a:ext cx="3326208" cy="896626"/>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655" name="線"/>
          <p:cNvSpPr/>
          <p:nvPr/>
        </p:nvSpPr>
        <p:spPr>
          <a:xfrm>
            <a:off x="3776204" y="3870687"/>
            <a:ext cx="3320639" cy="1839955"/>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656" name="線"/>
          <p:cNvSpPr/>
          <p:nvPr/>
        </p:nvSpPr>
        <p:spPr>
          <a:xfrm>
            <a:off x="3759118" y="2970687"/>
            <a:ext cx="3337725" cy="2756631"/>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657" name="楕円"/>
          <p:cNvSpPr/>
          <p:nvPr/>
        </p:nvSpPr>
        <p:spPr>
          <a:xfrm>
            <a:off x="16238960" y="2590925"/>
            <a:ext cx="875368" cy="868840"/>
          </a:xfrm>
          <a:prstGeom prst="ellipse">
            <a:avLst/>
          </a:prstGeom>
          <a:ln w="76200">
            <a:solidFill>
              <a:srgbClr val="020000"/>
            </a:solidFill>
            <a:miter lim="400000"/>
          </a:ln>
        </p:spPr>
        <p:txBody>
          <a:bodyPr lIns="50800" tIns="50800" rIns="50800" bIns="5080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658" name="楕円"/>
          <p:cNvSpPr/>
          <p:nvPr/>
        </p:nvSpPr>
        <p:spPr>
          <a:xfrm>
            <a:off x="16238960" y="3492634"/>
            <a:ext cx="875368" cy="868840"/>
          </a:xfrm>
          <a:prstGeom prst="ellipse">
            <a:avLst/>
          </a:prstGeom>
          <a:ln w="76200">
            <a:solidFill>
              <a:srgbClr val="020000"/>
            </a:solidFill>
            <a:miter lim="400000"/>
          </a:ln>
        </p:spPr>
        <p:txBody>
          <a:bodyPr lIns="50800" tIns="50800" rIns="50800" bIns="5080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659" name="楕円"/>
          <p:cNvSpPr/>
          <p:nvPr/>
        </p:nvSpPr>
        <p:spPr>
          <a:xfrm>
            <a:off x="16238960" y="4394344"/>
            <a:ext cx="875368" cy="868840"/>
          </a:xfrm>
          <a:prstGeom prst="ellipse">
            <a:avLst/>
          </a:prstGeom>
          <a:ln w="76200">
            <a:solidFill>
              <a:srgbClr val="020000"/>
            </a:solidFill>
            <a:miter lim="400000"/>
          </a:ln>
        </p:spPr>
        <p:txBody>
          <a:bodyPr lIns="50800" tIns="50800" rIns="50800" bIns="5080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660" name="楕円"/>
          <p:cNvSpPr/>
          <p:nvPr/>
        </p:nvSpPr>
        <p:spPr>
          <a:xfrm>
            <a:off x="16238960" y="5296055"/>
            <a:ext cx="875368" cy="868840"/>
          </a:xfrm>
          <a:prstGeom prst="ellipse">
            <a:avLst/>
          </a:prstGeom>
          <a:ln w="76200">
            <a:solidFill>
              <a:srgbClr val="020000"/>
            </a:solidFill>
            <a:miter lim="400000"/>
          </a:ln>
        </p:spPr>
        <p:txBody>
          <a:bodyPr lIns="50800" tIns="50800" rIns="50800" bIns="5080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661" name="線"/>
          <p:cNvSpPr/>
          <p:nvPr/>
        </p:nvSpPr>
        <p:spPr>
          <a:xfrm flipV="1">
            <a:off x="17238846" y="4268430"/>
            <a:ext cx="2912077" cy="1401040"/>
          </a:xfrm>
          <a:prstGeom prst="line">
            <a:avLst/>
          </a:prstGeom>
          <a:ln w="25400">
            <a:solidFill>
              <a:schemeClr val="accent5"/>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662" name="出力の変数1つ…"/>
          <p:cNvSpPr txBox="1"/>
          <p:nvPr/>
        </p:nvSpPr>
        <p:spPr>
          <a:xfrm>
            <a:off x="18302887" y="9209396"/>
            <a:ext cx="5652720" cy="145532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sz="3200"/>
            </a:pPr>
            <a:r>
              <a:t>出力の変数1つ</a:t>
            </a:r>
          </a:p>
          <a:p>
            <a:pPr>
              <a:defRPr sz="3200"/>
            </a:pPr>
            <a:r>
              <a:t>シグモイド(活性化)関数を選択</a:t>
            </a:r>
          </a:p>
        </p:txBody>
      </p:sp>
      <p:pic>
        <p:nvPicPr>
          <p:cNvPr id="663" name="スクリーンショット 2021-03-25 0.31.29.png" descr="スクリーンショット 2021-03-25 0.31.29.png"/>
          <p:cNvPicPr>
            <a:picLocks noChangeAspect="1"/>
          </p:cNvPicPr>
          <p:nvPr/>
        </p:nvPicPr>
        <p:blipFill>
          <a:blip r:embed="rId2"/>
          <a:stretch>
            <a:fillRect/>
          </a:stretch>
        </p:blipFill>
        <p:spPr>
          <a:xfrm>
            <a:off x="19056709" y="5843732"/>
            <a:ext cx="4660662" cy="3202825"/>
          </a:xfrm>
          <a:prstGeom prst="rect">
            <a:avLst/>
          </a:prstGeom>
          <a:ln w="25400">
            <a:solidFill>
              <a:srgbClr val="000000"/>
            </a:solidFill>
            <a:miter lim="400000"/>
          </a:ln>
        </p:spPr>
      </p:pic>
      <p:grpSp>
        <p:nvGrpSpPr>
          <p:cNvPr id="680" name="グループ"/>
          <p:cNvGrpSpPr/>
          <p:nvPr/>
        </p:nvGrpSpPr>
        <p:grpSpPr>
          <a:xfrm>
            <a:off x="12780928" y="2987244"/>
            <a:ext cx="3338672" cy="2758925"/>
            <a:chOff x="0" y="0"/>
            <a:chExt cx="3338670" cy="2758923"/>
          </a:xfrm>
        </p:grpSpPr>
        <p:sp>
          <p:nvSpPr>
            <p:cNvPr id="664" name="線"/>
            <p:cNvSpPr/>
            <p:nvPr/>
          </p:nvSpPr>
          <p:spPr>
            <a:xfrm>
              <a:off x="3664" y="18850"/>
              <a:ext cx="3332289"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665" name="線"/>
            <p:cNvSpPr/>
            <p:nvPr/>
          </p:nvSpPr>
          <p:spPr>
            <a:xfrm>
              <a:off x="3664" y="920560"/>
              <a:ext cx="3332289"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666" name="線"/>
            <p:cNvSpPr/>
            <p:nvPr/>
          </p:nvSpPr>
          <p:spPr>
            <a:xfrm>
              <a:off x="3664" y="1822270"/>
              <a:ext cx="3332289"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667" name="線"/>
            <p:cNvSpPr/>
            <p:nvPr/>
          </p:nvSpPr>
          <p:spPr>
            <a:xfrm>
              <a:off x="7141" y="0"/>
              <a:ext cx="3325333" cy="921026"/>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668" name="線"/>
            <p:cNvSpPr/>
            <p:nvPr/>
          </p:nvSpPr>
          <p:spPr>
            <a:xfrm>
              <a:off x="7201" y="920095"/>
              <a:ext cx="3325333" cy="921026"/>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669" name="線"/>
            <p:cNvSpPr/>
            <p:nvPr/>
          </p:nvSpPr>
          <p:spPr>
            <a:xfrm>
              <a:off x="7201" y="0"/>
              <a:ext cx="3325212" cy="184112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670" name="線"/>
            <p:cNvSpPr/>
            <p:nvPr/>
          </p:nvSpPr>
          <p:spPr>
            <a:xfrm flipV="1">
              <a:off x="7141" y="38595"/>
              <a:ext cx="3325333" cy="88150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671" name="線"/>
            <p:cNvSpPr/>
            <p:nvPr/>
          </p:nvSpPr>
          <p:spPr>
            <a:xfrm flipV="1">
              <a:off x="9866" y="939410"/>
              <a:ext cx="3319883" cy="882396"/>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672" name="線"/>
            <p:cNvSpPr/>
            <p:nvPr/>
          </p:nvSpPr>
          <p:spPr>
            <a:xfrm flipV="1">
              <a:off x="7141" y="19761"/>
              <a:ext cx="3325333" cy="1801598"/>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673" name="線"/>
            <p:cNvSpPr/>
            <p:nvPr/>
          </p:nvSpPr>
          <p:spPr>
            <a:xfrm>
              <a:off x="3664" y="2723980"/>
              <a:ext cx="3332289"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674" name="線"/>
            <p:cNvSpPr/>
            <p:nvPr/>
          </p:nvSpPr>
          <p:spPr>
            <a:xfrm flipV="1">
              <a:off x="2805" y="37236"/>
              <a:ext cx="3334008" cy="2686745"/>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675" name="線"/>
            <p:cNvSpPr/>
            <p:nvPr/>
          </p:nvSpPr>
          <p:spPr>
            <a:xfrm flipV="1">
              <a:off x="-1" y="913037"/>
              <a:ext cx="3336297" cy="1810944"/>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676" name="線"/>
            <p:cNvSpPr/>
            <p:nvPr/>
          </p:nvSpPr>
          <p:spPr>
            <a:xfrm flipV="1">
              <a:off x="10031" y="1809896"/>
              <a:ext cx="3319555" cy="914085"/>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677" name="線"/>
            <p:cNvSpPr/>
            <p:nvPr/>
          </p:nvSpPr>
          <p:spPr>
            <a:xfrm>
              <a:off x="3379" y="1826798"/>
              <a:ext cx="3326207" cy="896626"/>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678" name="線"/>
            <p:cNvSpPr/>
            <p:nvPr/>
          </p:nvSpPr>
          <p:spPr>
            <a:xfrm>
              <a:off x="18032" y="902293"/>
              <a:ext cx="3320639" cy="1839955"/>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679" name="線"/>
            <p:cNvSpPr/>
            <p:nvPr/>
          </p:nvSpPr>
          <p:spPr>
            <a:xfrm>
              <a:off x="946" y="2292"/>
              <a:ext cx="3337725" cy="2756632"/>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grpSp>
      <p:grpSp>
        <p:nvGrpSpPr>
          <p:cNvPr id="697" name="グループ"/>
          <p:cNvGrpSpPr/>
          <p:nvPr/>
        </p:nvGrpSpPr>
        <p:grpSpPr>
          <a:xfrm>
            <a:off x="8291591" y="2979397"/>
            <a:ext cx="3338672" cy="2758925"/>
            <a:chOff x="0" y="0"/>
            <a:chExt cx="3338670" cy="2758923"/>
          </a:xfrm>
        </p:grpSpPr>
        <p:sp>
          <p:nvSpPr>
            <p:cNvPr id="681" name="線"/>
            <p:cNvSpPr/>
            <p:nvPr/>
          </p:nvSpPr>
          <p:spPr>
            <a:xfrm>
              <a:off x="3664" y="18850"/>
              <a:ext cx="3332289"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682" name="線"/>
            <p:cNvSpPr/>
            <p:nvPr/>
          </p:nvSpPr>
          <p:spPr>
            <a:xfrm>
              <a:off x="3664" y="920560"/>
              <a:ext cx="3332289"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683" name="線"/>
            <p:cNvSpPr/>
            <p:nvPr/>
          </p:nvSpPr>
          <p:spPr>
            <a:xfrm>
              <a:off x="3664" y="1822270"/>
              <a:ext cx="3332289"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684" name="線"/>
            <p:cNvSpPr/>
            <p:nvPr/>
          </p:nvSpPr>
          <p:spPr>
            <a:xfrm>
              <a:off x="7141" y="0"/>
              <a:ext cx="3325333" cy="921026"/>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685" name="線"/>
            <p:cNvSpPr/>
            <p:nvPr/>
          </p:nvSpPr>
          <p:spPr>
            <a:xfrm>
              <a:off x="7201" y="920095"/>
              <a:ext cx="3325333" cy="921026"/>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686" name="線"/>
            <p:cNvSpPr/>
            <p:nvPr/>
          </p:nvSpPr>
          <p:spPr>
            <a:xfrm>
              <a:off x="7201" y="0"/>
              <a:ext cx="3325212" cy="184112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687" name="線"/>
            <p:cNvSpPr/>
            <p:nvPr/>
          </p:nvSpPr>
          <p:spPr>
            <a:xfrm flipV="1">
              <a:off x="7141" y="38595"/>
              <a:ext cx="3325333" cy="88150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688" name="線"/>
            <p:cNvSpPr/>
            <p:nvPr/>
          </p:nvSpPr>
          <p:spPr>
            <a:xfrm flipV="1">
              <a:off x="9866" y="939410"/>
              <a:ext cx="3319883" cy="882396"/>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689" name="線"/>
            <p:cNvSpPr/>
            <p:nvPr/>
          </p:nvSpPr>
          <p:spPr>
            <a:xfrm flipV="1">
              <a:off x="7141" y="19761"/>
              <a:ext cx="3325333" cy="1801598"/>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690" name="線"/>
            <p:cNvSpPr/>
            <p:nvPr/>
          </p:nvSpPr>
          <p:spPr>
            <a:xfrm>
              <a:off x="3664" y="2723980"/>
              <a:ext cx="3332289"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691" name="線"/>
            <p:cNvSpPr/>
            <p:nvPr/>
          </p:nvSpPr>
          <p:spPr>
            <a:xfrm flipV="1">
              <a:off x="2805" y="37236"/>
              <a:ext cx="3334008" cy="2686745"/>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692" name="線"/>
            <p:cNvSpPr/>
            <p:nvPr/>
          </p:nvSpPr>
          <p:spPr>
            <a:xfrm flipV="1">
              <a:off x="-1" y="913037"/>
              <a:ext cx="3336297" cy="1810944"/>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693" name="線"/>
            <p:cNvSpPr/>
            <p:nvPr/>
          </p:nvSpPr>
          <p:spPr>
            <a:xfrm flipV="1">
              <a:off x="10031" y="1809896"/>
              <a:ext cx="3319555" cy="914085"/>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694" name="線"/>
            <p:cNvSpPr/>
            <p:nvPr/>
          </p:nvSpPr>
          <p:spPr>
            <a:xfrm>
              <a:off x="3379" y="1826798"/>
              <a:ext cx="3326207" cy="896626"/>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695" name="線"/>
            <p:cNvSpPr/>
            <p:nvPr/>
          </p:nvSpPr>
          <p:spPr>
            <a:xfrm>
              <a:off x="18032" y="902293"/>
              <a:ext cx="3320639" cy="1839955"/>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696" name="線"/>
            <p:cNvSpPr/>
            <p:nvPr/>
          </p:nvSpPr>
          <p:spPr>
            <a:xfrm>
              <a:off x="946" y="2292"/>
              <a:ext cx="3337725" cy="2756632"/>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grpSp>
      <p:sp>
        <p:nvSpPr>
          <p:cNvPr id="699" name="１"/>
          <p:cNvSpPr txBox="1"/>
          <p:nvPr/>
        </p:nvSpPr>
        <p:spPr>
          <a:xfrm>
            <a:off x="19145200" y="6162702"/>
            <a:ext cx="419101" cy="406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１</a:t>
            </a:r>
          </a:p>
        </p:txBody>
      </p:sp>
      <p:sp>
        <p:nvSpPr>
          <p:cNvPr id="700" name="0.5"/>
          <p:cNvSpPr txBox="1"/>
          <p:nvPr/>
        </p:nvSpPr>
        <p:spPr>
          <a:xfrm>
            <a:off x="19085743" y="7069130"/>
            <a:ext cx="538015" cy="447230"/>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a:solidFill>
                  <a:srgbClr val="5E5E5E"/>
                </a:solidFill>
                <a:latin typeface="Arial"/>
                <a:ea typeface="Arial"/>
                <a:cs typeface="Arial"/>
                <a:sym typeface="Arial"/>
              </a:defRPr>
            </a:lvl1pPr>
          </a:lstStyle>
          <a:p>
            <a:r>
              <a:t>0.5</a:t>
            </a:r>
          </a:p>
        </p:txBody>
      </p:sp>
      <p:sp>
        <p:nvSpPr>
          <p:cNvPr id="701" name="1"/>
          <p:cNvSpPr txBox="1"/>
          <p:nvPr/>
        </p:nvSpPr>
        <p:spPr>
          <a:xfrm>
            <a:off x="19212842" y="6142288"/>
            <a:ext cx="283817" cy="447229"/>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a:solidFill>
                  <a:srgbClr val="5E5E5E"/>
                </a:solidFill>
                <a:latin typeface="Arial"/>
                <a:ea typeface="Arial"/>
                <a:cs typeface="Arial"/>
                <a:sym typeface="Arial"/>
              </a:defRPr>
            </a:lvl1pPr>
          </a:lstStyle>
          <a:p>
            <a:r>
              <a:t>1</a:t>
            </a:r>
          </a:p>
        </p:txBody>
      </p:sp>
      <p:sp>
        <p:nvSpPr>
          <p:cNvPr id="702" name="0"/>
          <p:cNvSpPr txBox="1"/>
          <p:nvPr/>
        </p:nvSpPr>
        <p:spPr>
          <a:xfrm>
            <a:off x="19212842" y="7974949"/>
            <a:ext cx="283817" cy="447230"/>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a:solidFill>
                  <a:srgbClr val="5E5E5E"/>
                </a:solidFill>
                <a:latin typeface="Arial"/>
                <a:ea typeface="Arial"/>
                <a:cs typeface="Arial"/>
                <a:sym typeface="Arial"/>
              </a:defRPr>
            </a:lvl1pPr>
          </a:lstStyle>
          <a:p>
            <a:r>
              <a:t>0</a:t>
            </a:r>
          </a:p>
        </p:txBody>
      </p:sp>
      <p:sp>
        <p:nvSpPr>
          <p:cNvPr id="81" name="dl_model = Sequential()…">
            <a:extLst>
              <a:ext uri="{FF2B5EF4-FFF2-40B4-BE49-F238E27FC236}">
                <a16:creationId xmlns:a16="http://schemas.microsoft.com/office/drawing/2014/main" id="{532722D6-091B-4262-AA7B-59CB992B7EE7}"/>
              </a:ext>
            </a:extLst>
          </p:cNvPr>
          <p:cNvSpPr txBox="1"/>
          <p:nvPr/>
        </p:nvSpPr>
        <p:spPr>
          <a:xfrm>
            <a:off x="2821756" y="8043717"/>
            <a:ext cx="17246709" cy="378667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3800">
                <a:solidFill>
                  <a:schemeClr val="accent5"/>
                </a:solidFill>
              </a:defRPr>
            </a:pPr>
            <a:r>
              <a:rPr dirty="0" err="1">
                <a:solidFill>
                  <a:schemeClr val="tx1"/>
                </a:solidFill>
              </a:rPr>
              <a:t>dl_model</a:t>
            </a:r>
            <a:r>
              <a:rPr dirty="0">
                <a:solidFill>
                  <a:schemeClr val="tx1"/>
                </a:solidFill>
              </a:rPr>
              <a:t> = Sequential()</a:t>
            </a:r>
          </a:p>
          <a:p>
            <a:pPr algn="l">
              <a:defRPr sz="3800"/>
            </a:pPr>
            <a:r>
              <a:rPr lang="en-US" dirty="0" err="1"/>
              <a:t>dl_</a:t>
            </a:r>
            <a:r>
              <a:rPr dirty="0" err="1"/>
              <a:t>model.add</a:t>
            </a:r>
            <a:r>
              <a:rPr dirty="0"/>
              <a:t>(Dense(4, activation='</a:t>
            </a:r>
            <a:r>
              <a:rPr dirty="0" err="1"/>
              <a:t>relu</a:t>
            </a:r>
            <a:r>
              <a:rPr dirty="0"/>
              <a:t>', </a:t>
            </a:r>
            <a:r>
              <a:rPr dirty="0" err="1"/>
              <a:t>input_shape</a:t>
            </a:r>
            <a:r>
              <a:rPr dirty="0"/>
              <a:t>=(4,)))</a:t>
            </a:r>
          </a:p>
          <a:p>
            <a:pPr algn="l">
              <a:defRPr sz="3800"/>
            </a:pPr>
            <a:r>
              <a:rPr lang="en-US" dirty="0" err="1"/>
              <a:t>dl_</a:t>
            </a:r>
            <a:r>
              <a:rPr dirty="0" err="1"/>
              <a:t>model.add</a:t>
            </a:r>
            <a:r>
              <a:rPr dirty="0"/>
              <a:t>(Dense(4, activation='</a:t>
            </a:r>
            <a:r>
              <a:rPr dirty="0" err="1"/>
              <a:t>relu</a:t>
            </a:r>
            <a:r>
              <a:rPr dirty="0"/>
              <a:t>'))</a:t>
            </a:r>
          </a:p>
          <a:p>
            <a:pPr algn="l">
              <a:defRPr sz="3800"/>
            </a:pPr>
            <a:r>
              <a:rPr lang="en-US" dirty="0" err="1"/>
              <a:t>dl_</a:t>
            </a:r>
            <a:r>
              <a:rPr dirty="0" err="1"/>
              <a:t>model.add</a:t>
            </a:r>
            <a:r>
              <a:rPr dirty="0"/>
              <a:t>(Dense(4, activation='</a:t>
            </a:r>
            <a:r>
              <a:rPr dirty="0" err="1"/>
              <a:t>relu</a:t>
            </a:r>
            <a:r>
              <a:rPr dirty="0"/>
              <a:t>'))</a:t>
            </a:r>
          </a:p>
          <a:p>
            <a:pPr algn="l">
              <a:defRPr sz="3800"/>
            </a:pPr>
            <a:r>
              <a:rPr lang="en-US" dirty="0" err="1">
                <a:solidFill>
                  <a:srgbClr val="FF0000"/>
                </a:solidFill>
              </a:rPr>
              <a:t>dl_</a:t>
            </a:r>
            <a:r>
              <a:rPr dirty="0" err="1">
                <a:solidFill>
                  <a:srgbClr val="FF0000"/>
                </a:solidFill>
              </a:rPr>
              <a:t>model.add</a:t>
            </a:r>
            <a:r>
              <a:rPr dirty="0">
                <a:solidFill>
                  <a:srgbClr val="FF0000"/>
                </a:solidFill>
              </a:rPr>
              <a:t>(Dense(1, activation='sigmoid'))</a:t>
            </a:r>
          </a:p>
          <a:p>
            <a:pPr algn="l">
              <a:defRPr sz="3800"/>
            </a:pPr>
            <a:r>
              <a:rPr lang="en-US" dirty="0" err="1"/>
              <a:t>dl_</a:t>
            </a:r>
            <a:r>
              <a:rPr dirty="0" err="1"/>
              <a:t>model.compile</a:t>
            </a:r>
            <a:r>
              <a:rPr dirty="0"/>
              <a:t>(loss='</a:t>
            </a:r>
            <a:r>
              <a:rPr dirty="0" err="1"/>
              <a:t>binary_crossentropy</a:t>
            </a:r>
            <a:r>
              <a:rPr dirty="0"/>
              <a:t>', optimizer='Adam', metrics=["accuracy"])</a:t>
            </a:r>
          </a:p>
          <a:p>
            <a:pPr algn="l">
              <a:defRPr sz="3800"/>
            </a:pPr>
            <a:r>
              <a:rPr lang="en-US" dirty="0" err="1"/>
              <a:t>dl_</a:t>
            </a:r>
            <a:r>
              <a:rPr dirty="0" err="1"/>
              <a:t>model.summary</a:t>
            </a:r>
            <a:r>
              <a:rPr dirty="0"/>
              <a:t>()</a:t>
            </a:r>
          </a:p>
        </p:txBody>
      </p:sp>
      <p:sp>
        <p:nvSpPr>
          <p:cNvPr id="82" name="学習モデルの作成">
            <a:extLst>
              <a:ext uri="{FF2B5EF4-FFF2-40B4-BE49-F238E27FC236}">
                <a16:creationId xmlns:a16="http://schemas.microsoft.com/office/drawing/2014/main" id="{418710C6-A88D-47A9-B1ED-4F00531383FC}"/>
              </a:ext>
            </a:extLst>
          </p:cNvPr>
          <p:cNvSpPr txBox="1"/>
          <p:nvPr/>
        </p:nvSpPr>
        <p:spPr>
          <a:xfrm>
            <a:off x="5603662" y="160826"/>
            <a:ext cx="13176684" cy="902811"/>
          </a:xfrm>
          <a:prstGeom prst="rect">
            <a:avLst/>
          </a:prstGeom>
          <a:solidFill>
            <a:schemeClr val="accent1"/>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1130300">
              <a:lnSpc>
                <a:spcPct val="100000"/>
              </a:lnSpc>
              <a:defRPr sz="5200">
                <a:solidFill>
                  <a:srgbClr val="FFFFFF"/>
                </a:solidFill>
                <a:latin typeface="Graphik"/>
                <a:ea typeface="Graphik"/>
                <a:cs typeface="Graphik"/>
                <a:sym typeface="Graphik"/>
              </a:defRPr>
            </a:lvl1pPr>
          </a:lstStyle>
          <a:p>
            <a:r>
              <a:rPr dirty="0" err="1"/>
              <a:t>学習モデルの作成</a:t>
            </a:r>
            <a:r>
              <a:rPr lang="en-US" dirty="0"/>
              <a:t>(</a:t>
            </a:r>
            <a:r>
              <a:rPr lang="ja-JP" altLang="en-US" dirty="0"/>
              <a:t>ニューラルネットワーク</a:t>
            </a:r>
            <a:r>
              <a:rPr lang="en-US" dirty="0"/>
              <a:t>)</a:t>
            </a:r>
            <a:endParaRPr dirty="0"/>
          </a:p>
        </p:txBody>
      </p:sp>
    </p:spTree>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5" name="loss = “損失関数”, optimizer =‘最適化関数’, metrics=[“評価指標”]"/>
          <p:cNvSpPr txBox="1"/>
          <p:nvPr/>
        </p:nvSpPr>
        <p:spPr>
          <a:xfrm>
            <a:off x="922586" y="4225450"/>
            <a:ext cx="14214615" cy="6565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lgn="l">
              <a:defRPr sz="3300"/>
            </a:lvl1pPr>
          </a:lstStyle>
          <a:p>
            <a:r>
              <a:rPr sz="4000" dirty="0"/>
              <a:t>loss = “</a:t>
            </a:r>
            <a:r>
              <a:rPr sz="4000" dirty="0" err="1"/>
              <a:t>損失関数</a:t>
            </a:r>
            <a:r>
              <a:rPr sz="4000" dirty="0"/>
              <a:t>”, optimizer =‘</a:t>
            </a:r>
            <a:r>
              <a:rPr sz="4000" dirty="0" err="1"/>
              <a:t>最適化関数</a:t>
            </a:r>
            <a:r>
              <a:rPr sz="4000" dirty="0"/>
              <a:t>’, metrics=[“</a:t>
            </a:r>
            <a:r>
              <a:rPr sz="4000" dirty="0" err="1"/>
              <a:t>評価指標</a:t>
            </a:r>
            <a:r>
              <a:rPr sz="4000" dirty="0"/>
              <a:t>”]</a:t>
            </a:r>
          </a:p>
        </p:txBody>
      </p:sp>
      <p:sp>
        <p:nvSpPr>
          <p:cNvPr id="706" name="model.compile()で、学習時の評価方法の選択をする"/>
          <p:cNvSpPr txBox="1"/>
          <p:nvPr/>
        </p:nvSpPr>
        <p:spPr>
          <a:xfrm>
            <a:off x="832565" y="2082266"/>
            <a:ext cx="13173152" cy="959613"/>
          </a:xfrm>
          <a:prstGeom prst="rect">
            <a:avLst/>
          </a:prstGeom>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400"/>
            </a:lvl1pPr>
          </a:lstStyle>
          <a:p>
            <a:r>
              <a:t>model.compile()で、学習時の評価方法の選択をする</a:t>
            </a:r>
          </a:p>
        </p:txBody>
      </p:sp>
      <p:sp>
        <p:nvSpPr>
          <p:cNvPr id="707" name="楕円"/>
          <p:cNvSpPr/>
          <p:nvPr/>
        </p:nvSpPr>
        <p:spPr>
          <a:xfrm>
            <a:off x="20351241" y="3943490"/>
            <a:ext cx="875368" cy="868840"/>
          </a:xfrm>
          <a:prstGeom prst="ellipse">
            <a:avLst/>
          </a:prstGeom>
          <a:ln w="76200">
            <a:solidFill>
              <a:srgbClr val="020000"/>
            </a:solidFill>
            <a:miter lim="400000"/>
          </a:ln>
        </p:spPr>
        <p:txBody>
          <a:bodyPr lIns="50800" tIns="50800" rIns="50800" bIns="5080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708" name="線"/>
          <p:cNvSpPr/>
          <p:nvPr/>
        </p:nvSpPr>
        <p:spPr>
          <a:xfrm>
            <a:off x="17235369" y="3839843"/>
            <a:ext cx="2897383" cy="542599"/>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709" name="線"/>
          <p:cNvSpPr/>
          <p:nvPr/>
        </p:nvSpPr>
        <p:spPr>
          <a:xfrm>
            <a:off x="17238846" y="2919283"/>
            <a:ext cx="2893165" cy="1460267"/>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710" name="線"/>
          <p:cNvSpPr/>
          <p:nvPr/>
        </p:nvSpPr>
        <p:spPr>
          <a:xfrm flipV="1">
            <a:off x="17241569" y="4399759"/>
            <a:ext cx="2892730" cy="341331"/>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711" name="楕円"/>
          <p:cNvSpPr/>
          <p:nvPr/>
        </p:nvSpPr>
        <p:spPr>
          <a:xfrm>
            <a:off x="16238960" y="2590925"/>
            <a:ext cx="875368" cy="868840"/>
          </a:xfrm>
          <a:prstGeom prst="ellipse">
            <a:avLst/>
          </a:prstGeom>
          <a:ln w="76200">
            <a:solidFill>
              <a:srgbClr val="020000"/>
            </a:solidFill>
            <a:miter lim="400000"/>
          </a:ln>
        </p:spPr>
        <p:txBody>
          <a:bodyPr lIns="50800" tIns="50800" rIns="50800" bIns="5080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712" name="楕円"/>
          <p:cNvSpPr/>
          <p:nvPr/>
        </p:nvSpPr>
        <p:spPr>
          <a:xfrm>
            <a:off x="16238960" y="3492634"/>
            <a:ext cx="875368" cy="868840"/>
          </a:xfrm>
          <a:prstGeom prst="ellipse">
            <a:avLst/>
          </a:prstGeom>
          <a:ln w="76200">
            <a:solidFill>
              <a:srgbClr val="020000"/>
            </a:solidFill>
            <a:miter lim="400000"/>
          </a:ln>
        </p:spPr>
        <p:txBody>
          <a:bodyPr lIns="50800" tIns="50800" rIns="50800" bIns="5080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713" name="楕円"/>
          <p:cNvSpPr/>
          <p:nvPr/>
        </p:nvSpPr>
        <p:spPr>
          <a:xfrm>
            <a:off x="16238960" y="4394344"/>
            <a:ext cx="875368" cy="868840"/>
          </a:xfrm>
          <a:prstGeom prst="ellipse">
            <a:avLst/>
          </a:prstGeom>
          <a:ln w="76200">
            <a:solidFill>
              <a:srgbClr val="020000"/>
            </a:solidFill>
            <a:miter lim="400000"/>
          </a:ln>
        </p:spPr>
        <p:txBody>
          <a:bodyPr lIns="50800" tIns="50800" rIns="50800" bIns="5080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714" name="楕円"/>
          <p:cNvSpPr/>
          <p:nvPr/>
        </p:nvSpPr>
        <p:spPr>
          <a:xfrm>
            <a:off x="16238960" y="5296055"/>
            <a:ext cx="875368" cy="868840"/>
          </a:xfrm>
          <a:prstGeom prst="ellipse">
            <a:avLst/>
          </a:prstGeom>
          <a:ln w="76200">
            <a:solidFill>
              <a:srgbClr val="020000"/>
            </a:solidFill>
            <a:miter lim="400000"/>
          </a:ln>
        </p:spPr>
        <p:txBody>
          <a:bodyPr lIns="50800" tIns="50800" rIns="50800" bIns="5080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715" name="線"/>
          <p:cNvSpPr/>
          <p:nvPr/>
        </p:nvSpPr>
        <p:spPr>
          <a:xfrm flipV="1">
            <a:off x="17238845" y="4373922"/>
            <a:ext cx="2920104" cy="1295547"/>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716" name="中間層"/>
          <p:cNvSpPr txBox="1"/>
          <p:nvPr/>
        </p:nvSpPr>
        <p:spPr>
          <a:xfrm>
            <a:off x="15952744" y="1824503"/>
            <a:ext cx="1447801" cy="5524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500"/>
            </a:lvl1pPr>
          </a:lstStyle>
          <a:p>
            <a:r>
              <a:t>中間層</a:t>
            </a:r>
          </a:p>
        </p:txBody>
      </p:sp>
      <p:sp>
        <p:nvSpPr>
          <p:cNvPr id="717" name="出力層"/>
          <p:cNvSpPr txBox="1"/>
          <p:nvPr/>
        </p:nvSpPr>
        <p:spPr>
          <a:xfrm>
            <a:off x="20065024" y="1824503"/>
            <a:ext cx="1447801" cy="5524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500"/>
            </a:lvl1pPr>
          </a:lstStyle>
          <a:p>
            <a:r>
              <a:t>出力層</a:t>
            </a:r>
          </a:p>
        </p:txBody>
      </p:sp>
      <p:sp>
        <p:nvSpPr>
          <p:cNvPr id="718" name="正解"/>
          <p:cNvSpPr txBox="1"/>
          <p:nvPr/>
        </p:nvSpPr>
        <p:spPr>
          <a:xfrm>
            <a:off x="22268698" y="1824503"/>
            <a:ext cx="1003301" cy="5524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500"/>
            </a:lvl1pPr>
          </a:lstStyle>
          <a:p>
            <a:r>
              <a:t>正解</a:t>
            </a:r>
          </a:p>
        </p:txBody>
      </p:sp>
      <p:sp>
        <p:nvSpPr>
          <p:cNvPr id="719" name="0.6"/>
          <p:cNvSpPr txBox="1"/>
          <p:nvPr/>
        </p:nvSpPr>
        <p:spPr>
          <a:xfrm>
            <a:off x="20413512" y="3992782"/>
            <a:ext cx="750825" cy="7702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500"/>
            </a:lvl1pPr>
          </a:lstStyle>
          <a:p>
            <a:r>
              <a:t>0.6</a:t>
            </a:r>
          </a:p>
        </p:txBody>
      </p:sp>
      <p:sp>
        <p:nvSpPr>
          <p:cNvPr id="720" name="1"/>
          <p:cNvSpPr txBox="1"/>
          <p:nvPr/>
        </p:nvSpPr>
        <p:spPr>
          <a:xfrm>
            <a:off x="22752050" y="3929726"/>
            <a:ext cx="287656" cy="896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200"/>
            </a:lvl1pPr>
          </a:lstStyle>
          <a:p>
            <a:r>
              <a:t>1</a:t>
            </a:r>
          </a:p>
        </p:txBody>
      </p:sp>
      <p:sp>
        <p:nvSpPr>
          <p:cNvPr id="721" name="線"/>
          <p:cNvSpPr/>
          <p:nvPr/>
        </p:nvSpPr>
        <p:spPr>
          <a:xfrm>
            <a:off x="21388909" y="4466809"/>
            <a:ext cx="1000403" cy="1"/>
          </a:xfrm>
          <a:prstGeom prst="line">
            <a:avLst/>
          </a:prstGeom>
          <a:ln w="76200">
            <a:solidFill>
              <a:srgbClr val="000000"/>
            </a:solidFill>
            <a:miter lim="400000"/>
            <a:headEnd type="triangle"/>
            <a:tailEnd type="triangle"/>
          </a:ln>
        </p:spPr>
        <p:txBody>
          <a:bodyPr lIns="50800" tIns="50800" rIns="50800" bIns="50800" anchor="ctr"/>
          <a:lstStyle/>
          <a:p>
            <a:endParaRPr/>
          </a:p>
        </p:txBody>
      </p:sp>
      <p:sp>
        <p:nvSpPr>
          <p:cNvPr id="722" name="矢印"/>
          <p:cNvSpPr/>
          <p:nvPr/>
        </p:nvSpPr>
        <p:spPr>
          <a:xfrm rot="17100000">
            <a:off x="20786165" y="5349747"/>
            <a:ext cx="1270001" cy="860321"/>
          </a:xfrm>
          <a:prstGeom prst="rightArrow">
            <a:avLst>
              <a:gd name="adj1" fmla="val 32000"/>
              <a:gd name="adj2" fmla="val 94476"/>
            </a:avLst>
          </a:prstGeom>
          <a:solidFill>
            <a:schemeClr val="accent5"/>
          </a:solidFill>
          <a:ln w="12700">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endParaRPr/>
          </a:p>
        </p:txBody>
      </p:sp>
      <p:sp>
        <p:nvSpPr>
          <p:cNvPr id="723" name="この誤差を0に近づけるように、…"/>
          <p:cNvSpPr txBox="1"/>
          <p:nvPr/>
        </p:nvSpPr>
        <p:spPr>
          <a:xfrm>
            <a:off x="16969260" y="6841740"/>
            <a:ext cx="7185153" cy="109838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sz="3100">
                <a:latin typeface="Arial"/>
                <a:ea typeface="Arial"/>
                <a:cs typeface="Arial"/>
                <a:sym typeface="Arial"/>
              </a:defRPr>
            </a:pPr>
            <a:r>
              <a:t>この誤差を0に近づけるように、</a:t>
            </a:r>
          </a:p>
          <a:p>
            <a:pPr>
              <a:defRPr sz="3100">
                <a:latin typeface="Arial"/>
                <a:ea typeface="Arial"/>
                <a:cs typeface="Arial"/>
                <a:sym typeface="Arial"/>
              </a:defRPr>
            </a:pPr>
            <a:r>
              <a:t>誤差逆伝播を行い各パラメーターを調整</a:t>
            </a:r>
          </a:p>
        </p:txBody>
      </p:sp>
      <p:sp>
        <p:nvSpPr>
          <p:cNvPr id="724" name="(今回はAdamという最適化アルゴリズムを使用)"/>
          <p:cNvSpPr txBox="1"/>
          <p:nvPr/>
        </p:nvSpPr>
        <p:spPr>
          <a:xfrm>
            <a:off x="16356808" y="8188895"/>
            <a:ext cx="7917960" cy="51010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2900">
                <a:latin typeface="Arial"/>
                <a:ea typeface="Arial"/>
                <a:cs typeface="Arial"/>
                <a:sym typeface="Arial"/>
              </a:defRPr>
            </a:lvl1pPr>
          </a:lstStyle>
          <a:p>
            <a:r>
              <a:t>(今回はAdamという最適化アルゴリズムを使用)</a:t>
            </a:r>
          </a:p>
        </p:txBody>
      </p:sp>
      <p:sp>
        <p:nvSpPr>
          <p:cNvPr id="725" name="今回は2クラス分類なのでbinary_crossentropyを選択…"/>
          <p:cNvSpPr txBox="1"/>
          <p:nvPr/>
        </p:nvSpPr>
        <p:spPr>
          <a:xfrm>
            <a:off x="1837061" y="5343670"/>
            <a:ext cx="13104120" cy="121058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a:defRPr sz="3300"/>
            </a:pPr>
            <a:r>
              <a:rPr sz="4000" dirty="0"/>
              <a:t>今回は2クラス分類なのでbinary_crossentropyを選択</a:t>
            </a:r>
          </a:p>
          <a:p>
            <a:pPr algn="l">
              <a:defRPr sz="3300"/>
            </a:pPr>
            <a:r>
              <a:rPr sz="4000" dirty="0" err="1"/>
              <a:t>評価指標は正解率を示すaccuracyを選択</a:t>
            </a:r>
            <a:endParaRPr sz="4000" dirty="0"/>
          </a:p>
        </p:txBody>
      </p:sp>
      <p:sp>
        <p:nvSpPr>
          <p:cNvPr id="25" name="dl_model = Sequential()…">
            <a:extLst>
              <a:ext uri="{FF2B5EF4-FFF2-40B4-BE49-F238E27FC236}">
                <a16:creationId xmlns:a16="http://schemas.microsoft.com/office/drawing/2014/main" id="{D8B8E1F8-9E1E-4E4A-95FF-3D6CDDA65B60}"/>
              </a:ext>
            </a:extLst>
          </p:cNvPr>
          <p:cNvSpPr txBox="1"/>
          <p:nvPr/>
        </p:nvSpPr>
        <p:spPr>
          <a:xfrm>
            <a:off x="2821756" y="8043717"/>
            <a:ext cx="17246709" cy="378667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3800">
                <a:solidFill>
                  <a:schemeClr val="accent5"/>
                </a:solidFill>
              </a:defRPr>
            </a:pPr>
            <a:r>
              <a:rPr dirty="0" err="1">
                <a:solidFill>
                  <a:schemeClr val="tx1"/>
                </a:solidFill>
              </a:rPr>
              <a:t>dl_model</a:t>
            </a:r>
            <a:r>
              <a:rPr dirty="0">
                <a:solidFill>
                  <a:schemeClr val="tx1"/>
                </a:solidFill>
              </a:rPr>
              <a:t> = Sequential()</a:t>
            </a:r>
          </a:p>
          <a:p>
            <a:pPr algn="l">
              <a:defRPr sz="3800"/>
            </a:pPr>
            <a:r>
              <a:rPr lang="en-US" dirty="0" err="1"/>
              <a:t>dl_</a:t>
            </a:r>
            <a:r>
              <a:rPr dirty="0" err="1"/>
              <a:t>model.add</a:t>
            </a:r>
            <a:r>
              <a:rPr dirty="0"/>
              <a:t>(Dense(4, activation='</a:t>
            </a:r>
            <a:r>
              <a:rPr dirty="0" err="1"/>
              <a:t>relu</a:t>
            </a:r>
            <a:r>
              <a:rPr dirty="0"/>
              <a:t>', </a:t>
            </a:r>
            <a:r>
              <a:rPr dirty="0" err="1"/>
              <a:t>input_shape</a:t>
            </a:r>
            <a:r>
              <a:rPr dirty="0"/>
              <a:t>=(4,)))</a:t>
            </a:r>
          </a:p>
          <a:p>
            <a:pPr algn="l">
              <a:defRPr sz="3800"/>
            </a:pPr>
            <a:r>
              <a:rPr lang="en-US" dirty="0" err="1"/>
              <a:t>dl_</a:t>
            </a:r>
            <a:r>
              <a:rPr dirty="0" err="1"/>
              <a:t>model.add</a:t>
            </a:r>
            <a:r>
              <a:rPr dirty="0"/>
              <a:t>(Dense(4, activation='</a:t>
            </a:r>
            <a:r>
              <a:rPr dirty="0" err="1"/>
              <a:t>relu</a:t>
            </a:r>
            <a:r>
              <a:rPr dirty="0"/>
              <a:t>'))</a:t>
            </a:r>
          </a:p>
          <a:p>
            <a:pPr algn="l">
              <a:defRPr sz="3800"/>
            </a:pPr>
            <a:r>
              <a:rPr lang="en-US" dirty="0" err="1"/>
              <a:t>dl_</a:t>
            </a:r>
            <a:r>
              <a:rPr dirty="0" err="1"/>
              <a:t>model.add</a:t>
            </a:r>
            <a:r>
              <a:rPr dirty="0"/>
              <a:t>(Dense(4, activation='</a:t>
            </a:r>
            <a:r>
              <a:rPr dirty="0" err="1"/>
              <a:t>relu</a:t>
            </a:r>
            <a:r>
              <a:rPr dirty="0"/>
              <a:t>'))</a:t>
            </a:r>
          </a:p>
          <a:p>
            <a:pPr algn="l">
              <a:defRPr sz="3800"/>
            </a:pPr>
            <a:r>
              <a:rPr lang="en-US" dirty="0" err="1"/>
              <a:t>dl_</a:t>
            </a:r>
            <a:r>
              <a:rPr dirty="0" err="1"/>
              <a:t>model.add</a:t>
            </a:r>
            <a:r>
              <a:rPr dirty="0"/>
              <a:t>(Dense(1, activation='sigmoid'))</a:t>
            </a:r>
          </a:p>
          <a:p>
            <a:pPr algn="l">
              <a:defRPr sz="3800"/>
            </a:pPr>
            <a:r>
              <a:rPr lang="en-US" dirty="0" err="1">
                <a:solidFill>
                  <a:srgbClr val="FF0000"/>
                </a:solidFill>
              </a:rPr>
              <a:t>dl_</a:t>
            </a:r>
            <a:r>
              <a:rPr dirty="0" err="1">
                <a:solidFill>
                  <a:srgbClr val="FF0000"/>
                </a:solidFill>
              </a:rPr>
              <a:t>model.compile</a:t>
            </a:r>
            <a:r>
              <a:rPr dirty="0">
                <a:solidFill>
                  <a:srgbClr val="FF0000"/>
                </a:solidFill>
              </a:rPr>
              <a:t>(loss='</a:t>
            </a:r>
            <a:r>
              <a:rPr dirty="0" err="1">
                <a:solidFill>
                  <a:srgbClr val="FF0000"/>
                </a:solidFill>
              </a:rPr>
              <a:t>binary_crossentropy</a:t>
            </a:r>
            <a:r>
              <a:rPr dirty="0">
                <a:solidFill>
                  <a:srgbClr val="FF0000"/>
                </a:solidFill>
              </a:rPr>
              <a:t>', optimizer='Adam', metrics=["accuracy"])</a:t>
            </a:r>
          </a:p>
          <a:p>
            <a:pPr algn="l">
              <a:defRPr sz="3800"/>
            </a:pPr>
            <a:r>
              <a:rPr lang="en-US" dirty="0" err="1"/>
              <a:t>dl_</a:t>
            </a:r>
            <a:r>
              <a:rPr dirty="0" err="1"/>
              <a:t>model.summary</a:t>
            </a:r>
            <a:r>
              <a:rPr dirty="0"/>
              <a:t>()</a:t>
            </a:r>
          </a:p>
        </p:txBody>
      </p:sp>
      <p:sp>
        <p:nvSpPr>
          <p:cNvPr id="26" name="学習モデルの作成">
            <a:extLst>
              <a:ext uri="{FF2B5EF4-FFF2-40B4-BE49-F238E27FC236}">
                <a16:creationId xmlns:a16="http://schemas.microsoft.com/office/drawing/2014/main" id="{7D757FB0-1CB1-4746-B75B-D3251072DF64}"/>
              </a:ext>
            </a:extLst>
          </p:cNvPr>
          <p:cNvSpPr txBox="1"/>
          <p:nvPr/>
        </p:nvSpPr>
        <p:spPr>
          <a:xfrm>
            <a:off x="5603662" y="160826"/>
            <a:ext cx="13176684" cy="902811"/>
          </a:xfrm>
          <a:prstGeom prst="rect">
            <a:avLst/>
          </a:prstGeom>
          <a:solidFill>
            <a:schemeClr val="accent1"/>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1130300">
              <a:lnSpc>
                <a:spcPct val="100000"/>
              </a:lnSpc>
              <a:defRPr sz="5200">
                <a:solidFill>
                  <a:srgbClr val="FFFFFF"/>
                </a:solidFill>
                <a:latin typeface="Graphik"/>
                <a:ea typeface="Graphik"/>
                <a:cs typeface="Graphik"/>
                <a:sym typeface="Graphik"/>
              </a:defRPr>
            </a:lvl1pPr>
          </a:lstStyle>
          <a:p>
            <a:r>
              <a:rPr dirty="0" err="1"/>
              <a:t>学習モデルの作成</a:t>
            </a:r>
            <a:r>
              <a:rPr lang="en-US" dirty="0"/>
              <a:t>(</a:t>
            </a:r>
            <a:r>
              <a:rPr lang="ja-JP" altLang="en-US" dirty="0"/>
              <a:t>ニューラルネットワーク</a:t>
            </a:r>
            <a:r>
              <a:rPr lang="en-US" dirty="0"/>
              <a:t>)</a:t>
            </a:r>
            <a:endParaRPr dirty="0"/>
          </a:p>
        </p:txBody>
      </p:sp>
    </p:spTree>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9" name="model.summary()は、…"/>
          <p:cNvSpPr txBox="1"/>
          <p:nvPr/>
        </p:nvSpPr>
        <p:spPr>
          <a:xfrm>
            <a:off x="1126743" y="3665250"/>
            <a:ext cx="8181727" cy="1349087"/>
          </a:xfrm>
          <a:prstGeom prst="rect">
            <a:avLst/>
          </a:prstGeom>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sz="4500"/>
            </a:pPr>
            <a:r>
              <a:rPr lang="en-US" dirty="0" err="1"/>
              <a:t>dl_</a:t>
            </a:r>
            <a:r>
              <a:rPr dirty="0" err="1"/>
              <a:t>model.summary</a:t>
            </a:r>
            <a:r>
              <a:rPr dirty="0"/>
              <a:t>()は、</a:t>
            </a:r>
          </a:p>
          <a:p>
            <a:pPr>
              <a:defRPr sz="4500"/>
            </a:pPr>
            <a:r>
              <a:rPr dirty="0" err="1"/>
              <a:t>作成した学習モデルを要約する</a:t>
            </a:r>
            <a:endParaRPr dirty="0"/>
          </a:p>
        </p:txBody>
      </p:sp>
      <p:pic>
        <p:nvPicPr>
          <p:cNvPr id="730" name="スクリーンショット 2021-03-25 9.25.11.png" descr="スクリーンショット 2021-03-25 9.25.11.png"/>
          <p:cNvPicPr>
            <a:picLocks noChangeAspect="1"/>
          </p:cNvPicPr>
          <p:nvPr/>
        </p:nvPicPr>
        <p:blipFill rotWithShape="1">
          <a:blip r:embed="rId2"/>
          <a:srcRect t="5720"/>
          <a:stretch/>
        </p:blipFill>
        <p:spPr>
          <a:xfrm>
            <a:off x="10468216" y="2194560"/>
            <a:ext cx="13016547" cy="6408619"/>
          </a:xfrm>
          <a:prstGeom prst="rect">
            <a:avLst/>
          </a:prstGeom>
          <a:ln w="25400">
            <a:solidFill>
              <a:srgbClr val="000000"/>
            </a:solidFill>
            <a:miter lim="400000"/>
          </a:ln>
        </p:spPr>
      </p:pic>
      <p:sp>
        <p:nvSpPr>
          <p:cNvPr id="6" name="dl_model = Sequential()…">
            <a:extLst>
              <a:ext uri="{FF2B5EF4-FFF2-40B4-BE49-F238E27FC236}">
                <a16:creationId xmlns:a16="http://schemas.microsoft.com/office/drawing/2014/main" id="{20AFB953-5F3E-4E9D-8961-8B47EE291F3C}"/>
              </a:ext>
            </a:extLst>
          </p:cNvPr>
          <p:cNvSpPr txBox="1"/>
          <p:nvPr/>
        </p:nvSpPr>
        <p:spPr>
          <a:xfrm>
            <a:off x="2931484" y="9140997"/>
            <a:ext cx="17246709" cy="378667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3800">
                <a:solidFill>
                  <a:schemeClr val="accent5"/>
                </a:solidFill>
              </a:defRPr>
            </a:pPr>
            <a:r>
              <a:rPr dirty="0" err="1">
                <a:solidFill>
                  <a:schemeClr val="tx1"/>
                </a:solidFill>
              </a:rPr>
              <a:t>dl_model</a:t>
            </a:r>
            <a:r>
              <a:rPr dirty="0">
                <a:solidFill>
                  <a:schemeClr val="tx1"/>
                </a:solidFill>
              </a:rPr>
              <a:t> = Sequential()</a:t>
            </a:r>
          </a:p>
          <a:p>
            <a:pPr algn="l">
              <a:defRPr sz="3800"/>
            </a:pPr>
            <a:r>
              <a:rPr lang="en-US" dirty="0" err="1"/>
              <a:t>dl_</a:t>
            </a:r>
            <a:r>
              <a:rPr dirty="0" err="1"/>
              <a:t>model.add</a:t>
            </a:r>
            <a:r>
              <a:rPr dirty="0"/>
              <a:t>(Dense(4, activation='</a:t>
            </a:r>
            <a:r>
              <a:rPr dirty="0" err="1"/>
              <a:t>relu</a:t>
            </a:r>
            <a:r>
              <a:rPr dirty="0"/>
              <a:t>', </a:t>
            </a:r>
            <a:r>
              <a:rPr dirty="0" err="1"/>
              <a:t>input_shape</a:t>
            </a:r>
            <a:r>
              <a:rPr dirty="0"/>
              <a:t>=(4,)))</a:t>
            </a:r>
          </a:p>
          <a:p>
            <a:pPr algn="l">
              <a:defRPr sz="3800"/>
            </a:pPr>
            <a:r>
              <a:rPr lang="en-US" dirty="0" err="1"/>
              <a:t>dl_</a:t>
            </a:r>
            <a:r>
              <a:rPr dirty="0" err="1"/>
              <a:t>model.add</a:t>
            </a:r>
            <a:r>
              <a:rPr dirty="0"/>
              <a:t>(Dense(4, activation='</a:t>
            </a:r>
            <a:r>
              <a:rPr dirty="0" err="1"/>
              <a:t>relu</a:t>
            </a:r>
            <a:r>
              <a:rPr dirty="0"/>
              <a:t>'))</a:t>
            </a:r>
          </a:p>
          <a:p>
            <a:pPr algn="l">
              <a:defRPr sz="3800"/>
            </a:pPr>
            <a:r>
              <a:rPr lang="en-US" dirty="0" err="1"/>
              <a:t>dl_</a:t>
            </a:r>
            <a:r>
              <a:rPr dirty="0" err="1"/>
              <a:t>model.add</a:t>
            </a:r>
            <a:r>
              <a:rPr dirty="0"/>
              <a:t>(Dense(4, activation='</a:t>
            </a:r>
            <a:r>
              <a:rPr dirty="0" err="1"/>
              <a:t>relu</a:t>
            </a:r>
            <a:r>
              <a:rPr dirty="0"/>
              <a:t>'))</a:t>
            </a:r>
          </a:p>
          <a:p>
            <a:pPr algn="l">
              <a:defRPr sz="3800"/>
            </a:pPr>
            <a:r>
              <a:rPr lang="en-US" dirty="0" err="1"/>
              <a:t>dl_</a:t>
            </a:r>
            <a:r>
              <a:rPr dirty="0" err="1"/>
              <a:t>model.add</a:t>
            </a:r>
            <a:r>
              <a:rPr dirty="0"/>
              <a:t>(Dense(1, activation='sigmoid'))</a:t>
            </a:r>
          </a:p>
          <a:p>
            <a:pPr algn="l">
              <a:defRPr sz="3800"/>
            </a:pPr>
            <a:r>
              <a:rPr lang="en-US" dirty="0" err="1">
                <a:solidFill>
                  <a:schemeClr val="tx1"/>
                </a:solidFill>
              </a:rPr>
              <a:t>dl_</a:t>
            </a:r>
            <a:r>
              <a:rPr dirty="0" err="1">
                <a:solidFill>
                  <a:schemeClr val="tx1"/>
                </a:solidFill>
              </a:rPr>
              <a:t>model.compile</a:t>
            </a:r>
            <a:r>
              <a:rPr dirty="0">
                <a:solidFill>
                  <a:schemeClr val="tx1"/>
                </a:solidFill>
              </a:rPr>
              <a:t>(loss='</a:t>
            </a:r>
            <a:r>
              <a:rPr dirty="0" err="1">
                <a:solidFill>
                  <a:schemeClr val="tx1"/>
                </a:solidFill>
              </a:rPr>
              <a:t>binary_crossentropy</a:t>
            </a:r>
            <a:r>
              <a:rPr dirty="0">
                <a:solidFill>
                  <a:schemeClr val="tx1"/>
                </a:solidFill>
              </a:rPr>
              <a:t>', optimizer='Adam', metrics=["accuracy"])</a:t>
            </a:r>
          </a:p>
          <a:p>
            <a:pPr algn="l">
              <a:defRPr sz="3800"/>
            </a:pPr>
            <a:r>
              <a:rPr lang="en-US" dirty="0" err="1">
                <a:solidFill>
                  <a:srgbClr val="FF0000"/>
                </a:solidFill>
              </a:rPr>
              <a:t>dl_</a:t>
            </a:r>
            <a:r>
              <a:rPr dirty="0" err="1">
                <a:solidFill>
                  <a:srgbClr val="FF0000"/>
                </a:solidFill>
              </a:rPr>
              <a:t>model.summary</a:t>
            </a:r>
            <a:r>
              <a:rPr dirty="0">
                <a:solidFill>
                  <a:srgbClr val="FF0000"/>
                </a:solidFill>
              </a:rPr>
              <a:t>()</a:t>
            </a:r>
          </a:p>
        </p:txBody>
      </p:sp>
      <p:sp>
        <p:nvSpPr>
          <p:cNvPr id="7" name="学習モデルの作成">
            <a:extLst>
              <a:ext uri="{FF2B5EF4-FFF2-40B4-BE49-F238E27FC236}">
                <a16:creationId xmlns:a16="http://schemas.microsoft.com/office/drawing/2014/main" id="{0172E1A1-9686-4B61-B60F-65B50795A6D7}"/>
              </a:ext>
            </a:extLst>
          </p:cNvPr>
          <p:cNvSpPr txBox="1"/>
          <p:nvPr/>
        </p:nvSpPr>
        <p:spPr>
          <a:xfrm>
            <a:off x="5603662" y="160826"/>
            <a:ext cx="13176684" cy="902811"/>
          </a:xfrm>
          <a:prstGeom prst="rect">
            <a:avLst/>
          </a:prstGeom>
          <a:solidFill>
            <a:schemeClr val="accent1"/>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1130300">
              <a:lnSpc>
                <a:spcPct val="100000"/>
              </a:lnSpc>
              <a:defRPr sz="5200">
                <a:solidFill>
                  <a:srgbClr val="FFFFFF"/>
                </a:solidFill>
                <a:latin typeface="Graphik"/>
                <a:ea typeface="Graphik"/>
                <a:cs typeface="Graphik"/>
                <a:sym typeface="Graphik"/>
              </a:defRPr>
            </a:lvl1pPr>
          </a:lstStyle>
          <a:p>
            <a:r>
              <a:rPr dirty="0" err="1"/>
              <a:t>学習モデルの作成</a:t>
            </a:r>
            <a:r>
              <a:rPr lang="en-US" dirty="0"/>
              <a:t>(</a:t>
            </a:r>
            <a:r>
              <a:rPr lang="ja-JP" altLang="en-US" dirty="0"/>
              <a:t>ニューラルネットワーク</a:t>
            </a:r>
            <a:r>
              <a:rPr lang="en-US" dirty="0"/>
              <a:t>)</a:t>
            </a:r>
            <a:endParaRPr dirty="0"/>
          </a:p>
        </p:txBody>
      </p:sp>
    </p:spTree>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8" name="history = dl_model.fit(x_train, y_train, epochs=300)"/>
          <p:cNvSpPr txBox="1"/>
          <p:nvPr/>
        </p:nvSpPr>
        <p:spPr>
          <a:xfrm>
            <a:off x="5632079" y="1915013"/>
            <a:ext cx="13231186" cy="810478"/>
          </a:xfrm>
          <a:prstGeom prst="rect">
            <a:avLst/>
          </a:prstGeom>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lnSpc>
                <a:spcPct val="100000"/>
              </a:lnSpc>
              <a:defRPr sz="4600">
                <a:solidFill>
                  <a:schemeClr val="accent5"/>
                </a:solidFill>
                <a:latin typeface="Arial"/>
                <a:ea typeface="Arial"/>
                <a:cs typeface="Arial"/>
                <a:sym typeface="Arial"/>
              </a:defRPr>
            </a:lvl1pPr>
          </a:lstStyle>
          <a:p>
            <a:r>
              <a:rPr lang="en-US" dirty="0"/>
              <a:t>result</a:t>
            </a:r>
            <a:r>
              <a:rPr dirty="0"/>
              <a:t> = </a:t>
            </a:r>
            <a:r>
              <a:rPr dirty="0" err="1"/>
              <a:t>dl_model.fit</a:t>
            </a:r>
            <a:r>
              <a:rPr dirty="0"/>
              <a:t>(</a:t>
            </a:r>
            <a:r>
              <a:rPr dirty="0" err="1"/>
              <a:t>x_train</a:t>
            </a:r>
            <a:r>
              <a:rPr dirty="0"/>
              <a:t>, </a:t>
            </a:r>
            <a:r>
              <a:rPr dirty="0" err="1"/>
              <a:t>y_train</a:t>
            </a:r>
            <a:r>
              <a:rPr dirty="0"/>
              <a:t>, epochs=300) </a:t>
            </a:r>
          </a:p>
        </p:txBody>
      </p:sp>
      <p:sp>
        <p:nvSpPr>
          <p:cNvPr id="739" name="epochs"/>
          <p:cNvSpPr txBox="1"/>
          <p:nvPr/>
        </p:nvSpPr>
        <p:spPr>
          <a:xfrm>
            <a:off x="3128998" y="4589847"/>
            <a:ext cx="2030274" cy="635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defTabSz="2438338">
              <a:lnSpc>
                <a:spcPct val="100000"/>
              </a:lnSpc>
              <a:defRPr sz="4200">
                <a:latin typeface="ヒラギノ角ゴ ProN W3"/>
                <a:ea typeface="ヒラギノ角ゴ ProN W3"/>
                <a:cs typeface="ヒラギノ角ゴ ProN W3"/>
                <a:sym typeface="ヒラギノ角ゴ ProN W3"/>
              </a:defRPr>
            </a:lvl1pPr>
          </a:lstStyle>
          <a:p>
            <a:r>
              <a:t>epochs</a:t>
            </a:r>
          </a:p>
        </p:txBody>
      </p:sp>
      <p:sp>
        <p:nvSpPr>
          <p:cNvPr id="740" name="1エポックは1試行のことで、学習用データを１通り使って１エポックと数える…"/>
          <p:cNvSpPr txBox="1"/>
          <p:nvPr/>
        </p:nvSpPr>
        <p:spPr>
          <a:xfrm>
            <a:off x="3207285" y="5395799"/>
            <a:ext cx="18892115" cy="14351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defTabSz="2438338">
              <a:lnSpc>
                <a:spcPct val="100000"/>
              </a:lnSpc>
              <a:defRPr sz="4200">
                <a:latin typeface="ヒラギノ角ゴ ProN W3"/>
                <a:ea typeface="ヒラギノ角ゴ ProN W3"/>
                <a:cs typeface="ヒラギノ角ゴ ProN W3"/>
                <a:sym typeface="ヒラギノ角ゴ ProN W3"/>
              </a:defRPr>
            </a:pPr>
            <a:r>
              <a:t>1エポックは1試行のことで、学習用データを１通り使って１エポックと数える</a:t>
            </a:r>
          </a:p>
          <a:p>
            <a:pPr algn="l" defTabSz="2438338">
              <a:lnSpc>
                <a:spcPct val="100000"/>
              </a:lnSpc>
              <a:defRPr sz="4200">
                <a:latin typeface="ヒラギノ角ゴ ProN W3"/>
                <a:ea typeface="ヒラギノ角ゴ ProN W3"/>
                <a:cs typeface="ヒラギノ角ゴ ProN W3"/>
                <a:sym typeface="ヒラギノ角ゴ ProN W3"/>
              </a:defRPr>
            </a:pPr>
            <a:r>
              <a:t>ここでは300回学習させている。</a:t>
            </a:r>
          </a:p>
        </p:txBody>
      </p:sp>
      <p:sp>
        <p:nvSpPr>
          <p:cNvPr id="743" name="学習用データでの学習"/>
          <p:cNvSpPr txBox="1"/>
          <p:nvPr/>
        </p:nvSpPr>
        <p:spPr>
          <a:xfrm>
            <a:off x="8806463" y="160826"/>
            <a:ext cx="6771084" cy="902811"/>
          </a:xfrm>
          <a:prstGeom prst="rect">
            <a:avLst/>
          </a:prstGeom>
          <a:solidFill>
            <a:schemeClr val="accent1"/>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1130300">
              <a:lnSpc>
                <a:spcPct val="100000"/>
              </a:lnSpc>
              <a:defRPr sz="5200">
                <a:solidFill>
                  <a:srgbClr val="FFFFFF"/>
                </a:solidFill>
                <a:latin typeface="Graphik"/>
                <a:ea typeface="Graphik"/>
                <a:cs typeface="Graphik"/>
                <a:sym typeface="Graphik"/>
              </a:defRPr>
            </a:lvl1pPr>
          </a:lstStyle>
          <a:p>
            <a:r>
              <a:rPr dirty="0" err="1"/>
              <a:t>学習用データでの学習</a:t>
            </a:r>
            <a:endParaRPr dirty="0"/>
          </a:p>
        </p:txBody>
      </p:sp>
      <p:sp>
        <p:nvSpPr>
          <p:cNvPr id="744" name="historyに学習過程を記録する。 300回学習させる"/>
          <p:cNvSpPr txBox="1"/>
          <p:nvPr/>
        </p:nvSpPr>
        <p:spPr>
          <a:xfrm>
            <a:off x="5285171" y="3143279"/>
            <a:ext cx="12724637" cy="81047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lnSpc>
                <a:spcPct val="100000"/>
              </a:lnSpc>
              <a:defRPr sz="4600">
                <a:latin typeface="Arial"/>
                <a:ea typeface="Arial"/>
                <a:cs typeface="Arial"/>
                <a:sym typeface="Arial"/>
              </a:defRPr>
            </a:lvl1pPr>
          </a:lstStyle>
          <a:p>
            <a:r>
              <a:rPr lang="en-US" dirty="0" err="1"/>
              <a:t>result</a:t>
            </a:r>
            <a:r>
              <a:rPr dirty="0" err="1"/>
              <a:t>に学習過程を記録する</a:t>
            </a:r>
            <a:r>
              <a:rPr dirty="0"/>
              <a:t>。 300回学習させる</a:t>
            </a:r>
          </a:p>
        </p:txBody>
      </p:sp>
    </p:spTree>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8" name="history = dl_model.fit(x_train, y_train, epochs=300)"/>
          <p:cNvSpPr txBox="1"/>
          <p:nvPr/>
        </p:nvSpPr>
        <p:spPr>
          <a:xfrm>
            <a:off x="5632079" y="1915013"/>
            <a:ext cx="13231186" cy="810478"/>
          </a:xfrm>
          <a:prstGeom prst="rect">
            <a:avLst/>
          </a:prstGeom>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lnSpc>
                <a:spcPct val="100000"/>
              </a:lnSpc>
              <a:defRPr sz="4600">
                <a:solidFill>
                  <a:schemeClr val="accent5"/>
                </a:solidFill>
                <a:latin typeface="Arial"/>
                <a:ea typeface="Arial"/>
                <a:cs typeface="Arial"/>
                <a:sym typeface="Arial"/>
              </a:defRPr>
            </a:lvl1pPr>
          </a:lstStyle>
          <a:p>
            <a:r>
              <a:rPr lang="en-US" dirty="0"/>
              <a:t>result</a:t>
            </a:r>
            <a:r>
              <a:rPr dirty="0"/>
              <a:t> = </a:t>
            </a:r>
            <a:r>
              <a:rPr dirty="0" err="1"/>
              <a:t>dl_model.fit</a:t>
            </a:r>
            <a:r>
              <a:rPr dirty="0"/>
              <a:t>(</a:t>
            </a:r>
            <a:r>
              <a:rPr dirty="0" err="1"/>
              <a:t>x_train</a:t>
            </a:r>
            <a:r>
              <a:rPr dirty="0"/>
              <a:t>, </a:t>
            </a:r>
            <a:r>
              <a:rPr dirty="0" err="1"/>
              <a:t>y_train</a:t>
            </a:r>
            <a:r>
              <a:rPr dirty="0"/>
              <a:t>, epochs=300) </a:t>
            </a:r>
          </a:p>
        </p:txBody>
      </p:sp>
      <p:sp>
        <p:nvSpPr>
          <p:cNvPr id="739" name="epochs"/>
          <p:cNvSpPr txBox="1"/>
          <p:nvPr/>
        </p:nvSpPr>
        <p:spPr>
          <a:xfrm>
            <a:off x="3128998" y="4589847"/>
            <a:ext cx="2030274" cy="635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defTabSz="2438338">
              <a:lnSpc>
                <a:spcPct val="100000"/>
              </a:lnSpc>
              <a:defRPr sz="4200">
                <a:latin typeface="ヒラギノ角ゴ ProN W3"/>
                <a:ea typeface="ヒラギノ角ゴ ProN W3"/>
                <a:cs typeface="ヒラギノ角ゴ ProN W3"/>
                <a:sym typeface="ヒラギノ角ゴ ProN W3"/>
              </a:defRPr>
            </a:lvl1pPr>
          </a:lstStyle>
          <a:p>
            <a:r>
              <a:t>epochs</a:t>
            </a:r>
          </a:p>
        </p:txBody>
      </p:sp>
      <p:sp>
        <p:nvSpPr>
          <p:cNvPr id="740" name="1エポックは1試行のことで、学習用データを１通り使って１エポックと数える…"/>
          <p:cNvSpPr txBox="1"/>
          <p:nvPr/>
        </p:nvSpPr>
        <p:spPr>
          <a:xfrm>
            <a:off x="3207285" y="5395799"/>
            <a:ext cx="18892115" cy="14351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defTabSz="2438338">
              <a:lnSpc>
                <a:spcPct val="100000"/>
              </a:lnSpc>
              <a:defRPr sz="4200">
                <a:latin typeface="ヒラギノ角ゴ ProN W3"/>
                <a:ea typeface="ヒラギノ角ゴ ProN W3"/>
                <a:cs typeface="ヒラギノ角ゴ ProN W3"/>
                <a:sym typeface="ヒラギノ角ゴ ProN W3"/>
              </a:defRPr>
            </a:pPr>
            <a:r>
              <a:t>1エポックは1試行のことで、学習用データを１通り使って１エポックと数える</a:t>
            </a:r>
          </a:p>
          <a:p>
            <a:pPr algn="l" defTabSz="2438338">
              <a:lnSpc>
                <a:spcPct val="100000"/>
              </a:lnSpc>
              <a:defRPr sz="4200">
                <a:latin typeface="ヒラギノ角ゴ ProN W3"/>
                <a:ea typeface="ヒラギノ角ゴ ProN W3"/>
                <a:cs typeface="ヒラギノ角ゴ ProN W3"/>
                <a:sym typeface="ヒラギノ角ゴ ProN W3"/>
              </a:defRPr>
            </a:pPr>
            <a:r>
              <a:t>ここでは300回学習させている。</a:t>
            </a:r>
          </a:p>
        </p:txBody>
      </p:sp>
      <p:pic>
        <p:nvPicPr>
          <p:cNvPr id="741" name="スクリーンショット 2021-03-25 9.34.19.png" descr="スクリーンショット 2021-03-25 9.34.19.png"/>
          <p:cNvPicPr>
            <a:picLocks noChangeAspect="1"/>
          </p:cNvPicPr>
          <p:nvPr/>
        </p:nvPicPr>
        <p:blipFill>
          <a:blip r:embed="rId2"/>
          <a:srcRect t="33659"/>
          <a:stretch>
            <a:fillRect/>
          </a:stretch>
        </p:blipFill>
        <p:spPr>
          <a:xfrm>
            <a:off x="1030468" y="7251631"/>
            <a:ext cx="11873310" cy="5879382"/>
          </a:xfrm>
          <a:prstGeom prst="rect">
            <a:avLst/>
          </a:prstGeom>
          <a:ln w="25400">
            <a:solidFill>
              <a:srgbClr val="000000"/>
            </a:solidFill>
            <a:miter lim="400000"/>
          </a:ln>
        </p:spPr>
      </p:pic>
      <p:sp>
        <p:nvSpPr>
          <p:cNvPr id="742" name="実行するとコンソール画面に学習過程が出力される…"/>
          <p:cNvSpPr txBox="1"/>
          <p:nvPr/>
        </p:nvSpPr>
        <p:spPr>
          <a:xfrm>
            <a:off x="13452825" y="8078035"/>
            <a:ext cx="10611613" cy="19304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defTabSz="2438338">
              <a:lnSpc>
                <a:spcPct val="100000"/>
              </a:lnSpc>
              <a:defRPr sz="3600">
                <a:latin typeface="ヒラギノ角ゴ ProN W3"/>
                <a:ea typeface="ヒラギノ角ゴ ProN W3"/>
                <a:cs typeface="ヒラギノ角ゴ ProN W3"/>
                <a:sym typeface="ヒラギノ角ゴ ProN W3"/>
              </a:defRPr>
            </a:pPr>
            <a:r>
              <a:t>実行するとコンソール画面に学習過程が出力される</a:t>
            </a:r>
          </a:p>
          <a:p>
            <a:pPr algn="l" defTabSz="2438338">
              <a:lnSpc>
                <a:spcPct val="100000"/>
              </a:lnSpc>
              <a:defRPr sz="3600">
                <a:latin typeface="ヒラギノ角ゴ ProN W3"/>
                <a:ea typeface="ヒラギノ角ゴ ProN W3"/>
                <a:cs typeface="ヒラギノ角ゴ ProN W3"/>
                <a:sym typeface="ヒラギノ角ゴ ProN W3"/>
              </a:defRPr>
            </a:pPr>
            <a:r>
              <a:t>loss: 学習用データの誤差、0に近いほどよい</a:t>
            </a:r>
          </a:p>
          <a:p>
            <a:pPr algn="l" defTabSz="2438338">
              <a:lnSpc>
                <a:spcPct val="100000"/>
              </a:lnSpc>
              <a:defRPr sz="3600">
                <a:latin typeface="ヒラギノ角ゴ ProN W3"/>
                <a:ea typeface="ヒラギノ角ゴ ProN W3"/>
                <a:cs typeface="ヒラギノ角ゴ ProN W3"/>
                <a:sym typeface="ヒラギノ角ゴ ProN W3"/>
              </a:defRPr>
            </a:pPr>
            <a:r>
              <a:t>acc: 学習用データの正解率、1に近いほどよい</a:t>
            </a:r>
          </a:p>
        </p:txBody>
      </p:sp>
      <p:sp>
        <p:nvSpPr>
          <p:cNvPr id="743" name="学習用データでの学習"/>
          <p:cNvSpPr txBox="1"/>
          <p:nvPr/>
        </p:nvSpPr>
        <p:spPr>
          <a:xfrm>
            <a:off x="8806463" y="160826"/>
            <a:ext cx="6771084" cy="902811"/>
          </a:xfrm>
          <a:prstGeom prst="rect">
            <a:avLst/>
          </a:prstGeom>
          <a:solidFill>
            <a:schemeClr val="accent1"/>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1130300">
              <a:lnSpc>
                <a:spcPct val="100000"/>
              </a:lnSpc>
              <a:defRPr sz="5200">
                <a:solidFill>
                  <a:srgbClr val="FFFFFF"/>
                </a:solidFill>
                <a:latin typeface="Graphik"/>
                <a:ea typeface="Graphik"/>
                <a:cs typeface="Graphik"/>
                <a:sym typeface="Graphik"/>
              </a:defRPr>
            </a:lvl1pPr>
          </a:lstStyle>
          <a:p>
            <a:r>
              <a:rPr dirty="0" err="1"/>
              <a:t>学習用データでの学習</a:t>
            </a:r>
            <a:endParaRPr dirty="0"/>
          </a:p>
        </p:txBody>
      </p:sp>
      <p:sp>
        <p:nvSpPr>
          <p:cNvPr id="744" name="historyに学習過程を記録する。 300回学習させる"/>
          <p:cNvSpPr txBox="1"/>
          <p:nvPr/>
        </p:nvSpPr>
        <p:spPr>
          <a:xfrm>
            <a:off x="5285171" y="3143279"/>
            <a:ext cx="12724637" cy="81047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lnSpc>
                <a:spcPct val="100000"/>
              </a:lnSpc>
              <a:defRPr sz="4600">
                <a:latin typeface="Arial"/>
                <a:ea typeface="Arial"/>
                <a:cs typeface="Arial"/>
                <a:sym typeface="Arial"/>
              </a:defRPr>
            </a:lvl1pPr>
          </a:lstStyle>
          <a:p>
            <a:r>
              <a:rPr lang="en-US" dirty="0" err="1"/>
              <a:t>result</a:t>
            </a:r>
            <a:r>
              <a:rPr dirty="0" err="1"/>
              <a:t>に学習過程を記録する</a:t>
            </a:r>
            <a:r>
              <a:rPr dirty="0"/>
              <a:t>。 300回学習させる</a:t>
            </a:r>
          </a:p>
        </p:txBody>
      </p:sp>
    </p:spTree>
    <p:extLst>
      <p:ext uri="{BB962C8B-B14F-4D97-AF65-F5344CB8AC3E}">
        <p14:creationId xmlns:p14="http://schemas.microsoft.com/office/powerpoint/2010/main" val="1609368619"/>
      </p:ext>
    </p:extLst>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6" name="score = model.evaluate(x_test, y_test, verbose=0)…"/>
          <p:cNvSpPr txBox="1"/>
          <p:nvPr/>
        </p:nvSpPr>
        <p:spPr>
          <a:xfrm>
            <a:off x="2933969" y="1852642"/>
            <a:ext cx="19277713" cy="17645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3500">
                <a:solidFill>
                  <a:schemeClr val="accent5"/>
                </a:solidFill>
              </a:defRPr>
            </a:pPr>
            <a:r>
              <a:rPr sz="6000" dirty="0"/>
              <a:t>score = </a:t>
            </a:r>
            <a:r>
              <a:rPr lang="en-US" sz="6000" dirty="0" err="1"/>
              <a:t>dl_</a:t>
            </a:r>
            <a:r>
              <a:rPr sz="6000" dirty="0" err="1"/>
              <a:t>model.evaluate</a:t>
            </a:r>
            <a:r>
              <a:rPr sz="6000" dirty="0"/>
              <a:t>(</a:t>
            </a:r>
            <a:r>
              <a:rPr sz="6000" dirty="0" err="1"/>
              <a:t>x_test</a:t>
            </a:r>
            <a:r>
              <a:rPr sz="6000" dirty="0"/>
              <a:t>, </a:t>
            </a:r>
            <a:r>
              <a:rPr sz="6000" dirty="0" err="1"/>
              <a:t>y_test</a:t>
            </a:r>
            <a:r>
              <a:rPr sz="6000" dirty="0"/>
              <a:t>)</a:t>
            </a:r>
          </a:p>
          <a:p>
            <a:pPr algn="l">
              <a:defRPr sz="3500">
                <a:solidFill>
                  <a:schemeClr val="accent5"/>
                </a:solidFill>
              </a:defRPr>
            </a:pPr>
            <a:r>
              <a:rPr lang="en-US" sz="6000" dirty="0"/>
              <a:t>print("test</a:t>
            </a:r>
            <a:r>
              <a:rPr lang="ja-JP" altLang="en-US" sz="6000" dirty="0"/>
              <a:t>の誤差は：</a:t>
            </a:r>
            <a:r>
              <a:rPr lang="en-US" altLang="ja-JP" sz="6000" dirty="0"/>
              <a:t>",</a:t>
            </a:r>
            <a:r>
              <a:rPr lang="en-US" sz="6000" dirty="0"/>
              <a:t>score[0],"test</a:t>
            </a:r>
            <a:r>
              <a:rPr lang="ja-JP" altLang="en-US" sz="6000" dirty="0"/>
              <a:t>の正解率は</a:t>
            </a:r>
            <a:r>
              <a:rPr lang="en-US" altLang="ja-JP" sz="6000" dirty="0"/>
              <a:t>:",</a:t>
            </a:r>
            <a:r>
              <a:rPr lang="en-US" sz="6000" dirty="0"/>
              <a:t>score[1])</a:t>
            </a:r>
            <a:endParaRPr sz="6000" dirty="0"/>
          </a:p>
        </p:txBody>
      </p:sp>
      <p:sp>
        <p:nvSpPr>
          <p:cNvPr id="747" name="print(&quot;Test loss:&quot;, score[0])…"/>
          <p:cNvSpPr txBox="1"/>
          <p:nvPr/>
        </p:nvSpPr>
        <p:spPr>
          <a:xfrm>
            <a:off x="7399410" y="7885023"/>
            <a:ext cx="10346833" cy="342657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p>
            <a:pPr algn="l">
              <a:defRPr sz="4000"/>
            </a:pPr>
            <a:r>
              <a:rPr sz="4800" dirty="0"/>
              <a:t>print("Test loss:", score[0])</a:t>
            </a:r>
          </a:p>
          <a:p>
            <a:pPr algn="l">
              <a:defRPr sz="4000"/>
            </a:pPr>
            <a:r>
              <a:rPr sz="4800" dirty="0"/>
              <a:t>Test loss:  0.009264961816370487</a:t>
            </a:r>
          </a:p>
          <a:p>
            <a:pPr algn="l">
              <a:defRPr sz="4000"/>
            </a:pPr>
            <a:endParaRPr sz="4800" dirty="0"/>
          </a:p>
          <a:p>
            <a:pPr algn="l">
              <a:defRPr sz="4000"/>
            </a:pPr>
            <a:r>
              <a:rPr sz="4800" dirty="0"/>
              <a:t>print("Test accuracy:", score[1])</a:t>
            </a:r>
          </a:p>
          <a:p>
            <a:pPr algn="l">
              <a:defRPr sz="4000"/>
            </a:pPr>
            <a:r>
              <a:rPr sz="4800" dirty="0"/>
              <a:t>Test accuracy: 1.0</a:t>
            </a:r>
          </a:p>
        </p:txBody>
      </p:sp>
      <p:sp>
        <p:nvSpPr>
          <p:cNvPr id="748" name="(変数名) = model.evaluate(x_test, y_test,verbose=0)…"/>
          <p:cNvSpPr txBox="1"/>
          <p:nvPr/>
        </p:nvSpPr>
        <p:spPr>
          <a:xfrm>
            <a:off x="2337014" y="4328004"/>
            <a:ext cx="19709973" cy="1579920"/>
          </a:xfrm>
          <a:prstGeom prst="rect">
            <a:avLst/>
          </a:prstGeom>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2438338">
              <a:lnSpc>
                <a:spcPct val="100000"/>
              </a:lnSpc>
              <a:defRPr sz="4300">
                <a:latin typeface="ヒラギノ角ゴ ProN W3"/>
                <a:ea typeface="ヒラギノ角ゴ ProN W3"/>
                <a:cs typeface="ヒラギノ角ゴ ProN W3"/>
                <a:sym typeface="ヒラギノ角ゴ ProN W3"/>
              </a:defRPr>
            </a:pPr>
            <a:r>
              <a:rPr sz="4800" dirty="0"/>
              <a:t>(</a:t>
            </a:r>
            <a:r>
              <a:rPr sz="4800" dirty="0" err="1"/>
              <a:t>変数名</a:t>
            </a:r>
            <a:r>
              <a:rPr sz="4800" dirty="0"/>
              <a:t>) = </a:t>
            </a:r>
            <a:r>
              <a:rPr lang="en-US" sz="4800" dirty="0" err="1"/>
              <a:t>dl_</a:t>
            </a:r>
            <a:r>
              <a:rPr sz="4800" dirty="0" err="1"/>
              <a:t>model.evaluate</a:t>
            </a:r>
            <a:r>
              <a:rPr sz="4800" dirty="0"/>
              <a:t>(</a:t>
            </a:r>
            <a:r>
              <a:rPr sz="4800" dirty="0" err="1"/>
              <a:t>x_test</a:t>
            </a:r>
            <a:r>
              <a:rPr sz="4800" dirty="0"/>
              <a:t>, </a:t>
            </a:r>
            <a:r>
              <a:rPr sz="4800" dirty="0" err="1"/>
              <a:t>y_test</a:t>
            </a:r>
            <a:r>
              <a:rPr sz="4800" dirty="0"/>
              <a:t>)</a:t>
            </a:r>
          </a:p>
          <a:p>
            <a:pPr defTabSz="2438338">
              <a:lnSpc>
                <a:spcPct val="100000"/>
              </a:lnSpc>
              <a:defRPr sz="4300">
                <a:latin typeface="ヒラギノ角ゴ ProN W3"/>
                <a:ea typeface="ヒラギノ角ゴ ProN W3"/>
                <a:cs typeface="ヒラギノ角ゴ ProN W3"/>
                <a:sym typeface="ヒラギノ角ゴ ProN W3"/>
              </a:defRPr>
            </a:pPr>
            <a:r>
              <a:rPr sz="4800" dirty="0"/>
              <a:t>→</a:t>
            </a:r>
            <a:r>
              <a:rPr sz="4800" dirty="0" err="1"/>
              <a:t>誤差と正解率が算出される</a:t>
            </a:r>
            <a:endParaRPr sz="4800" dirty="0"/>
          </a:p>
        </p:txBody>
      </p:sp>
      <p:sp>
        <p:nvSpPr>
          <p:cNvPr id="749" name="誤差→(変数名)[0]、正解率→(変数名)[1]"/>
          <p:cNvSpPr txBox="1"/>
          <p:nvPr/>
        </p:nvSpPr>
        <p:spPr>
          <a:xfrm>
            <a:off x="6911037" y="6354030"/>
            <a:ext cx="10346833" cy="7797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lgn="l" defTabSz="2438338">
              <a:lnSpc>
                <a:spcPct val="100000"/>
              </a:lnSpc>
              <a:defRPr sz="3600">
                <a:solidFill>
                  <a:srgbClr val="5E5E5E"/>
                </a:solidFill>
                <a:latin typeface="ヒラギノ角ゴ ProN W3"/>
                <a:ea typeface="ヒラギノ角ゴ ProN W3"/>
                <a:cs typeface="ヒラギノ角ゴ ProN W3"/>
                <a:sym typeface="ヒラギノ角ゴ ProN W3"/>
              </a:defRPr>
            </a:lvl1pPr>
          </a:lstStyle>
          <a:p>
            <a:r>
              <a:rPr sz="4400" dirty="0" err="1">
                <a:solidFill>
                  <a:schemeClr val="tx1"/>
                </a:solidFill>
              </a:rPr>
              <a:t>誤差</a:t>
            </a:r>
            <a:r>
              <a:rPr sz="4400" dirty="0">
                <a:solidFill>
                  <a:schemeClr val="tx1"/>
                </a:solidFill>
              </a:rPr>
              <a:t>→(</a:t>
            </a:r>
            <a:r>
              <a:rPr sz="4400" dirty="0" err="1">
                <a:solidFill>
                  <a:schemeClr val="tx1"/>
                </a:solidFill>
              </a:rPr>
              <a:t>変数名</a:t>
            </a:r>
            <a:r>
              <a:rPr sz="4400" dirty="0">
                <a:solidFill>
                  <a:schemeClr val="tx1"/>
                </a:solidFill>
              </a:rPr>
              <a:t>)[0]、</a:t>
            </a:r>
            <a:r>
              <a:rPr sz="4400" dirty="0" err="1">
                <a:solidFill>
                  <a:schemeClr val="tx1"/>
                </a:solidFill>
              </a:rPr>
              <a:t>正解率</a:t>
            </a:r>
            <a:r>
              <a:rPr sz="4400" dirty="0">
                <a:solidFill>
                  <a:schemeClr val="tx1"/>
                </a:solidFill>
              </a:rPr>
              <a:t>→(</a:t>
            </a:r>
            <a:r>
              <a:rPr sz="4400" dirty="0" err="1">
                <a:solidFill>
                  <a:schemeClr val="tx1"/>
                </a:solidFill>
              </a:rPr>
              <a:t>変数名</a:t>
            </a:r>
            <a:r>
              <a:rPr sz="4400" dirty="0">
                <a:solidFill>
                  <a:schemeClr val="tx1"/>
                </a:solidFill>
              </a:rPr>
              <a:t>)[1]</a:t>
            </a:r>
          </a:p>
        </p:txBody>
      </p:sp>
      <p:sp>
        <p:nvSpPr>
          <p:cNvPr id="750" name="誤差0.9%、正解率100%という結果"/>
          <p:cNvSpPr txBox="1"/>
          <p:nvPr/>
        </p:nvSpPr>
        <p:spPr>
          <a:xfrm>
            <a:off x="6911037" y="12224505"/>
            <a:ext cx="10346834" cy="6604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defTabSz="2438338">
              <a:lnSpc>
                <a:spcPct val="100000"/>
              </a:lnSpc>
              <a:defRPr sz="4400">
                <a:latin typeface="ヒラギノ角ゴ ProN W3"/>
                <a:ea typeface="ヒラギノ角ゴ ProN W3"/>
                <a:cs typeface="ヒラギノ角ゴ ProN W3"/>
                <a:sym typeface="ヒラギノ角ゴ ProN W3"/>
              </a:defRPr>
            </a:lvl1pPr>
          </a:lstStyle>
          <a:p>
            <a:r>
              <a:rPr dirty="0"/>
              <a:t>誤差0.9%、正解率100%という結果</a:t>
            </a:r>
          </a:p>
        </p:txBody>
      </p:sp>
      <p:sp>
        <p:nvSpPr>
          <p:cNvPr id="752" name="テスト用データでの検証"/>
          <p:cNvSpPr txBox="1"/>
          <p:nvPr/>
        </p:nvSpPr>
        <p:spPr>
          <a:xfrm>
            <a:off x="8473033" y="160826"/>
            <a:ext cx="7437934" cy="902811"/>
          </a:xfrm>
          <a:prstGeom prst="rect">
            <a:avLst/>
          </a:prstGeom>
          <a:solidFill>
            <a:schemeClr val="accent3">
              <a:hueOff val="945267"/>
              <a:satOff val="49643"/>
              <a:lumOff val="-19255"/>
            </a:scheme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1130300">
              <a:lnSpc>
                <a:spcPct val="100000"/>
              </a:lnSpc>
              <a:defRPr sz="5200">
                <a:solidFill>
                  <a:srgbClr val="FFFFFF"/>
                </a:solidFill>
                <a:latin typeface="Graphik"/>
                <a:ea typeface="Graphik"/>
                <a:cs typeface="Graphik"/>
                <a:sym typeface="Graphik"/>
              </a:defRPr>
            </a:lvl1pPr>
          </a:lstStyle>
          <a:p>
            <a:r>
              <a:rPr dirty="0" err="1"/>
              <a:t>テスト用データでの検証</a:t>
            </a:r>
            <a:endParaRPr dirty="0"/>
          </a:p>
        </p:txBody>
      </p:sp>
    </p:spTree>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2" name="結果の可視化"/>
          <p:cNvSpPr txBox="1"/>
          <p:nvPr/>
        </p:nvSpPr>
        <p:spPr>
          <a:xfrm>
            <a:off x="9620249" y="142331"/>
            <a:ext cx="5143501" cy="939800"/>
          </a:xfrm>
          <a:prstGeom prst="rect">
            <a:avLst/>
          </a:prstGeom>
          <a:solidFill>
            <a:schemeClr val="accent4">
              <a:hueOff val="-904334"/>
              <a:lumOff val="2953"/>
            </a:scheme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1130300">
              <a:lnSpc>
                <a:spcPct val="100000"/>
              </a:lnSpc>
              <a:defRPr sz="6600">
                <a:solidFill>
                  <a:srgbClr val="FFFFFF"/>
                </a:solidFill>
                <a:latin typeface="Graphik"/>
                <a:ea typeface="Graphik"/>
                <a:cs typeface="Graphik"/>
                <a:sym typeface="Graphik"/>
              </a:defRPr>
            </a:lvl1pPr>
          </a:lstStyle>
          <a:p>
            <a:r>
              <a:t>結果の可視化</a:t>
            </a:r>
          </a:p>
        </p:txBody>
      </p:sp>
      <p:sp>
        <p:nvSpPr>
          <p:cNvPr id="763" name="# Loss(正解との誤差)をloss_valuesに入れる…"/>
          <p:cNvSpPr txBox="1"/>
          <p:nvPr/>
        </p:nvSpPr>
        <p:spPr>
          <a:xfrm>
            <a:off x="945151" y="3467776"/>
            <a:ext cx="9637254" cy="5642570"/>
          </a:xfrm>
          <a:prstGeom prst="rect">
            <a:avLst/>
          </a:prstGeom>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lnSpc>
                <a:spcPct val="100000"/>
              </a:lnSpc>
              <a:defRPr>
                <a:latin typeface="Arial"/>
                <a:ea typeface="Arial"/>
                <a:cs typeface="Arial"/>
                <a:sym typeface="Arial"/>
              </a:defRPr>
            </a:pPr>
            <a:r>
              <a:rPr lang="en-US" altLang="ja-JP" sz="3600" dirty="0"/>
              <a:t># </a:t>
            </a:r>
            <a:r>
              <a:rPr lang="ja-JP" altLang="en-US" sz="3600" dirty="0"/>
              <a:t>学習結果の図示</a:t>
            </a:r>
          </a:p>
          <a:p>
            <a:pPr algn="l">
              <a:lnSpc>
                <a:spcPct val="100000"/>
              </a:lnSpc>
              <a:defRPr>
                <a:latin typeface="Arial"/>
                <a:ea typeface="Arial"/>
                <a:cs typeface="Arial"/>
                <a:sym typeface="Arial"/>
              </a:defRPr>
            </a:pPr>
            <a:r>
              <a:rPr lang="en-US" sz="3600" dirty="0"/>
              <a:t>import </a:t>
            </a:r>
            <a:r>
              <a:rPr lang="en-US" sz="3600" dirty="0" err="1"/>
              <a:t>matplotlib.pyplot</a:t>
            </a:r>
            <a:r>
              <a:rPr lang="en-US" sz="3600" dirty="0"/>
              <a:t> as </a:t>
            </a:r>
            <a:r>
              <a:rPr lang="en-US" sz="3600" dirty="0" err="1"/>
              <a:t>plt</a:t>
            </a:r>
            <a:endParaRPr lang="en-US" sz="3600" dirty="0"/>
          </a:p>
          <a:p>
            <a:pPr algn="l">
              <a:lnSpc>
                <a:spcPct val="100000"/>
              </a:lnSpc>
              <a:defRPr>
                <a:latin typeface="Arial"/>
                <a:ea typeface="Arial"/>
                <a:cs typeface="Arial"/>
                <a:sym typeface="Arial"/>
              </a:defRPr>
            </a:pPr>
            <a:endParaRPr lang="en-US" sz="3600" dirty="0"/>
          </a:p>
          <a:p>
            <a:pPr algn="l">
              <a:lnSpc>
                <a:spcPct val="100000"/>
              </a:lnSpc>
              <a:defRPr>
                <a:latin typeface="Arial"/>
                <a:ea typeface="Arial"/>
                <a:cs typeface="Arial"/>
                <a:sym typeface="Arial"/>
              </a:defRPr>
            </a:pPr>
            <a:r>
              <a:rPr lang="en-US" sz="3600" dirty="0"/>
              <a:t>loss = </a:t>
            </a:r>
            <a:r>
              <a:rPr lang="en-US" sz="3600" dirty="0" err="1"/>
              <a:t>result.history</a:t>
            </a:r>
            <a:r>
              <a:rPr lang="en-US" sz="3600" dirty="0"/>
              <a:t>['loss']</a:t>
            </a:r>
          </a:p>
          <a:p>
            <a:pPr algn="l">
              <a:lnSpc>
                <a:spcPct val="100000"/>
              </a:lnSpc>
              <a:defRPr>
                <a:latin typeface="Arial"/>
                <a:ea typeface="Arial"/>
                <a:cs typeface="Arial"/>
                <a:sym typeface="Arial"/>
              </a:defRPr>
            </a:pPr>
            <a:r>
              <a:rPr lang="en-US" sz="3600" dirty="0"/>
              <a:t>acc = </a:t>
            </a:r>
            <a:r>
              <a:rPr lang="en-US" sz="3600" dirty="0" err="1"/>
              <a:t>result.history</a:t>
            </a:r>
            <a:r>
              <a:rPr lang="en-US" sz="3600" dirty="0"/>
              <a:t>['accuracy']</a:t>
            </a:r>
          </a:p>
          <a:p>
            <a:pPr algn="l">
              <a:lnSpc>
                <a:spcPct val="100000"/>
              </a:lnSpc>
              <a:defRPr>
                <a:latin typeface="Arial"/>
                <a:ea typeface="Arial"/>
                <a:cs typeface="Arial"/>
                <a:sym typeface="Arial"/>
              </a:defRPr>
            </a:pPr>
            <a:r>
              <a:rPr lang="en-US" sz="3600" dirty="0"/>
              <a:t>epochs = list(range(0,300))</a:t>
            </a:r>
          </a:p>
          <a:p>
            <a:pPr algn="l">
              <a:lnSpc>
                <a:spcPct val="100000"/>
              </a:lnSpc>
              <a:defRPr>
                <a:latin typeface="Arial"/>
                <a:ea typeface="Arial"/>
                <a:cs typeface="Arial"/>
                <a:sym typeface="Arial"/>
              </a:defRPr>
            </a:pPr>
            <a:r>
              <a:rPr lang="en-US" sz="3600" dirty="0" err="1"/>
              <a:t>plt.plot</a:t>
            </a:r>
            <a:r>
              <a:rPr lang="en-US" sz="3600" dirty="0"/>
              <a:t>(</a:t>
            </a:r>
            <a:r>
              <a:rPr lang="en-US" sz="3600" dirty="0" err="1"/>
              <a:t>epochs,loss,marker</a:t>
            </a:r>
            <a:r>
              <a:rPr lang="en-US" sz="3600" dirty="0"/>
              <a:t>='.',label='loss')</a:t>
            </a:r>
          </a:p>
          <a:p>
            <a:pPr algn="l">
              <a:lnSpc>
                <a:spcPct val="100000"/>
              </a:lnSpc>
              <a:defRPr>
                <a:latin typeface="Arial"/>
                <a:ea typeface="Arial"/>
                <a:cs typeface="Arial"/>
                <a:sym typeface="Arial"/>
              </a:defRPr>
            </a:pPr>
            <a:r>
              <a:rPr lang="en-US" sz="3600" dirty="0" err="1"/>
              <a:t>plt.plot</a:t>
            </a:r>
            <a:r>
              <a:rPr lang="en-US" sz="3600" dirty="0"/>
              <a:t>(</a:t>
            </a:r>
            <a:r>
              <a:rPr lang="en-US" sz="3600" dirty="0" err="1"/>
              <a:t>epochs,acc,marker</a:t>
            </a:r>
            <a:r>
              <a:rPr lang="en-US" sz="3600" dirty="0"/>
              <a:t>='.',label='accuracy')</a:t>
            </a:r>
          </a:p>
          <a:p>
            <a:pPr algn="l">
              <a:lnSpc>
                <a:spcPct val="100000"/>
              </a:lnSpc>
              <a:defRPr>
                <a:latin typeface="Arial"/>
                <a:ea typeface="Arial"/>
                <a:cs typeface="Arial"/>
                <a:sym typeface="Arial"/>
              </a:defRPr>
            </a:pPr>
            <a:r>
              <a:rPr lang="en-US" sz="3600" dirty="0" err="1"/>
              <a:t>plt.legend</a:t>
            </a:r>
            <a:r>
              <a:rPr lang="en-US" sz="3600" dirty="0"/>
              <a:t>()</a:t>
            </a:r>
          </a:p>
          <a:p>
            <a:pPr algn="l">
              <a:lnSpc>
                <a:spcPct val="100000"/>
              </a:lnSpc>
              <a:defRPr>
                <a:latin typeface="Arial"/>
                <a:ea typeface="Arial"/>
                <a:cs typeface="Arial"/>
                <a:sym typeface="Arial"/>
              </a:defRPr>
            </a:pPr>
            <a:r>
              <a:rPr lang="en-US" sz="3600" dirty="0" err="1"/>
              <a:t>plt.show</a:t>
            </a:r>
            <a:r>
              <a:rPr lang="en-US" sz="3600" dirty="0"/>
              <a:t>()</a:t>
            </a:r>
          </a:p>
        </p:txBody>
      </p:sp>
      <p:sp>
        <p:nvSpPr>
          <p:cNvPr id="765" name="学習する度に正解率が上がって誤差が下がって…"/>
          <p:cNvSpPr txBox="1"/>
          <p:nvPr/>
        </p:nvSpPr>
        <p:spPr>
          <a:xfrm>
            <a:off x="12425240" y="3131051"/>
            <a:ext cx="10514460" cy="13525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defTabSz="2438338">
              <a:lnSpc>
                <a:spcPct val="100000"/>
              </a:lnSpc>
              <a:defRPr sz="3900">
                <a:latin typeface="ヒラギノ角ゴ ProN W3"/>
                <a:ea typeface="ヒラギノ角ゴ ProN W3"/>
                <a:cs typeface="ヒラギノ角ゴ ProN W3"/>
                <a:sym typeface="ヒラギノ角ゴ ProN W3"/>
              </a:defRPr>
            </a:pPr>
            <a:r>
              <a:rPr dirty="0" err="1"/>
              <a:t>学習する度に正解率が上がって誤差が下がって</a:t>
            </a:r>
            <a:endParaRPr dirty="0"/>
          </a:p>
          <a:p>
            <a:pPr algn="l" defTabSz="2438338">
              <a:lnSpc>
                <a:spcPct val="100000"/>
              </a:lnSpc>
              <a:defRPr sz="3900">
                <a:latin typeface="ヒラギノ角ゴ ProN W3"/>
                <a:ea typeface="ヒラギノ角ゴ ProN W3"/>
                <a:cs typeface="ヒラギノ角ゴ ProN W3"/>
                <a:sym typeface="ヒラギノ角ゴ ProN W3"/>
              </a:defRPr>
            </a:pPr>
            <a:r>
              <a:rPr dirty="0" err="1"/>
              <a:t>いることが分かる</a:t>
            </a:r>
            <a:endParaRPr dirty="0"/>
          </a:p>
        </p:txBody>
      </p:sp>
      <p:pic>
        <p:nvPicPr>
          <p:cNvPr id="3" name="図 2">
            <a:extLst>
              <a:ext uri="{FF2B5EF4-FFF2-40B4-BE49-F238E27FC236}">
                <a16:creationId xmlns:a16="http://schemas.microsoft.com/office/drawing/2014/main" id="{E2C987A5-0CE4-1087-9E26-4301BF39C051}"/>
              </a:ext>
            </a:extLst>
          </p:cNvPr>
          <p:cNvPicPr>
            <a:picLocks noChangeAspect="1"/>
          </p:cNvPicPr>
          <p:nvPr/>
        </p:nvPicPr>
        <p:blipFill>
          <a:blip r:embed="rId2"/>
          <a:stretch>
            <a:fillRect/>
          </a:stretch>
        </p:blipFill>
        <p:spPr>
          <a:xfrm>
            <a:off x="12559263" y="5329432"/>
            <a:ext cx="10514460" cy="6993282"/>
          </a:xfrm>
          <a:prstGeom prst="rect">
            <a:avLst/>
          </a:prstGeom>
        </p:spPr>
      </p:pic>
      <p:sp>
        <p:nvSpPr>
          <p:cNvPr id="4" name="history = model.fit(x_train, y_train, epochs=300)…">
            <a:extLst>
              <a:ext uri="{FF2B5EF4-FFF2-40B4-BE49-F238E27FC236}">
                <a16:creationId xmlns:a16="http://schemas.microsoft.com/office/drawing/2014/main" id="{D7FE6D5D-F391-0E94-FB49-9CF8D96E155E}"/>
              </a:ext>
            </a:extLst>
          </p:cNvPr>
          <p:cNvSpPr txBox="1"/>
          <p:nvPr/>
        </p:nvSpPr>
        <p:spPr>
          <a:xfrm>
            <a:off x="945151" y="10225795"/>
            <a:ext cx="10635924" cy="264174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lnSpc>
                <a:spcPct val="100000"/>
              </a:lnSpc>
              <a:defRPr sz="3300">
                <a:latin typeface="Arial"/>
                <a:ea typeface="Arial"/>
                <a:cs typeface="Arial"/>
                <a:sym typeface="Arial"/>
              </a:defRPr>
            </a:pPr>
            <a:r>
              <a:rPr lang="en-US" dirty="0">
                <a:solidFill>
                  <a:srgbClr val="FF0000"/>
                </a:solidFill>
              </a:rPr>
              <a:t>result</a:t>
            </a:r>
            <a:r>
              <a:rPr dirty="0"/>
              <a:t> = </a:t>
            </a:r>
            <a:r>
              <a:rPr dirty="0" err="1"/>
              <a:t>model.fit</a:t>
            </a:r>
            <a:r>
              <a:rPr dirty="0"/>
              <a:t>(</a:t>
            </a:r>
            <a:r>
              <a:rPr dirty="0" err="1"/>
              <a:t>x_train</a:t>
            </a:r>
            <a:r>
              <a:rPr dirty="0"/>
              <a:t>, </a:t>
            </a:r>
            <a:r>
              <a:rPr dirty="0" err="1"/>
              <a:t>y_train</a:t>
            </a:r>
            <a:r>
              <a:rPr dirty="0"/>
              <a:t>, epochs=300) </a:t>
            </a:r>
          </a:p>
          <a:p>
            <a:pPr algn="l">
              <a:lnSpc>
                <a:spcPct val="100000"/>
              </a:lnSpc>
              <a:defRPr sz="3300">
                <a:latin typeface="Arial"/>
                <a:ea typeface="Arial"/>
                <a:cs typeface="Arial"/>
                <a:sym typeface="Arial"/>
              </a:defRPr>
            </a:pPr>
            <a:endParaRPr dirty="0"/>
          </a:p>
          <a:p>
            <a:pPr algn="l">
              <a:lnSpc>
                <a:spcPct val="100000"/>
              </a:lnSpc>
              <a:defRPr sz="3300">
                <a:latin typeface="Arial"/>
                <a:ea typeface="Arial"/>
                <a:cs typeface="Arial"/>
                <a:sym typeface="Arial"/>
              </a:defRPr>
            </a:pPr>
            <a:r>
              <a:rPr dirty="0" err="1"/>
              <a:t>kerasのfit</a:t>
            </a:r>
            <a:r>
              <a:rPr dirty="0"/>
              <a:t>()</a:t>
            </a:r>
            <a:r>
              <a:rPr dirty="0" err="1"/>
              <a:t>は各エポック毎の正解率、誤差を保存出来る</a:t>
            </a:r>
            <a:endParaRPr dirty="0"/>
          </a:p>
          <a:p>
            <a:pPr algn="l">
              <a:lnSpc>
                <a:spcPct val="100000"/>
              </a:lnSpc>
              <a:defRPr sz="3300">
                <a:latin typeface="Arial"/>
                <a:ea typeface="Arial"/>
                <a:cs typeface="Arial"/>
                <a:sym typeface="Arial"/>
              </a:defRPr>
            </a:pPr>
            <a:r>
              <a:rPr lang="en-US" dirty="0" err="1">
                <a:solidFill>
                  <a:srgbClr val="FF0000"/>
                </a:solidFill>
              </a:rPr>
              <a:t>result</a:t>
            </a:r>
            <a:r>
              <a:rPr dirty="0" err="1"/>
              <a:t>.history</a:t>
            </a:r>
            <a:r>
              <a:rPr dirty="0"/>
              <a:t>[“accuracy”]</a:t>
            </a:r>
            <a:r>
              <a:rPr dirty="0" err="1"/>
              <a:t>が正解率のリスト</a:t>
            </a:r>
            <a:endParaRPr dirty="0"/>
          </a:p>
          <a:p>
            <a:pPr algn="l">
              <a:lnSpc>
                <a:spcPct val="100000"/>
              </a:lnSpc>
              <a:defRPr sz="3300">
                <a:latin typeface="Arial"/>
                <a:ea typeface="Arial"/>
                <a:cs typeface="Arial"/>
                <a:sym typeface="Arial"/>
              </a:defRPr>
            </a:pPr>
            <a:r>
              <a:rPr lang="en-US" dirty="0" err="1">
                <a:solidFill>
                  <a:srgbClr val="FF0000"/>
                </a:solidFill>
              </a:rPr>
              <a:t>result</a:t>
            </a:r>
            <a:r>
              <a:rPr dirty="0" err="1"/>
              <a:t>.history</a:t>
            </a:r>
            <a:r>
              <a:rPr dirty="0"/>
              <a:t>[[“loss”]</a:t>
            </a:r>
            <a:r>
              <a:rPr dirty="0" err="1"/>
              <a:t>が誤差のリスト</a:t>
            </a:r>
            <a:endParaRPr dirty="0"/>
          </a:p>
        </p:txBody>
      </p:sp>
    </p:spTree>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2" name="自分たちで実践してみよう"/>
          <p:cNvSpPr txBox="1"/>
          <p:nvPr/>
        </p:nvSpPr>
        <p:spPr>
          <a:xfrm>
            <a:off x="7130796" y="142331"/>
            <a:ext cx="10122409" cy="939800"/>
          </a:xfrm>
          <a:prstGeom prst="rect">
            <a:avLst/>
          </a:prstGeom>
          <a:solidFill>
            <a:schemeClr val="accent4">
              <a:hueOff val="-904334"/>
              <a:lumOff val="2953"/>
            </a:scheme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1130300">
              <a:lnSpc>
                <a:spcPct val="100000"/>
              </a:lnSpc>
              <a:defRPr sz="6600">
                <a:solidFill>
                  <a:srgbClr val="FFFFFF"/>
                </a:solidFill>
                <a:latin typeface="Graphik"/>
                <a:ea typeface="Graphik"/>
                <a:cs typeface="Graphik"/>
                <a:sym typeface="Graphik"/>
              </a:defRPr>
            </a:lvl1pPr>
          </a:lstStyle>
          <a:p>
            <a:r>
              <a:t>自分たちで実践してみよう</a:t>
            </a:r>
          </a:p>
        </p:txBody>
      </p:sp>
      <p:sp>
        <p:nvSpPr>
          <p:cNvPr id="773" name="1層目から3層目のニューロンを1つ増やして、…"/>
          <p:cNvSpPr txBox="1"/>
          <p:nvPr/>
        </p:nvSpPr>
        <p:spPr>
          <a:xfrm>
            <a:off x="6967717" y="1536566"/>
            <a:ext cx="10591937" cy="13525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defTabSz="2438338">
              <a:lnSpc>
                <a:spcPct val="100000"/>
              </a:lnSpc>
              <a:defRPr sz="3900">
                <a:latin typeface="ヒラギノ角ゴ ProN W3"/>
                <a:ea typeface="ヒラギノ角ゴ ProN W3"/>
                <a:cs typeface="ヒラギノ角ゴ ProN W3"/>
                <a:sym typeface="ヒラギノ角ゴ ProN W3"/>
              </a:defRPr>
            </a:pPr>
            <a:r>
              <a:rPr dirty="0"/>
              <a:t>1層目から</a:t>
            </a:r>
            <a:r>
              <a:rPr lang="en-US" dirty="0"/>
              <a:t>3</a:t>
            </a:r>
            <a:r>
              <a:rPr dirty="0"/>
              <a:t>層目のニューロンを1つ増やして、</a:t>
            </a:r>
          </a:p>
          <a:p>
            <a:pPr algn="l" defTabSz="2438338">
              <a:lnSpc>
                <a:spcPct val="100000"/>
              </a:lnSpc>
              <a:defRPr sz="3900">
                <a:latin typeface="ヒラギノ角ゴ ProN W3"/>
                <a:ea typeface="ヒラギノ角ゴ ProN W3"/>
                <a:cs typeface="ヒラギノ角ゴ ProN W3"/>
                <a:sym typeface="ヒラギノ角ゴ ProN W3"/>
              </a:defRPr>
            </a:pPr>
            <a:r>
              <a:rPr dirty="0"/>
              <a:t>学習の回数を500回にして実践してみよう</a:t>
            </a:r>
          </a:p>
        </p:txBody>
      </p:sp>
      <p:grpSp>
        <p:nvGrpSpPr>
          <p:cNvPr id="870" name="グループ"/>
          <p:cNvGrpSpPr/>
          <p:nvPr/>
        </p:nvGrpSpPr>
        <p:grpSpPr>
          <a:xfrm>
            <a:off x="3569958" y="5409031"/>
            <a:ext cx="18410752" cy="4470440"/>
            <a:chOff x="0" y="0"/>
            <a:chExt cx="18410750" cy="4470439"/>
          </a:xfrm>
        </p:grpSpPr>
        <p:sp>
          <p:nvSpPr>
            <p:cNvPr id="774" name="楕円"/>
            <p:cNvSpPr/>
            <p:nvPr/>
          </p:nvSpPr>
          <p:spPr>
            <a:xfrm>
              <a:off x="0" y="0"/>
              <a:ext cx="875367" cy="868839"/>
            </a:xfrm>
            <a:prstGeom prst="ellipse">
              <a:avLst/>
            </a:prstGeom>
            <a:noFill/>
            <a:ln w="76200" cap="flat">
              <a:solidFill>
                <a:srgbClr val="020000"/>
              </a:solidFill>
              <a:prstDash val="solid"/>
              <a:miter lim="400000"/>
            </a:ln>
            <a:effectLst/>
          </p:spPr>
          <p:txBody>
            <a:bodyPr wrap="square" lIns="50800" tIns="50800" rIns="50800" bIns="50800" numCol="1" anchor="ctr">
              <a:noAutofit/>
            </a:bodyP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775" name="楕円"/>
            <p:cNvSpPr/>
            <p:nvPr/>
          </p:nvSpPr>
          <p:spPr>
            <a:xfrm>
              <a:off x="0" y="901710"/>
              <a:ext cx="875367" cy="868839"/>
            </a:xfrm>
            <a:prstGeom prst="ellipse">
              <a:avLst/>
            </a:prstGeom>
            <a:noFill/>
            <a:ln w="76200" cap="flat">
              <a:solidFill>
                <a:srgbClr val="020000"/>
              </a:solidFill>
              <a:prstDash val="solid"/>
              <a:miter lim="400000"/>
            </a:ln>
            <a:effectLst/>
          </p:spPr>
          <p:txBody>
            <a:bodyPr wrap="square" lIns="50800" tIns="50800" rIns="50800" bIns="50800" numCol="1" anchor="ctr">
              <a:noAutofit/>
            </a:bodyP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776" name="楕円"/>
            <p:cNvSpPr/>
            <p:nvPr/>
          </p:nvSpPr>
          <p:spPr>
            <a:xfrm>
              <a:off x="0" y="1803420"/>
              <a:ext cx="875367" cy="868839"/>
            </a:xfrm>
            <a:prstGeom prst="ellipse">
              <a:avLst/>
            </a:prstGeom>
            <a:noFill/>
            <a:ln w="76200" cap="flat">
              <a:solidFill>
                <a:srgbClr val="020000"/>
              </a:solidFill>
              <a:prstDash val="solid"/>
              <a:miter lim="400000"/>
            </a:ln>
            <a:effectLst/>
          </p:spPr>
          <p:txBody>
            <a:bodyPr wrap="square" lIns="50800" tIns="50800" rIns="50800" bIns="50800" numCol="1" anchor="ctr">
              <a:noAutofit/>
            </a:bodyP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777" name="楕円"/>
            <p:cNvSpPr/>
            <p:nvPr/>
          </p:nvSpPr>
          <p:spPr>
            <a:xfrm>
              <a:off x="0" y="2705130"/>
              <a:ext cx="875367" cy="868840"/>
            </a:xfrm>
            <a:prstGeom prst="ellipse">
              <a:avLst/>
            </a:prstGeom>
            <a:noFill/>
            <a:ln w="76200" cap="flat">
              <a:solidFill>
                <a:srgbClr val="020000"/>
              </a:solidFill>
              <a:prstDash val="solid"/>
              <a:miter lim="400000"/>
            </a:ln>
            <a:effectLst/>
          </p:spPr>
          <p:txBody>
            <a:bodyPr wrap="square" lIns="50800" tIns="50800" rIns="50800" bIns="50800" numCol="1" anchor="ctr">
              <a:noAutofit/>
            </a:bodyP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778" name="楕円"/>
            <p:cNvSpPr/>
            <p:nvPr/>
          </p:nvSpPr>
          <p:spPr>
            <a:xfrm>
              <a:off x="8916758" y="0"/>
              <a:ext cx="875368" cy="868839"/>
            </a:xfrm>
            <a:prstGeom prst="ellipse">
              <a:avLst/>
            </a:prstGeom>
            <a:noFill/>
            <a:ln w="76200" cap="flat">
              <a:solidFill>
                <a:srgbClr val="020000"/>
              </a:solidFill>
              <a:prstDash val="solid"/>
              <a:miter lim="400000"/>
            </a:ln>
            <a:effectLst/>
          </p:spPr>
          <p:txBody>
            <a:bodyPr wrap="square" lIns="50800" tIns="50800" rIns="50800" bIns="50800" numCol="1" anchor="ctr">
              <a:noAutofit/>
            </a:bodyP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779" name="楕円"/>
            <p:cNvSpPr/>
            <p:nvPr/>
          </p:nvSpPr>
          <p:spPr>
            <a:xfrm>
              <a:off x="8916758" y="901710"/>
              <a:ext cx="875368" cy="868839"/>
            </a:xfrm>
            <a:prstGeom prst="ellipse">
              <a:avLst/>
            </a:prstGeom>
            <a:noFill/>
            <a:ln w="76200" cap="flat">
              <a:solidFill>
                <a:srgbClr val="020000"/>
              </a:solidFill>
              <a:prstDash val="solid"/>
              <a:miter lim="400000"/>
            </a:ln>
            <a:effectLst/>
          </p:spPr>
          <p:txBody>
            <a:bodyPr wrap="square" lIns="50800" tIns="50800" rIns="50800" bIns="50800" numCol="1" anchor="ctr">
              <a:noAutofit/>
            </a:bodyP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780" name="楕円"/>
            <p:cNvSpPr/>
            <p:nvPr/>
          </p:nvSpPr>
          <p:spPr>
            <a:xfrm>
              <a:off x="8916758" y="1803420"/>
              <a:ext cx="875368" cy="868839"/>
            </a:xfrm>
            <a:prstGeom prst="ellipse">
              <a:avLst/>
            </a:prstGeom>
            <a:noFill/>
            <a:ln w="76200" cap="flat">
              <a:solidFill>
                <a:srgbClr val="020000"/>
              </a:solidFill>
              <a:prstDash val="solid"/>
              <a:miter lim="400000"/>
            </a:ln>
            <a:effectLst/>
          </p:spPr>
          <p:txBody>
            <a:bodyPr wrap="square" lIns="50800" tIns="50800" rIns="50800" bIns="50800" numCol="1" anchor="ctr">
              <a:noAutofit/>
            </a:bodyP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781" name="楕円"/>
            <p:cNvSpPr/>
            <p:nvPr/>
          </p:nvSpPr>
          <p:spPr>
            <a:xfrm>
              <a:off x="8916758" y="2705130"/>
              <a:ext cx="875368" cy="868840"/>
            </a:xfrm>
            <a:prstGeom prst="ellipse">
              <a:avLst/>
            </a:prstGeom>
            <a:noFill/>
            <a:ln w="76200" cap="flat">
              <a:solidFill>
                <a:srgbClr val="020000"/>
              </a:solidFill>
              <a:prstDash val="solid"/>
              <a:miter lim="400000"/>
            </a:ln>
            <a:effectLst/>
          </p:spPr>
          <p:txBody>
            <a:bodyPr wrap="square" lIns="50800" tIns="50800" rIns="50800" bIns="50800" numCol="1" anchor="ctr">
              <a:noAutofit/>
            </a:bodyP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782" name="楕円"/>
            <p:cNvSpPr/>
            <p:nvPr/>
          </p:nvSpPr>
          <p:spPr>
            <a:xfrm>
              <a:off x="4365540" y="0"/>
              <a:ext cx="875368" cy="868839"/>
            </a:xfrm>
            <a:prstGeom prst="ellipse">
              <a:avLst/>
            </a:prstGeom>
            <a:noFill/>
            <a:ln w="76200" cap="flat">
              <a:solidFill>
                <a:srgbClr val="020000"/>
              </a:solidFill>
              <a:prstDash val="solid"/>
              <a:miter lim="400000"/>
            </a:ln>
            <a:effectLst/>
          </p:spPr>
          <p:txBody>
            <a:bodyPr wrap="square" lIns="50800" tIns="50800" rIns="50800" bIns="50800" numCol="1" anchor="ctr">
              <a:noAutofit/>
            </a:bodyP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783" name="楕円"/>
            <p:cNvSpPr/>
            <p:nvPr/>
          </p:nvSpPr>
          <p:spPr>
            <a:xfrm>
              <a:off x="4365540" y="901710"/>
              <a:ext cx="875368" cy="868839"/>
            </a:xfrm>
            <a:prstGeom prst="ellipse">
              <a:avLst/>
            </a:prstGeom>
            <a:noFill/>
            <a:ln w="76200" cap="flat">
              <a:solidFill>
                <a:srgbClr val="020000"/>
              </a:solidFill>
              <a:prstDash val="solid"/>
              <a:miter lim="400000"/>
            </a:ln>
            <a:effectLst/>
          </p:spPr>
          <p:txBody>
            <a:bodyPr wrap="square" lIns="50800" tIns="50800" rIns="50800" bIns="50800" numCol="1" anchor="ctr">
              <a:noAutofit/>
            </a:bodyP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784" name="楕円"/>
            <p:cNvSpPr/>
            <p:nvPr/>
          </p:nvSpPr>
          <p:spPr>
            <a:xfrm>
              <a:off x="4365540" y="1803420"/>
              <a:ext cx="875368" cy="868839"/>
            </a:xfrm>
            <a:prstGeom prst="ellipse">
              <a:avLst/>
            </a:prstGeom>
            <a:noFill/>
            <a:ln w="76200" cap="flat">
              <a:solidFill>
                <a:srgbClr val="020000"/>
              </a:solidFill>
              <a:prstDash val="solid"/>
              <a:miter lim="400000"/>
            </a:ln>
            <a:effectLst/>
          </p:spPr>
          <p:txBody>
            <a:bodyPr wrap="square" lIns="50800" tIns="50800" rIns="50800" bIns="50800" numCol="1" anchor="ctr">
              <a:noAutofit/>
            </a:bodyP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785" name="楕円"/>
            <p:cNvSpPr/>
            <p:nvPr/>
          </p:nvSpPr>
          <p:spPr>
            <a:xfrm>
              <a:off x="4365540" y="2705130"/>
              <a:ext cx="875368" cy="868840"/>
            </a:xfrm>
            <a:prstGeom prst="ellipse">
              <a:avLst/>
            </a:prstGeom>
            <a:noFill/>
            <a:ln w="76200" cap="flat">
              <a:solidFill>
                <a:srgbClr val="020000"/>
              </a:solidFill>
              <a:prstDash val="solid"/>
              <a:miter lim="400000"/>
            </a:ln>
            <a:effectLst/>
          </p:spPr>
          <p:txBody>
            <a:bodyPr wrap="square" lIns="50800" tIns="50800" rIns="50800" bIns="50800" numCol="1" anchor="ctr">
              <a:noAutofit/>
            </a:bodyP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786" name="楕円"/>
            <p:cNvSpPr/>
            <p:nvPr/>
          </p:nvSpPr>
          <p:spPr>
            <a:xfrm>
              <a:off x="17535383" y="1301470"/>
              <a:ext cx="875368" cy="868840"/>
            </a:xfrm>
            <a:prstGeom prst="ellipse">
              <a:avLst/>
            </a:prstGeom>
            <a:noFill/>
            <a:ln w="76200" cap="flat">
              <a:solidFill>
                <a:srgbClr val="020000"/>
              </a:solidFill>
              <a:prstDash val="solid"/>
              <a:miter lim="400000"/>
            </a:ln>
            <a:effectLst/>
          </p:spPr>
          <p:txBody>
            <a:bodyPr wrap="square" lIns="50800" tIns="50800" rIns="50800" bIns="50800" numCol="1" anchor="ctr">
              <a:noAutofit/>
            </a:bodyP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787" name="線"/>
            <p:cNvSpPr/>
            <p:nvPr/>
          </p:nvSpPr>
          <p:spPr>
            <a:xfrm>
              <a:off x="14427842" y="1287018"/>
              <a:ext cx="2938962" cy="420229"/>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788" name="線"/>
            <p:cNvSpPr/>
            <p:nvPr/>
          </p:nvSpPr>
          <p:spPr>
            <a:xfrm>
              <a:off x="14431320" y="366457"/>
              <a:ext cx="2948807" cy="1310706"/>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789" name="線"/>
            <p:cNvSpPr/>
            <p:nvPr/>
          </p:nvSpPr>
          <p:spPr>
            <a:xfrm flipV="1">
              <a:off x="14434044" y="1691845"/>
              <a:ext cx="2934690" cy="496420"/>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790" name="楕円"/>
            <p:cNvSpPr/>
            <p:nvPr/>
          </p:nvSpPr>
          <p:spPr>
            <a:xfrm>
              <a:off x="13431434" y="38100"/>
              <a:ext cx="875367" cy="868840"/>
            </a:xfrm>
            <a:prstGeom prst="ellipse">
              <a:avLst/>
            </a:prstGeom>
            <a:noFill/>
            <a:ln w="76200" cap="flat">
              <a:solidFill>
                <a:srgbClr val="020000"/>
              </a:solidFill>
              <a:prstDash val="solid"/>
              <a:miter lim="400000"/>
            </a:ln>
            <a:effectLst/>
          </p:spPr>
          <p:txBody>
            <a:bodyPr wrap="square" lIns="50800" tIns="50800" rIns="50800" bIns="50800" numCol="1" anchor="ctr">
              <a:noAutofit/>
            </a:bodyP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791" name="楕円"/>
            <p:cNvSpPr/>
            <p:nvPr/>
          </p:nvSpPr>
          <p:spPr>
            <a:xfrm>
              <a:off x="13431434" y="939810"/>
              <a:ext cx="875367" cy="868839"/>
            </a:xfrm>
            <a:prstGeom prst="ellipse">
              <a:avLst/>
            </a:prstGeom>
            <a:noFill/>
            <a:ln w="76200" cap="flat">
              <a:solidFill>
                <a:srgbClr val="020000"/>
              </a:solidFill>
              <a:prstDash val="solid"/>
              <a:miter lim="400000"/>
            </a:ln>
            <a:effectLst/>
          </p:spPr>
          <p:txBody>
            <a:bodyPr wrap="square" lIns="50800" tIns="50800" rIns="50800" bIns="50800" numCol="1" anchor="ctr">
              <a:noAutofit/>
            </a:bodyP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792" name="楕円"/>
            <p:cNvSpPr/>
            <p:nvPr/>
          </p:nvSpPr>
          <p:spPr>
            <a:xfrm>
              <a:off x="13431434" y="1841520"/>
              <a:ext cx="875367" cy="868839"/>
            </a:xfrm>
            <a:prstGeom prst="ellipse">
              <a:avLst/>
            </a:prstGeom>
            <a:noFill/>
            <a:ln w="76200" cap="flat">
              <a:solidFill>
                <a:srgbClr val="020000"/>
              </a:solidFill>
              <a:prstDash val="solid"/>
              <a:miter lim="400000"/>
            </a:ln>
            <a:effectLst/>
          </p:spPr>
          <p:txBody>
            <a:bodyPr wrap="square" lIns="50800" tIns="50800" rIns="50800" bIns="50800" numCol="1" anchor="ctr">
              <a:noAutofit/>
            </a:bodyP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793" name="楕円"/>
            <p:cNvSpPr/>
            <p:nvPr/>
          </p:nvSpPr>
          <p:spPr>
            <a:xfrm>
              <a:off x="13431434" y="2743231"/>
              <a:ext cx="875367" cy="868839"/>
            </a:xfrm>
            <a:prstGeom prst="ellipse">
              <a:avLst/>
            </a:prstGeom>
            <a:noFill/>
            <a:ln w="76200" cap="flat">
              <a:solidFill>
                <a:srgbClr val="020000"/>
              </a:solidFill>
              <a:prstDash val="solid"/>
              <a:miter lim="400000"/>
            </a:ln>
            <a:effectLst/>
          </p:spPr>
          <p:txBody>
            <a:bodyPr wrap="square" lIns="50800" tIns="50800" rIns="50800" bIns="50800" numCol="1" anchor="ctr">
              <a:noAutofit/>
            </a:bodyP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794" name="線"/>
            <p:cNvSpPr/>
            <p:nvPr/>
          </p:nvSpPr>
          <p:spPr>
            <a:xfrm flipV="1">
              <a:off x="14431320" y="1715605"/>
              <a:ext cx="2912077" cy="1401040"/>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795" name="楕円"/>
            <p:cNvSpPr/>
            <p:nvPr/>
          </p:nvSpPr>
          <p:spPr>
            <a:xfrm>
              <a:off x="8946790" y="3606840"/>
              <a:ext cx="875367" cy="863600"/>
            </a:xfrm>
            <a:prstGeom prst="ellipse">
              <a:avLst/>
            </a:prstGeom>
            <a:noFill/>
            <a:ln w="76200" cap="flat">
              <a:solidFill>
                <a:srgbClr val="020000"/>
              </a:solidFill>
              <a:prstDash val="solid"/>
              <a:miter lim="400000"/>
            </a:ln>
            <a:effectLst/>
          </p:spPr>
          <p:txBody>
            <a:bodyPr wrap="square" lIns="50800" tIns="50800" rIns="50800" bIns="50800" numCol="1" anchor="ctr">
              <a:noAutofit/>
            </a:bodyP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796" name="楕円"/>
            <p:cNvSpPr/>
            <p:nvPr/>
          </p:nvSpPr>
          <p:spPr>
            <a:xfrm>
              <a:off x="4365540" y="3606840"/>
              <a:ext cx="875368" cy="863600"/>
            </a:xfrm>
            <a:prstGeom prst="ellipse">
              <a:avLst/>
            </a:prstGeom>
            <a:noFill/>
            <a:ln w="76200" cap="flat">
              <a:solidFill>
                <a:srgbClr val="020000"/>
              </a:solidFill>
              <a:prstDash val="solid"/>
              <a:miter lim="400000"/>
            </a:ln>
            <a:effectLst/>
          </p:spPr>
          <p:txBody>
            <a:bodyPr wrap="square" lIns="50800" tIns="50800" rIns="50800" bIns="50800" numCol="1" anchor="ctr">
              <a:noAutofit/>
            </a:bodyP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797" name="楕円"/>
            <p:cNvSpPr/>
            <p:nvPr/>
          </p:nvSpPr>
          <p:spPr>
            <a:xfrm>
              <a:off x="13431434" y="3606840"/>
              <a:ext cx="875367" cy="863600"/>
            </a:xfrm>
            <a:prstGeom prst="ellipse">
              <a:avLst/>
            </a:prstGeom>
            <a:noFill/>
            <a:ln w="76200" cap="flat">
              <a:solidFill>
                <a:srgbClr val="020000"/>
              </a:solidFill>
              <a:prstDash val="solid"/>
              <a:miter lim="400000"/>
            </a:ln>
            <a:effectLst/>
          </p:spPr>
          <p:txBody>
            <a:bodyPr wrap="square" lIns="50800" tIns="50800" rIns="50800" bIns="50800" numCol="1" anchor="ctr">
              <a:noAutofit/>
            </a:bodyP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grpSp>
          <p:nvGrpSpPr>
            <p:cNvPr id="823" name="グループ"/>
            <p:cNvGrpSpPr/>
            <p:nvPr/>
          </p:nvGrpSpPr>
          <p:grpSpPr>
            <a:xfrm>
              <a:off x="9931874" y="434419"/>
              <a:ext cx="3426127" cy="3612270"/>
              <a:chOff x="0" y="0"/>
              <a:chExt cx="3426126" cy="3612269"/>
            </a:xfrm>
          </p:grpSpPr>
          <p:sp>
            <p:nvSpPr>
              <p:cNvPr id="798" name="線"/>
              <p:cNvSpPr/>
              <p:nvPr/>
            </p:nvSpPr>
            <p:spPr>
              <a:xfrm>
                <a:off x="45192" y="18850"/>
                <a:ext cx="3332290"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799" name="線"/>
              <p:cNvSpPr/>
              <p:nvPr/>
            </p:nvSpPr>
            <p:spPr>
              <a:xfrm>
                <a:off x="45192" y="920560"/>
                <a:ext cx="3332290"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800" name="線"/>
              <p:cNvSpPr/>
              <p:nvPr/>
            </p:nvSpPr>
            <p:spPr>
              <a:xfrm>
                <a:off x="45192" y="1822270"/>
                <a:ext cx="3332290"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801" name="線"/>
              <p:cNvSpPr/>
              <p:nvPr/>
            </p:nvSpPr>
            <p:spPr>
              <a:xfrm>
                <a:off x="48670" y="0"/>
                <a:ext cx="3325332" cy="921026"/>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802" name="線"/>
              <p:cNvSpPr/>
              <p:nvPr/>
            </p:nvSpPr>
            <p:spPr>
              <a:xfrm>
                <a:off x="48728" y="920095"/>
                <a:ext cx="3325333" cy="921026"/>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803" name="線"/>
              <p:cNvSpPr/>
              <p:nvPr/>
            </p:nvSpPr>
            <p:spPr>
              <a:xfrm>
                <a:off x="48729" y="0"/>
                <a:ext cx="3325212" cy="184112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804" name="線"/>
              <p:cNvSpPr/>
              <p:nvPr/>
            </p:nvSpPr>
            <p:spPr>
              <a:xfrm flipV="1">
                <a:off x="48669" y="38595"/>
                <a:ext cx="3325333" cy="88150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805" name="線"/>
              <p:cNvSpPr/>
              <p:nvPr/>
            </p:nvSpPr>
            <p:spPr>
              <a:xfrm flipV="1">
                <a:off x="51394" y="939410"/>
                <a:ext cx="3319883" cy="882396"/>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806" name="線"/>
              <p:cNvSpPr/>
              <p:nvPr/>
            </p:nvSpPr>
            <p:spPr>
              <a:xfrm flipV="1">
                <a:off x="48669" y="19761"/>
                <a:ext cx="3325333" cy="1801598"/>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807" name="線"/>
              <p:cNvSpPr/>
              <p:nvPr/>
            </p:nvSpPr>
            <p:spPr>
              <a:xfrm>
                <a:off x="45192" y="2723980"/>
                <a:ext cx="3332290"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808" name="線"/>
              <p:cNvSpPr/>
              <p:nvPr/>
            </p:nvSpPr>
            <p:spPr>
              <a:xfrm flipV="1">
                <a:off x="44332" y="37236"/>
                <a:ext cx="3334008" cy="2686745"/>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809" name="線"/>
              <p:cNvSpPr/>
              <p:nvPr/>
            </p:nvSpPr>
            <p:spPr>
              <a:xfrm flipV="1">
                <a:off x="41528" y="913037"/>
                <a:ext cx="3336296" cy="1810944"/>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810" name="線"/>
              <p:cNvSpPr/>
              <p:nvPr/>
            </p:nvSpPr>
            <p:spPr>
              <a:xfrm flipV="1">
                <a:off x="51558" y="1809896"/>
                <a:ext cx="3319555" cy="914085"/>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811" name="線"/>
              <p:cNvSpPr/>
              <p:nvPr/>
            </p:nvSpPr>
            <p:spPr>
              <a:xfrm>
                <a:off x="44906" y="1826798"/>
                <a:ext cx="3326208" cy="896626"/>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812" name="線"/>
              <p:cNvSpPr/>
              <p:nvPr/>
            </p:nvSpPr>
            <p:spPr>
              <a:xfrm>
                <a:off x="59560" y="902293"/>
                <a:ext cx="3320639" cy="1839955"/>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813" name="線"/>
              <p:cNvSpPr/>
              <p:nvPr/>
            </p:nvSpPr>
            <p:spPr>
              <a:xfrm>
                <a:off x="42473" y="2292"/>
                <a:ext cx="3337725" cy="2756632"/>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814" name="線"/>
              <p:cNvSpPr/>
              <p:nvPr/>
            </p:nvSpPr>
            <p:spPr>
              <a:xfrm flipV="1">
                <a:off x="41445" y="17014"/>
                <a:ext cx="3329162" cy="3569856"/>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815" name="線"/>
              <p:cNvSpPr/>
              <p:nvPr/>
            </p:nvSpPr>
            <p:spPr>
              <a:xfrm flipV="1">
                <a:off x="7815" y="936048"/>
                <a:ext cx="3380212" cy="2639762"/>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816" name="線"/>
              <p:cNvSpPr/>
              <p:nvPr/>
            </p:nvSpPr>
            <p:spPr>
              <a:xfrm flipV="1">
                <a:off x="34766" y="1809896"/>
                <a:ext cx="3322933" cy="175298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817" name="線"/>
              <p:cNvSpPr/>
              <p:nvPr/>
            </p:nvSpPr>
            <p:spPr>
              <a:xfrm>
                <a:off x="0" y="3604220"/>
                <a:ext cx="3332289"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818" name="線"/>
              <p:cNvSpPr/>
              <p:nvPr/>
            </p:nvSpPr>
            <p:spPr>
              <a:xfrm flipV="1">
                <a:off x="618" y="2755930"/>
                <a:ext cx="3331670" cy="813956"/>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819" name="線"/>
              <p:cNvSpPr/>
              <p:nvPr/>
            </p:nvSpPr>
            <p:spPr>
              <a:xfrm flipH="1" flipV="1">
                <a:off x="79545" y="42414"/>
                <a:ext cx="3329162" cy="3569856"/>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820" name="線"/>
              <p:cNvSpPr/>
              <p:nvPr/>
            </p:nvSpPr>
            <p:spPr>
              <a:xfrm flipH="1" flipV="1">
                <a:off x="45916" y="961448"/>
                <a:ext cx="3380211" cy="2639762"/>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821" name="線"/>
              <p:cNvSpPr/>
              <p:nvPr/>
            </p:nvSpPr>
            <p:spPr>
              <a:xfrm flipH="1" flipV="1">
                <a:off x="72865" y="1835296"/>
                <a:ext cx="3322934" cy="175298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822" name="線"/>
              <p:cNvSpPr/>
              <p:nvPr/>
            </p:nvSpPr>
            <p:spPr>
              <a:xfrm flipH="1" flipV="1">
                <a:off x="38718" y="2781330"/>
                <a:ext cx="3331670" cy="813956"/>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grpSp>
        <p:sp>
          <p:nvSpPr>
            <p:cNvPr id="824" name="線"/>
            <p:cNvSpPr/>
            <p:nvPr/>
          </p:nvSpPr>
          <p:spPr>
            <a:xfrm>
              <a:off x="896024" y="450555"/>
              <a:ext cx="3332289"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825" name="線"/>
            <p:cNvSpPr/>
            <p:nvPr/>
          </p:nvSpPr>
          <p:spPr>
            <a:xfrm>
              <a:off x="896024" y="1352265"/>
              <a:ext cx="3332289"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826" name="線"/>
            <p:cNvSpPr/>
            <p:nvPr/>
          </p:nvSpPr>
          <p:spPr>
            <a:xfrm>
              <a:off x="896024" y="2253975"/>
              <a:ext cx="3332289"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827" name="線"/>
            <p:cNvSpPr/>
            <p:nvPr/>
          </p:nvSpPr>
          <p:spPr>
            <a:xfrm>
              <a:off x="899501" y="431704"/>
              <a:ext cx="3325333" cy="921026"/>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828" name="線"/>
            <p:cNvSpPr/>
            <p:nvPr/>
          </p:nvSpPr>
          <p:spPr>
            <a:xfrm>
              <a:off x="899560" y="1351800"/>
              <a:ext cx="3325333" cy="921026"/>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829" name="線"/>
            <p:cNvSpPr/>
            <p:nvPr/>
          </p:nvSpPr>
          <p:spPr>
            <a:xfrm>
              <a:off x="899561" y="431704"/>
              <a:ext cx="3325212" cy="1841122"/>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830" name="線"/>
            <p:cNvSpPr/>
            <p:nvPr/>
          </p:nvSpPr>
          <p:spPr>
            <a:xfrm flipV="1">
              <a:off x="899500" y="470299"/>
              <a:ext cx="3325333" cy="881502"/>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831" name="線"/>
            <p:cNvSpPr/>
            <p:nvPr/>
          </p:nvSpPr>
          <p:spPr>
            <a:xfrm flipV="1">
              <a:off x="902226" y="1371115"/>
              <a:ext cx="3319883" cy="882396"/>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832" name="線"/>
            <p:cNvSpPr/>
            <p:nvPr/>
          </p:nvSpPr>
          <p:spPr>
            <a:xfrm flipV="1">
              <a:off x="899501" y="451466"/>
              <a:ext cx="3325333" cy="1801598"/>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833" name="線"/>
            <p:cNvSpPr/>
            <p:nvPr/>
          </p:nvSpPr>
          <p:spPr>
            <a:xfrm>
              <a:off x="896024" y="3155685"/>
              <a:ext cx="3332289"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834" name="線"/>
            <p:cNvSpPr/>
            <p:nvPr/>
          </p:nvSpPr>
          <p:spPr>
            <a:xfrm flipV="1">
              <a:off x="895164" y="468940"/>
              <a:ext cx="3334008" cy="2686746"/>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835" name="線"/>
            <p:cNvSpPr/>
            <p:nvPr/>
          </p:nvSpPr>
          <p:spPr>
            <a:xfrm flipV="1">
              <a:off x="892360" y="1344741"/>
              <a:ext cx="3336296" cy="1810945"/>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836" name="線"/>
            <p:cNvSpPr/>
            <p:nvPr/>
          </p:nvSpPr>
          <p:spPr>
            <a:xfrm flipV="1">
              <a:off x="902390" y="2241600"/>
              <a:ext cx="3319555" cy="914086"/>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837" name="線"/>
            <p:cNvSpPr/>
            <p:nvPr/>
          </p:nvSpPr>
          <p:spPr>
            <a:xfrm>
              <a:off x="895738" y="2258503"/>
              <a:ext cx="3326208" cy="896625"/>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838" name="線"/>
            <p:cNvSpPr/>
            <p:nvPr/>
          </p:nvSpPr>
          <p:spPr>
            <a:xfrm>
              <a:off x="910392" y="1333997"/>
              <a:ext cx="3320639" cy="1839956"/>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839" name="線"/>
            <p:cNvSpPr/>
            <p:nvPr/>
          </p:nvSpPr>
          <p:spPr>
            <a:xfrm>
              <a:off x="893305" y="433997"/>
              <a:ext cx="3337725" cy="2756632"/>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840" name="線"/>
            <p:cNvSpPr/>
            <p:nvPr/>
          </p:nvSpPr>
          <p:spPr>
            <a:xfrm flipH="1" flipV="1">
              <a:off x="930377" y="474119"/>
              <a:ext cx="3329161" cy="3569855"/>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841" name="線"/>
            <p:cNvSpPr/>
            <p:nvPr/>
          </p:nvSpPr>
          <p:spPr>
            <a:xfrm flipH="1" flipV="1">
              <a:off x="896747" y="1393152"/>
              <a:ext cx="3380212" cy="2639763"/>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842" name="線"/>
            <p:cNvSpPr/>
            <p:nvPr/>
          </p:nvSpPr>
          <p:spPr>
            <a:xfrm flipH="1" flipV="1">
              <a:off x="923697" y="2267000"/>
              <a:ext cx="3322934" cy="1752982"/>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843" name="線"/>
            <p:cNvSpPr/>
            <p:nvPr/>
          </p:nvSpPr>
          <p:spPr>
            <a:xfrm flipH="1" flipV="1">
              <a:off x="889549" y="3213035"/>
              <a:ext cx="3331671" cy="813956"/>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grpSp>
          <p:nvGrpSpPr>
            <p:cNvPr id="869" name="グループ"/>
            <p:cNvGrpSpPr/>
            <p:nvPr/>
          </p:nvGrpSpPr>
          <p:grpSpPr>
            <a:xfrm>
              <a:off x="5567337" y="531458"/>
              <a:ext cx="3426128" cy="3612270"/>
              <a:chOff x="0" y="0"/>
              <a:chExt cx="3426126" cy="3612269"/>
            </a:xfrm>
          </p:grpSpPr>
          <p:sp>
            <p:nvSpPr>
              <p:cNvPr id="844" name="線"/>
              <p:cNvSpPr/>
              <p:nvPr/>
            </p:nvSpPr>
            <p:spPr>
              <a:xfrm>
                <a:off x="45192" y="18850"/>
                <a:ext cx="3332290"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845" name="線"/>
              <p:cNvSpPr/>
              <p:nvPr/>
            </p:nvSpPr>
            <p:spPr>
              <a:xfrm>
                <a:off x="45192" y="920560"/>
                <a:ext cx="3332290"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846" name="線"/>
              <p:cNvSpPr/>
              <p:nvPr/>
            </p:nvSpPr>
            <p:spPr>
              <a:xfrm>
                <a:off x="45192" y="1822270"/>
                <a:ext cx="3332290"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847" name="線"/>
              <p:cNvSpPr/>
              <p:nvPr/>
            </p:nvSpPr>
            <p:spPr>
              <a:xfrm>
                <a:off x="48670" y="0"/>
                <a:ext cx="3325332" cy="921026"/>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848" name="線"/>
              <p:cNvSpPr/>
              <p:nvPr/>
            </p:nvSpPr>
            <p:spPr>
              <a:xfrm>
                <a:off x="48728" y="920095"/>
                <a:ext cx="3325333" cy="921026"/>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849" name="線"/>
              <p:cNvSpPr/>
              <p:nvPr/>
            </p:nvSpPr>
            <p:spPr>
              <a:xfrm>
                <a:off x="48729" y="0"/>
                <a:ext cx="3325212" cy="184112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850" name="線"/>
              <p:cNvSpPr/>
              <p:nvPr/>
            </p:nvSpPr>
            <p:spPr>
              <a:xfrm flipV="1">
                <a:off x="48669" y="38595"/>
                <a:ext cx="3325333" cy="88150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851" name="線"/>
              <p:cNvSpPr/>
              <p:nvPr/>
            </p:nvSpPr>
            <p:spPr>
              <a:xfrm flipV="1">
                <a:off x="51394" y="939410"/>
                <a:ext cx="3319883" cy="882396"/>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852" name="線"/>
              <p:cNvSpPr/>
              <p:nvPr/>
            </p:nvSpPr>
            <p:spPr>
              <a:xfrm flipV="1">
                <a:off x="48669" y="19761"/>
                <a:ext cx="3325333" cy="1801598"/>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853" name="線"/>
              <p:cNvSpPr/>
              <p:nvPr/>
            </p:nvSpPr>
            <p:spPr>
              <a:xfrm>
                <a:off x="45192" y="2723980"/>
                <a:ext cx="3332290"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854" name="線"/>
              <p:cNvSpPr/>
              <p:nvPr/>
            </p:nvSpPr>
            <p:spPr>
              <a:xfrm flipV="1">
                <a:off x="44332" y="37236"/>
                <a:ext cx="3334008" cy="2686745"/>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855" name="線"/>
              <p:cNvSpPr/>
              <p:nvPr/>
            </p:nvSpPr>
            <p:spPr>
              <a:xfrm flipV="1">
                <a:off x="41528" y="913037"/>
                <a:ext cx="3336296" cy="1810944"/>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856" name="線"/>
              <p:cNvSpPr/>
              <p:nvPr/>
            </p:nvSpPr>
            <p:spPr>
              <a:xfrm flipV="1">
                <a:off x="51558" y="1809896"/>
                <a:ext cx="3319555" cy="914085"/>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857" name="線"/>
              <p:cNvSpPr/>
              <p:nvPr/>
            </p:nvSpPr>
            <p:spPr>
              <a:xfrm>
                <a:off x="44906" y="1826798"/>
                <a:ext cx="3326208" cy="896626"/>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858" name="線"/>
              <p:cNvSpPr/>
              <p:nvPr/>
            </p:nvSpPr>
            <p:spPr>
              <a:xfrm>
                <a:off x="59560" y="902293"/>
                <a:ext cx="3320639" cy="1839955"/>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859" name="線"/>
              <p:cNvSpPr/>
              <p:nvPr/>
            </p:nvSpPr>
            <p:spPr>
              <a:xfrm>
                <a:off x="42473" y="2292"/>
                <a:ext cx="3337725" cy="2756632"/>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860" name="線"/>
              <p:cNvSpPr/>
              <p:nvPr/>
            </p:nvSpPr>
            <p:spPr>
              <a:xfrm flipV="1">
                <a:off x="41445" y="17014"/>
                <a:ext cx="3329162" cy="3569856"/>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861" name="線"/>
              <p:cNvSpPr/>
              <p:nvPr/>
            </p:nvSpPr>
            <p:spPr>
              <a:xfrm flipV="1">
                <a:off x="7815" y="936048"/>
                <a:ext cx="3380212" cy="2639762"/>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862" name="線"/>
              <p:cNvSpPr/>
              <p:nvPr/>
            </p:nvSpPr>
            <p:spPr>
              <a:xfrm flipV="1">
                <a:off x="34766" y="1809896"/>
                <a:ext cx="3322933" cy="175298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863" name="線"/>
              <p:cNvSpPr/>
              <p:nvPr/>
            </p:nvSpPr>
            <p:spPr>
              <a:xfrm>
                <a:off x="0" y="3604220"/>
                <a:ext cx="3332289"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864" name="線"/>
              <p:cNvSpPr/>
              <p:nvPr/>
            </p:nvSpPr>
            <p:spPr>
              <a:xfrm flipV="1">
                <a:off x="618" y="2755930"/>
                <a:ext cx="3331670" cy="813956"/>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865" name="線"/>
              <p:cNvSpPr/>
              <p:nvPr/>
            </p:nvSpPr>
            <p:spPr>
              <a:xfrm flipH="1" flipV="1">
                <a:off x="79545" y="42414"/>
                <a:ext cx="3329162" cy="3569856"/>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866" name="線"/>
              <p:cNvSpPr/>
              <p:nvPr/>
            </p:nvSpPr>
            <p:spPr>
              <a:xfrm flipH="1" flipV="1">
                <a:off x="45916" y="961448"/>
                <a:ext cx="3380211" cy="2639762"/>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867" name="線"/>
              <p:cNvSpPr/>
              <p:nvPr/>
            </p:nvSpPr>
            <p:spPr>
              <a:xfrm flipH="1" flipV="1">
                <a:off x="72865" y="1835296"/>
                <a:ext cx="3322934" cy="175298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868" name="線"/>
              <p:cNvSpPr/>
              <p:nvPr/>
            </p:nvSpPr>
            <p:spPr>
              <a:xfrm flipH="1" flipV="1">
                <a:off x="38718" y="2781330"/>
                <a:ext cx="3331670" cy="813956"/>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grpSp>
      </p:grpSp>
      <p:sp>
        <p:nvSpPr>
          <p:cNvPr id="101" name="線">
            <a:extLst>
              <a:ext uri="{FF2B5EF4-FFF2-40B4-BE49-F238E27FC236}">
                <a16:creationId xmlns:a16="http://schemas.microsoft.com/office/drawing/2014/main" id="{20E59600-E482-42E8-A8CB-3479D0CA033A}"/>
              </a:ext>
            </a:extLst>
          </p:cNvPr>
          <p:cNvSpPr/>
          <p:nvPr/>
        </p:nvSpPr>
        <p:spPr>
          <a:xfrm flipV="1">
            <a:off x="18043409" y="7094551"/>
            <a:ext cx="2883978" cy="2311777"/>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Tree>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7" name="課題候補"/>
          <p:cNvSpPr txBox="1"/>
          <p:nvPr/>
        </p:nvSpPr>
        <p:spPr>
          <a:xfrm>
            <a:off x="11294318" y="53104"/>
            <a:ext cx="1795363" cy="1118255"/>
          </a:xfrm>
          <a:prstGeom prst="rect">
            <a:avLst/>
          </a:prstGeom>
          <a:solidFill>
            <a:schemeClr val="accent4">
              <a:hueOff val="-904334"/>
              <a:lumOff val="2953"/>
            </a:scheme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1130300">
              <a:lnSpc>
                <a:spcPct val="100000"/>
              </a:lnSpc>
              <a:defRPr sz="6600">
                <a:solidFill>
                  <a:srgbClr val="FFFFFF"/>
                </a:solidFill>
                <a:latin typeface="Graphik"/>
                <a:ea typeface="Graphik"/>
                <a:cs typeface="Graphik"/>
                <a:sym typeface="Graphik"/>
              </a:defRPr>
            </a:lvl1pPr>
          </a:lstStyle>
          <a:p>
            <a:r>
              <a:rPr dirty="0" err="1"/>
              <a:t>課題</a:t>
            </a:r>
            <a:endParaRPr dirty="0"/>
          </a:p>
        </p:txBody>
      </p:sp>
      <p:sp>
        <p:nvSpPr>
          <p:cNvPr id="878" name="・(余力がある人は)…"/>
          <p:cNvSpPr txBox="1"/>
          <p:nvPr/>
        </p:nvSpPr>
        <p:spPr>
          <a:xfrm>
            <a:off x="2594598" y="3707841"/>
            <a:ext cx="19846512" cy="130292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p>
            <a:pPr algn="l" defTabSz="2438338">
              <a:lnSpc>
                <a:spcPct val="100000"/>
              </a:lnSpc>
              <a:defRPr sz="3900">
                <a:latin typeface="ヒラギノ角ゴ ProN W3"/>
                <a:ea typeface="ヒラギノ角ゴ ProN W3"/>
                <a:cs typeface="ヒラギノ角ゴ ProN W3"/>
                <a:sym typeface="ヒラギノ角ゴ ProN W3"/>
              </a:defRPr>
            </a:pPr>
            <a:r>
              <a:rPr dirty="0"/>
              <a:t>・(</a:t>
            </a:r>
            <a:r>
              <a:rPr dirty="0" err="1"/>
              <a:t>余力がある人は</a:t>
            </a:r>
            <a:r>
              <a:rPr dirty="0"/>
              <a:t>)</a:t>
            </a:r>
          </a:p>
          <a:p>
            <a:pPr algn="l" defTabSz="2438338">
              <a:lnSpc>
                <a:spcPct val="100000"/>
              </a:lnSpc>
              <a:defRPr sz="3900">
                <a:latin typeface="ヒラギノ角ゴ ProN W3"/>
                <a:ea typeface="ヒラギノ角ゴ ProN W3"/>
                <a:cs typeface="ヒラギノ角ゴ ProN W3"/>
                <a:sym typeface="ヒラギノ角ゴ ProN W3"/>
              </a:defRPr>
            </a:pPr>
            <a:r>
              <a:rPr lang="ja-JP" altLang="en-US" dirty="0"/>
              <a:t>上のモデルを使って</a:t>
            </a:r>
            <a:r>
              <a:rPr dirty="0" err="1"/>
              <a:t>新たなアヤメのデータでブルーフラッグである確率を算出しなさい</a:t>
            </a:r>
            <a:endParaRPr dirty="0"/>
          </a:p>
        </p:txBody>
      </p:sp>
      <p:sp>
        <p:nvSpPr>
          <p:cNvPr id="879" name="・２層目をニューロン6個、３層目をニューロン3個にして実行しなさい"/>
          <p:cNvSpPr txBox="1"/>
          <p:nvPr/>
        </p:nvSpPr>
        <p:spPr>
          <a:xfrm>
            <a:off x="3663192" y="1882406"/>
            <a:ext cx="18206207" cy="130292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lgn="l" defTabSz="2438338">
              <a:lnSpc>
                <a:spcPct val="100000"/>
              </a:lnSpc>
              <a:defRPr sz="3900">
                <a:latin typeface="ヒラギノ角ゴ ProN W3"/>
                <a:ea typeface="ヒラギノ角ゴ ProN W3"/>
                <a:cs typeface="ヒラギノ角ゴ ProN W3"/>
                <a:sym typeface="ヒラギノ角ゴ ProN W3"/>
              </a:defRPr>
            </a:lvl1pPr>
          </a:lstStyle>
          <a:p>
            <a:r>
              <a:rPr dirty="0"/>
              <a:t>・</a:t>
            </a:r>
            <a:r>
              <a:rPr lang="ja-JP" altLang="en-US" dirty="0"/>
              <a:t>中間層の</a:t>
            </a:r>
            <a:r>
              <a:rPr dirty="0"/>
              <a:t>２層目をニューロン6個、３層目をニューロン3個にして実行しなさい</a:t>
            </a:r>
            <a:endParaRPr lang="en-US" dirty="0"/>
          </a:p>
          <a:p>
            <a:r>
              <a:rPr lang="ja-JP" altLang="en-US" dirty="0"/>
              <a:t>　（モデル名</a:t>
            </a:r>
            <a:r>
              <a:rPr lang="en-US" altLang="ja-JP" dirty="0"/>
              <a:t>).summary()</a:t>
            </a:r>
            <a:r>
              <a:rPr lang="ja-JP" altLang="en-US" dirty="0"/>
              <a:t>の出力結果と図を提出して下さい。（エポック数</a:t>
            </a:r>
            <a:r>
              <a:rPr lang="en-US" altLang="ja-JP" dirty="0"/>
              <a:t>300</a:t>
            </a:r>
            <a:r>
              <a:rPr lang="ja-JP" altLang="en-US" dirty="0"/>
              <a:t>）</a:t>
            </a:r>
            <a:endParaRPr dirty="0"/>
          </a:p>
        </p:txBody>
      </p:sp>
      <p:sp>
        <p:nvSpPr>
          <p:cNvPr id="880" name="ヒント:    (変数) = model.predict((調べたいNumpy配列))…"/>
          <p:cNvSpPr txBox="1"/>
          <p:nvPr/>
        </p:nvSpPr>
        <p:spPr>
          <a:xfrm>
            <a:off x="3964984" y="7843354"/>
            <a:ext cx="17057614" cy="190308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defTabSz="2438338">
              <a:lnSpc>
                <a:spcPct val="100000"/>
              </a:lnSpc>
              <a:defRPr sz="3900">
                <a:latin typeface="ヒラギノ角ゴ ProN W3"/>
                <a:ea typeface="ヒラギノ角ゴ ProN W3"/>
                <a:cs typeface="ヒラギノ角ゴ ProN W3"/>
                <a:sym typeface="ヒラギノ角ゴ ProN W3"/>
              </a:defRPr>
            </a:pPr>
            <a:r>
              <a:rPr dirty="0" err="1"/>
              <a:t>ヒント</a:t>
            </a:r>
            <a:r>
              <a:rPr dirty="0"/>
              <a:t>:   </a:t>
            </a:r>
            <a:r>
              <a:rPr lang="en-US" altLang="ja-JP" dirty="0"/>
              <a:t>import </a:t>
            </a:r>
            <a:r>
              <a:rPr lang="en-US" altLang="ja-JP" dirty="0" err="1"/>
              <a:t>numpy</a:t>
            </a:r>
            <a:r>
              <a:rPr lang="en-US" altLang="ja-JP" dirty="0"/>
              <a:t> as np</a:t>
            </a:r>
          </a:p>
          <a:p>
            <a:pPr algn="l" defTabSz="2438338">
              <a:lnSpc>
                <a:spcPct val="100000"/>
              </a:lnSpc>
              <a:defRPr sz="3900">
                <a:latin typeface="ヒラギノ角ゴ ProN W3"/>
                <a:ea typeface="ヒラギノ角ゴ ProN W3"/>
                <a:cs typeface="ヒラギノ角ゴ ProN W3"/>
                <a:sym typeface="ヒラギノ角ゴ ProN W3"/>
              </a:defRPr>
            </a:pPr>
            <a:r>
              <a:rPr lang="en-US" dirty="0"/>
              <a:t>                </a:t>
            </a:r>
            <a:r>
              <a:rPr dirty="0"/>
              <a:t> (</a:t>
            </a:r>
            <a:r>
              <a:rPr dirty="0" err="1"/>
              <a:t>変数</a:t>
            </a:r>
            <a:r>
              <a:rPr dirty="0"/>
              <a:t>) = </a:t>
            </a:r>
            <a:r>
              <a:rPr dirty="0" err="1"/>
              <a:t>model.predict</a:t>
            </a:r>
            <a:r>
              <a:rPr dirty="0"/>
              <a:t>((</a:t>
            </a:r>
            <a:r>
              <a:rPr dirty="0" err="1"/>
              <a:t>調べたいNumpy配列</a:t>
            </a:r>
            <a:r>
              <a:rPr dirty="0"/>
              <a:t>))</a:t>
            </a:r>
          </a:p>
          <a:p>
            <a:pPr algn="l" defTabSz="2438338">
              <a:lnSpc>
                <a:spcPct val="100000"/>
              </a:lnSpc>
              <a:defRPr sz="3900">
                <a:latin typeface="ヒラギノ角ゴ ProN W3"/>
                <a:ea typeface="ヒラギノ角ゴ ProN W3"/>
                <a:cs typeface="ヒラギノ角ゴ ProN W3"/>
                <a:sym typeface="ヒラギノ角ゴ ProN W3"/>
              </a:defRPr>
            </a:pPr>
            <a:r>
              <a:rPr dirty="0"/>
              <a:t>　　　</a:t>
            </a:r>
            <a:r>
              <a:rPr lang="en-US" dirty="0"/>
              <a:t>    print</a:t>
            </a:r>
            <a:r>
              <a:rPr dirty="0"/>
              <a:t>(</a:t>
            </a:r>
            <a:r>
              <a:rPr dirty="0" err="1"/>
              <a:t>変数</a:t>
            </a:r>
            <a:r>
              <a:rPr dirty="0"/>
              <a:t>) = [[(1つ目の確率</a:t>
            </a:r>
            <a:r>
              <a:rPr lang="en-US" dirty="0"/>
              <a:t>)]</a:t>
            </a:r>
            <a:r>
              <a:rPr dirty="0"/>
              <a:t>、</a:t>
            </a:r>
            <a:r>
              <a:rPr lang="en-US" dirty="0"/>
              <a:t>[(</a:t>
            </a:r>
            <a:r>
              <a:rPr dirty="0"/>
              <a:t>2つ目の確率)],[ …</a:t>
            </a:r>
            <a:r>
              <a:rPr lang="en-US" dirty="0"/>
              <a:t>]</a:t>
            </a:r>
            <a:r>
              <a:rPr dirty="0"/>
              <a:t> , </a:t>
            </a:r>
            <a:r>
              <a:rPr lang="en-US" dirty="0"/>
              <a:t>[</a:t>
            </a:r>
            <a:r>
              <a:rPr dirty="0"/>
              <a:t>…], … ]</a:t>
            </a:r>
          </a:p>
        </p:txBody>
      </p:sp>
      <p:sp>
        <p:nvSpPr>
          <p:cNvPr id="10" name="・(余力がある人は)…">
            <a:extLst>
              <a:ext uri="{FF2B5EF4-FFF2-40B4-BE49-F238E27FC236}">
                <a16:creationId xmlns:a16="http://schemas.microsoft.com/office/drawing/2014/main" id="{3D108169-3730-46DA-A3DF-B1A6327C7BF1}"/>
              </a:ext>
            </a:extLst>
          </p:cNvPr>
          <p:cNvSpPr txBox="1"/>
          <p:nvPr/>
        </p:nvSpPr>
        <p:spPr>
          <a:xfrm>
            <a:off x="2594598" y="5115049"/>
            <a:ext cx="19846512" cy="7027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p>
            <a:pPr algn="l" defTabSz="2438338">
              <a:lnSpc>
                <a:spcPct val="100000"/>
              </a:lnSpc>
              <a:defRPr sz="3900">
                <a:latin typeface="ヒラギノ角ゴ ProN W3"/>
                <a:ea typeface="ヒラギノ角ゴ ProN W3"/>
                <a:cs typeface="ヒラギノ角ゴ ProN W3"/>
                <a:sym typeface="ヒラギノ角ゴ ProN W3"/>
              </a:defRPr>
            </a:pPr>
            <a:endParaRPr dirty="0"/>
          </a:p>
        </p:txBody>
      </p:sp>
      <p:graphicFrame>
        <p:nvGraphicFramePr>
          <p:cNvPr id="2" name="表 2">
            <a:extLst>
              <a:ext uri="{FF2B5EF4-FFF2-40B4-BE49-F238E27FC236}">
                <a16:creationId xmlns:a16="http://schemas.microsoft.com/office/drawing/2014/main" id="{8CF350B8-ABDD-4FFC-BCD4-751FB5F69649}"/>
              </a:ext>
            </a:extLst>
          </p:cNvPr>
          <p:cNvGraphicFramePr>
            <a:graphicFrameLocks noGrp="1"/>
          </p:cNvGraphicFramePr>
          <p:nvPr>
            <p:extLst>
              <p:ext uri="{D42A27DB-BD31-4B8C-83A1-F6EECF244321}">
                <p14:modId xmlns:p14="http://schemas.microsoft.com/office/powerpoint/2010/main" val="4260341102"/>
              </p:ext>
            </p:extLst>
          </p:nvPr>
        </p:nvGraphicFramePr>
        <p:xfrm>
          <a:off x="3663193" y="5424601"/>
          <a:ext cx="16256000" cy="2089107"/>
        </p:xfrm>
        <a:graphic>
          <a:graphicData uri="http://schemas.openxmlformats.org/drawingml/2006/table">
            <a:tbl>
              <a:tblPr firstRow="1" bandRow="1">
                <a:tableStyleId>{5940675A-B579-460E-94D1-54222C63F5DA}</a:tableStyleId>
              </a:tblPr>
              <a:tblGrid>
                <a:gridCol w="3251200">
                  <a:extLst>
                    <a:ext uri="{9D8B030D-6E8A-4147-A177-3AD203B41FA5}">
                      <a16:colId xmlns:a16="http://schemas.microsoft.com/office/drawing/2014/main" val="1246320124"/>
                    </a:ext>
                  </a:extLst>
                </a:gridCol>
                <a:gridCol w="3251200">
                  <a:extLst>
                    <a:ext uri="{9D8B030D-6E8A-4147-A177-3AD203B41FA5}">
                      <a16:colId xmlns:a16="http://schemas.microsoft.com/office/drawing/2014/main" val="3696809608"/>
                    </a:ext>
                  </a:extLst>
                </a:gridCol>
                <a:gridCol w="3251200">
                  <a:extLst>
                    <a:ext uri="{9D8B030D-6E8A-4147-A177-3AD203B41FA5}">
                      <a16:colId xmlns:a16="http://schemas.microsoft.com/office/drawing/2014/main" val="1734812907"/>
                    </a:ext>
                  </a:extLst>
                </a:gridCol>
                <a:gridCol w="3251200">
                  <a:extLst>
                    <a:ext uri="{9D8B030D-6E8A-4147-A177-3AD203B41FA5}">
                      <a16:colId xmlns:a16="http://schemas.microsoft.com/office/drawing/2014/main" val="535419635"/>
                    </a:ext>
                  </a:extLst>
                </a:gridCol>
                <a:gridCol w="3251200">
                  <a:extLst>
                    <a:ext uri="{9D8B030D-6E8A-4147-A177-3AD203B41FA5}">
                      <a16:colId xmlns:a16="http://schemas.microsoft.com/office/drawing/2014/main" val="1801745785"/>
                    </a:ext>
                  </a:extLst>
                </a:gridCol>
              </a:tblGrid>
              <a:tr h="696369">
                <a:tc>
                  <a:txBody>
                    <a:bodyPr/>
                    <a:lstStyle/>
                    <a:p>
                      <a:r>
                        <a:rPr kumimoji="1" lang="en-US" altLang="ja-JP" sz="3600" dirty="0"/>
                        <a:t>No.</a:t>
                      </a:r>
                      <a:endParaRPr kumimoji="1" lang="ja-JP" altLang="en-US" sz="3600" dirty="0"/>
                    </a:p>
                  </a:txBody>
                  <a:tcPr/>
                </a:tc>
                <a:tc>
                  <a:txBody>
                    <a:bodyPr/>
                    <a:lstStyle/>
                    <a:p>
                      <a:r>
                        <a:rPr kumimoji="1" lang="ja-JP" altLang="en-US" sz="3600" dirty="0"/>
                        <a:t>がく片の長さ</a:t>
                      </a:r>
                    </a:p>
                  </a:txBody>
                  <a:tcPr/>
                </a:tc>
                <a:tc>
                  <a:txBody>
                    <a:bodyPr/>
                    <a:lstStyle/>
                    <a:p>
                      <a:r>
                        <a:rPr kumimoji="1" lang="ja-JP" altLang="en-US" sz="3600" dirty="0"/>
                        <a:t>がく片の幅</a:t>
                      </a:r>
                    </a:p>
                  </a:txBody>
                  <a:tcPr/>
                </a:tc>
                <a:tc>
                  <a:txBody>
                    <a:bodyPr/>
                    <a:lstStyle/>
                    <a:p>
                      <a:r>
                        <a:rPr kumimoji="1" lang="ja-JP" altLang="en-US" sz="3600" dirty="0"/>
                        <a:t>花びらの長さ</a:t>
                      </a:r>
                    </a:p>
                  </a:txBody>
                  <a:tcPr/>
                </a:tc>
                <a:tc>
                  <a:txBody>
                    <a:bodyPr/>
                    <a:lstStyle/>
                    <a:p>
                      <a:r>
                        <a:rPr kumimoji="1" lang="ja-JP" altLang="en-US" sz="3600" dirty="0"/>
                        <a:t>花びらの幅</a:t>
                      </a:r>
                    </a:p>
                  </a:txBody>
                  <a:tcPr/>
                </a:tc>
                <a:extLst>
                  <a:ext uri="{0D108BD9-81ED-4DB2-BD59-A6C34878D82A}">
                    <a16:rowId xmlns:a16="http://schemas.microsoft.com/office/drawing/2014/main" val="3369914174"/>
                  </a:ext>
                </a:extLst>
              </a:tr>
              <a:tr h="696369">
                <a:tc>
                  <a:txBody>
                    <a:bodyPr/>
                    <a:lstStyle/>
                    <a:p>
                      <a:r>
                        <a:rPr kumimoji="1" lang="en-US" altLang="ja-JP" sz="3600" dirty="0"/>
                        <a:t>1</a:t>
                      </a:r>
                      <a:endParaRPr kumimoji="1" lang="ja-JP" altLang="en-US" sz="3600" dirty="0"/>
                    </a:p>
                  </a:txBody>
                  <a:tcPr/>
                </a:tc>
                <a:tc>
                  <a:txBody>
                    <a:bodyPr/>
                    <a:lstStyle/>
                    <a:p>
                      <a:r>
                        <a:rPr kumimoji="1" lang="en-US" altLang="ja-JP" sz="3600" dirty="0"/>
                        <a:t>5.3</a:t>
                      </a:r>
                      <a:endParaRPr kumimoji="1" lang="ja-JP" altLang="en-US" sz="3600" dirty="0"/>
                    </a:p>
                  </a:txBody>
                  <a:tcPr/>
                </a:tc>
                <a:tc>
                  <a:txBody>
                    <a:bodyPr/>
                    <a:lstStyle/>
                    <a:p>
                      <a:r>
                        <a:rPr kumimoji="1" lang="en-US" altLang="ja-JP" sz="3600" dirty="0"/>
                        <a:t>2.4</a:t>
                      </a:r>
                      <a:endParaRPr kumimoji="1" lang="ja-JP" altLang="en-US" sz="3600" dirty="0"/>
                    </a:p>
                  </a:txBody>
                  <a:tcPr/>
                </a:tc>
                <a:tc>
                  <a:txBody>
                    <a:bodyPr/>
                    <a:lstStyle/>
                    <a:p>
                      <a:r>
                        <a:rPr kumimoji="1" lang="en-US" altLang="ja-JP" sz="3600" dirty="0"/>
                        <a:t>4.8</a:t>
                      </a:r>
                      <a:endParaRPr kumimoji="1" lang="ja-JP" altLang="en-US" sz="3600" dirty="0"/>
                    </a:p>
                  </a:txBody>
                  <a:tcPr/>
                </a:tc>
                <a:tc>
                  <a:txBody>
                    <a:bodyPr/>
                    <a:lstStyle/>
                    <a:p>
                      <a:r>
                        <a:rPr kumimoji="1" lang="en-US" altLang="ja-JP" sz="3600" dirty="0"/>
                        <a:t>1.5</a:t>
                      </a:r>
                      <a:endParaRPr kumimoji="1" lang="ja-JP" altLang="en-US" sz="3600" dirty="0"/>
                    </a:p>
                  </a:txBody>
                  <a:tcPr/>
                </a:tc>
                <a:extLst>
                  <a:ext uri="{0D108BD9-81ED-4DB2-BD59-A6C34878D82A}">
                    <a16:rowId xmlns:a16="http://schemas.microsoft.com/office/drawing/2014/main" val="4011058366"/>
                  </a:ext>
                </a:extLst>
              </a:tr>
              <a:tr h="696369">
                <a:tc>
                  <a:txBody>
                    <a:bodyPr/>
                    <a:lstStyle/>
                    <a:p>
                      <a:r>
                        <a:rPr kumimoji="1" lang="en-US" altLang="ja-JP" sz="3600" dirty="0"/>
                        <a:t>2</a:t>
                      </a:r>
                      <a:endParaRPr kumimoji="1" lang="ja-JP" altLang="en-US" sz="3600" dirty="0"/>
                    </a:p>
                  </a:txBody>
                  <a:tcPr/>
                </a:tc>
                <a:tc>
                  <a:txBody>
                    <a:bodyPr/>
                    <a:lstStyle/>
                    <a:p>
                      <a:r>
                        <a:rPr kumimoji="1" lang="en-US" altLang="ja-JP" sz="3600" dirty="0"/>
                        <a:t>4.4</a:t>
                      </a:r>
                      <a:endParaRPr kumimoji="1" lang="ja-JP" altLang="en-US" sz="3600" dirty="0"/>
                    </a:p>
                  </a:txBody>
                  <a:tcPr/>
                </a:tc>
                <a:tc>
                  <a:txBody>
                    <a:bodyPr/>
                    <a:lstStyle/>
                    <a:p>
                      <a:r>
                        <a:rPr kumimoji="1" lang="en-US" altLang="ja-JP" sz="3600" dirty="0"/>
                        <a:t>2.5</a:t>
                      </a:r>
                      <a:endParaRPr kumimoji="1" lang="ja-JP" altLang="en-US" sz="3600" dirty="0"/>
                    </a:p>
                  </a:txBody>
                  <a:tcPr/>
                </a:tc>
                <a:tc>
                  <a:txBody>
                    <a:bodyPr/>
                    <a:lstStyle/>
                    <a:p>
                      <a:r>
                        <a:rPr kumimoji="1" lang="en-US" altLang="ja-JP" sz="3600" dirty="0"/>
                        <a:t>1.8</a:t>
                      </a:r>
                      <a:endParaRPr kumimoji="1" lang="ja-JP" altLang="en-US" sz="3600" dirty="0"/>
                    </a:p>
                  </a:txBody>
                  <a:tcPr/>
                </a:tc>
                <a:tc>
                  <a:txBody>
                    <a:bodyPr/>
                    <a:lstStyle/>
                    <a:p>
                      <a:r>
                        <a:rPr kumimoji="1" lang="en-US" altLang="ja-JP" sz="3600" dirty="0"/>
                        <a:t>0.4</a:t>
                      </a:r>
                      <a:endParaRPr kumimoji="1" lang="ja-JP" altLang="en-US" sz="3600" dirty="0"/>
                    </a:p>
                  </a:txBody>
                  <a:tcPr/>
                </a:tc>
                <a:extLst>
                  <a:ext uri="{0D108BD9-81ED-4DB2-BD59-A6C34878D82A}">
                    <a16:rowId xmlns:a16="http://schemas.microsoft.com/office/drawing/2014/main" val="3990013653"/>
                  </a:ext>
                </a:extLst>
              </a:tr>
            </a:tbl>
          </a:graphicData>
        </a:graphic>
      </p:graphicFrame>
    </p:spTree>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テキスト ボックス 8">
            <a:extLst>
              <a:ext uri="{FF2B5EF4-FFF2-40B4-BE49-F238E27FC236}">
                <a16:creationId xmlns:a16="http://schemas.microsoft.com/office/drawing/2014/main" id="{FC2D8934-592C-42B7-842C-76BF7E02373C}"/>
              </a:ext>
            </a:extLst>
          </p:cNvPr>
          <p:cNvSpPr txBox="1"/>
          <p:nvPr/>
        </p:nvSpPr>
        <p:spPr>
          <a:xfrm>
            <a:off x="2284951" y="5536613"/>
            <a:ext cx="19572666" cy="13213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400" rtl="0" fontAlgn="auto" latinLnBrk="0" hangingPunct="0">
              <a:lnSpc>
                <a:spcPct val="90000"/>
              </a:lnSpc>
              <a:spcBef>
                <a:spcPts val="0"/>
              </a:spcBef>
              <a:spcAft>
                <a:spcPts val="0"/>
              </a:spcAft>
              <a:buClrTx/>
              <a:buSzTx/>
              <a:buFontTx/>
              <a:buNone/>
              <a:tabLst/>
            </a:pPr>
            <a:r>
              <a:rPr kumimoji="0" lang="ja-JP" altLang="en-US" sz="44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以上で第</a:t>
            </a:r>
            <a:r>
              <a:rPr kumimoji="0" lang="en-US" altLang="ja-JP" sz="44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2</a:t>
            </a:r>
            <a:r>
              <a:rPr kumimoji="0" lang="ja-JP" altLang="en-US" sz="44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回は終了になります。</a:t>
            </a:r>
            <a:endParaRPr kumimoji="0" lang="en-US" altLang="ja-JP" sz="44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endParaRPr>
          </a:p>
          <a:p>
            <a:pPr marL="0" marR="0" indent="0" algn="ctr" defTabSz="2438400" rtl="0" fontAlgn="auto" latinLnBrk="0" hangingPunct="0">
              <a:lnSpc>
                <a:spcPct val="90000"/>
              </a:lnSpc>
              <a:spcBef>
                <a:spcPts val="0"/>
              </a:spcBef>
              <a:spcAft>
                <a:spcPts val="0"/>
              </a:spcAft>
              <a:buClrTx/>
              <a:buSzTx/>
              <a:buFontTx/>
              <a:buNone/>
              <a:tabLst/>
            </a:pPr>
            <a:r>
              <a:rPr lang="ja-JP" altLang="en-US" sz="4400" dirty="0"/>
              <a:t>第</a:t>
            </a:r>
            <a:r>
              <a:rPr lang="en-US" altLang="ja-JP" sz="4400" dirty="0"/>
              <a:t>3</a:t>
            </a:r>
            <a:r>
              <a:rPr lang="ja-JP" altLang="en-US" sz="4400" dirty="0"/>
              <a:t>回は肺のレントゲン画像を用いた深層学習を実施してみたいと思います。</a:t>
            </a:r>
            <a:endParaRPr kumimoji="0" lang="ja-JP" altLang="en-US" sz="44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endParaRPr>
          </a:p>
        </p:txBody>
      </p:sp>
    </p:spTree>
    <p:extLst>
      <p:ext uri="{BB962C8B-B14F-4D97-AF65-F5344CB8AC3E}">
        <p14:creationId xmlns:p14="http://schemas.microsoft.com/office/powerpoint/2010/main" val="1721343344"/>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09CFFB3D-879E-E0FC-32CD-6567BA11FE8E}"/>
              </a:ext>
            </a:extLst>
          </p:cNvPr>
          <p:cNvPicPr>
            <a:picLocks noChangeAspect="1"/>
          </p:cNvPicPr>
          <p:nvPr/>
        </p:nvPicPr>
        <p:blipFill>
          <a:blip r:embed="rId2"/>
          <a:stretch>
            <a:fillRect/>
          </a:stretch>
        </p:blipFill>
        <p:spPr>
          <a:xfrm>
            <a:off x="1168450" y="1505297"/>
            <a:ext cx="22034400" cy="11317279"/>
          </a:xfrm>
          <a:prstGeom prst="rect">
            <a:avLst/>
          </a:prstGeom>
        </p:spPr>
      </p:pic>
      <p:sp>
        <p:nvSpPr>
          <p:cNvPr id="7" name="楕円">
            <a:extLst>
              <a:ext uri="{FF2B5EF4-FFF2-40B4-BE49-F238E27FC236}">
                <a16:creationId xmlns:a16="http://schemas.microsoft.com/office/drawing/2014/main" id="{4F7A9226-6BF4-48E0-9DD9-140B21E2B109}"/>
              </a:ext>
            </a:extLst>
          </p:cNvPr>
          <p:cNvSpPr/>
          <p:nvPr/>
        </p:nvSpPr>
        <p:spPr>
          <a:xfrm>
            <a:off x="12192000" y="3242991"/>
            <a:ext cx="6534810" cy="1270001"/>
          </a:xfrm>
          <a:prstGeom prst="ellipse">
            <a:avLst/>
          </a:prstGeom>
          <a:ln w="63500">
            <a:solidFill>
              <a:schemeClr val="accent5">
                <a:hueOff val="-82419"/>
                <a:satOff val="-9513"/>
                <a:lumOff val="-16343"/>
              </a:schemeClr>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429" name="変数エクスプローラーのirisをクリックするとデータフレームをみることが出来る"/>
          <p:cNvSpPr txBox="1"/>
          <p:nvPr/>
        </p:nvSpPr>
        <p:spPr>
          <a:xfrm>
            <a:off x="3092556" y="590284"/>
            <a:ext cx="18198893" cy="6565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sz="3600" dirty="0" err="1"/>
              <a:t>変数エクスプローラーのirisを</a:t>
            </a:r>
            <a:r>
              <a:rPr lang="ja-JP" altLang="en-US" sz="3600" dirty="0"/>
              <a:t>ダブル</a:t>
            </a:r>
            <a:r>
              <a:rPr sz="3600" dirty="0" err="1"/>
              <a:t>クリックするとデータフレームをみることが出来る</a:t>
            </a:r>
            <a:endParaRPr sz="3600" dirty="0"/>
          </a:p>
        </p:txBody>
      </p:sp>
      <p:sp>
        <p:nvSpPr>
          <p:cNvPr id="2" name="スライド番号プレースホルダー 1">
            <a:extLst>
              <a:ext uri="{FF2B5EF4-FFF2-40B4-BE49-F238E27FC236}">
                <a16:creationId xmlns:a16="http://schemas.microsoft.com/office/drawing/2014/main" id="{E932BA0D-2A0B-D7D8-357A-C3E2962C4148}"/>
              </a:ext>
            </a:extLst>
          </p:cNvPr>
          <p:cNvSpPr>
            <a:spLocks noGrp="1"/>
          </p:cNvSpPr>
          <p:nvPr>
            <p:ph type="sldNum" sz="quarter" idx="2"/>
          </p:nvPr>
        </p:nvSpPr>
        <p:spPr/>
        <p:txBody>
          <a:bodyPr/>
          <a:lstStyle/>
          <a:p>
            <a:fld id="{86CB4B4D-7CA3-9044-876B-883B54F8677D}" type="slidenum">
              <a:rPr lang="en-US" altLang="ja-JP" smtClean="0"/>
              <a:t>6</a:t>
            </a:fld>
            <a:endParaRPr lang="ja-JP" altLang="en-US"/>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9" name="四角形"/>
          <p:cNvSpPr/>
          <p:nvPr/>
        </p:nvSpPr>
        <p:spPr>
          <a:xfrm>
            <a:off x="-1" y="-35887"/>
            <a:ext cx="24384001" cy="1416051"/>
          </a:xfrm>
          <a:prstGeom prst="rect">
            <a:avLst/>
          </a:prstGeom>
          <a:solidFill>
            <a:srgbClr val="00000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470" name="6) ロジスティック回帰でアヤメを分類する"/>
          <p:cNvSpPr txBox="1"/>
          <p:nvPr/>
        </p:nvSpPr>
        <p:spPr>
          <a:xfrm>
            <a:off x="6461976" y="266899"/>
            <a:ext cx="10720884" cy="81047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sz="4600">
                <a:solidFill>
                  <a:srgbClr val="FFFFFF"/>
                </a:solidFill>
              </a:defRPr>
            </a:lvl1pPr>
          </a:lstStyle>
          <a:p>
            <a:r>
              <a:rPr dirty="0" err="1"/>
              <a:t>ロジスティック回帰でアヤメを分類する</a:t>
            </a:r>
            <a:endParaRPr dirty="0"/>
          </a:p>
        </p:txBody>
      </p:sp>
      <p:sp>
        <p:nvSpPr>
          <p:cNvPr id="472" name="がく片の長さとがく片の幅でヒオウギアヤメとブルーフラッグを分類したい"/>
          <p:cNvSpPr txBox="1"/>
          <p:nvPr/>
        </p:nvSpPr>
        <p:spPr>
          <a:xfrm>
            <a:off x="5042606" y="2324080"/>
            <a:ext cx="14298786" cy="73353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100"/>
            </a:lvl1pPr>
          </a:lstStyle>
          <a:p>
            <a:r>
              <a:rPr dirty="0" err="1"/>
              <a:t>がく片の長さでヒオウギアヤメとブルーフラッグを</a:t>
            </a:r>
            <a:r>
              <a:rPr lang="ja-JP" altLang="en-US" dirty="0"/>
              <a:t>分類する</a:t>
            </a:r>
            <a:endParaRPr dirty="0"/>
          </a:p>
        </p:txBody>
      </p:sp>
      <p:sp>
        <p:nvSpPr>
          <p:cNvPr id="10" name="①学習モデルの選択(今回は線形回帰)…">
            <a:extLst>
              <a:ext uri="{FF2B5EF4-FFF2-40B4-BE49-F238E27FC236}">
                <a16:creationId xmlns:a16="http://schemas.microsoft.com/office/drawing/2014/main" id="{63766E53-394B-4599-8831-614B61D2711B}"/>
              </a:ext>
            </a:extLst>
          </p:cNvPr>
          <p:cNvSpPr txBox="1"/>
          <p:nvPr/>
        </p:nvSpPr>
        <p:spPr>
          <a:xfrm>
            <a:off x="1104336" y="4204660"/>
            <a:ext cx="10043580" cy="7304564"/>
          </a:xfrm>
          <a:prstGeom prst="rect">
            <a:avLst/>
          </a:prstGeom>
          <a:ln w="254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p>
            <a:pPr algn="l">
              <a:defRPr sz="4500"/>
            </a:pPr>
            <a:endParaRPr lang="en-US" sz="3600" dirty="0"/>
          </a:p>
          <a:p>
            <a:pPr algn="l">
              <a:defRPr sz="4500"/>
            </a:pPr>
            <a:r>
              <a:rPr sz="3600" dirty="0"/>
              <a:t>①</a:t>
            </a:r>
            <a:r>
              <a:rPr sz="3600" dirty="0" err="1"/>
              <a:t>学習モデルの選択</a:t>
            </a:r>
            <a:r>
              <a:rPr sz="3600" dirty="0"/>
              <a:t>(</a:t>
            </a:r>
            <a:r>
              <a:rPr lang="ja-JP" altLang="en-US" sz="3600" dirty="0"/>
              <a:t>前</a:t>
            </a:r>
            <a:r>
              <a:rPr sz="3600" dirty="0" err="1"/>
              <a:t>回は線形回帰</a:t>
            </a:r>
            <a:r>
              <a:rPr sz="3600" dirty="0"/>
              <a:t>)</a:t>
            </a:r>
          </a:p>
          <a:p>
            <a:pPr algn="l">
              <a:defRPr sz="4500"/>
            </a:pPr>
            <a:r>
              <a:rPr sz="3600" dirty="0"/>
              <a:t>(</a:t>
            </a:r>
            <a:r>
              <a:rPr sz="3600" dirty="0" err="1"/>
              <a:t>モデル名</a:t>
            </a:r>
            <a:r>
              <a:rPr sz="3600" dirty="0"/>
              <a:t>) = </a:t>
            </a:r>
            <a:r>
              <a:rPr sz="3600" dirty="0" err="1">
                <a:solidFill>
                  <a:schemeClr val="accent5">
                    <a:hueOff val="-82419"/>
                    <a:satOff val="-9513"/>
                    <a:lumOff val="-16343"/>
                  </a:schemeClr>
                </a:solidFill>
              </a:rPr>
              <a:t>LinearRegression</a:t>
            </a:r>
            <a:r>
              <a:rPr sz="3600" dirty="0"/>
              <a:t>()</a:t>
            </a:r>
          </a:p>
          <a:p>
            <a:pPr algn="l">
              <a:defRPr sz="4500"/>
            </a:pPr>
            <a:endParaRPr sz="3600" dirty="0"/>
          </a:p>
          <a:p>
            <a:pPr algn="l">
              <a:defRPr sz="4500"/>
            </a:pPr>
            <a:r>
              <a:rPr sz="3600" dirty="0"/>
              <a:t>②</a:t>
            </a:r>
            <a:r>
              <a:rPr sz="3600" dirty="0" err="1"/>
              <a:t>データを入れて学習させる</a:t>
            </a:r>
            <a:endParaRPr sz="3600" dirty="0"/>
          </a:p>
          <a:p>
            <a:pPr algn="l">
              <a:defRPr sz="4500"/>
            </a:pPr>
            <a:r>
              <a:rPr sz="3600" dirty="0"/>
              <a:t>(</a:t>
            </a:r>
            <a:r>
              <a:rPr sz="3600" dirty="0" err="1"/>
              <a:t>モデル名</a:t>
            </a:r>
            <a:r>
              <a:rPr sz="3600" dirty="0"/>
              <a:t>).</a:t>
            </a:r>
            <a:r>
              <a:rPr sz="3600" dirty="0">
                <a:solidFill>
                  <a:schemeClr val="accent5">
                    <a:hueOff val="-82419"/>
                    <a:satOff val="-9513"/>
                    <a:lumOff val="-16343"/>
                  </a:schemeClr>
                </a:solidFill>
              </a:rPr>
              <a:t>fit</a:t>
            </a:r>
            <a:r>
              <a:rPr sz="3600" dirty="0"/>
              <a:t>(</a:t>
            </a:r>
            <a:r>
              <a:rPr sz="3600" dirty="0" err="1"/>
              <a:t>説明変数,目的変数</a:t>
            </a:r>
            <a:r>
              <a:rPr sz="3600" dirty="0"/>
              <a:t>)</a:t>
            </a:r>
          </a:p>
          <a:p>
            <a:pPr algn="l">
              <a:defRPr sz="4500"/>
            </a:pPr>
            <a:endParaRPr sz="3600" dirty="0"/>
          </a:p>
          <a:p>
            <a:pPr algn="l">
              <a:defRPr sz="4500"/>
            </a:pPr>
            <a:r>
              <a:rPr sz="3600" dirty="0"/>
              <a:t>③</a:t>
            </a:r>
            <a:r>
              <a:rPr sz="3600" dirty="0" err="1"/>
              <a:t>傾き</a:t>
            </a:r>
            <a:r>
              <a:rPr sz="3600" dirty="0"/>
              <a:t>(</a:t>
            </a:r>
            <a:r>
              <a:rPr sz="3600" dirty="0" err="1"/>
              <a:t>偏回帰係数</a:t>
            </a:r>
            <a:r>
              <a:rPr sz="3600" dirty="0"/>
              <a:t>)</a:t>
            </a:r>
            <a:r>
              <a:rPr sz="3600" dirty="0" err="1"/>
              <a:t>と切片</a:t>
            </a:r>
            <a:r>
              <a:rPr sz="3600" dirty="0"/>
              <a:t>(</a:t>
            </a:r>
            <a:r>
              <a:rPr sz="3600" dirty="0" err="1"/>
              <a:t>定数項</a:t>
            </a:r>
            <a:r>
              <a:rPr sz="3600" dirty="0"/>
              <a:t>)</a:t>
            </a:r>
            <a:r>
              <a:rPr sz="3600" dirty="0" err="1"/>
              <a:t>を求める</a:t>
            </a:r>
            <a:endParaRPr sz="3600" dirty="0"/>
          </a:p>
          <a:p>
            <a:pPr algn="l">
              <a:defRPr sz="4500"/>
            </a:pPr>
            <a:r>
              <a:rPr sz="3600" dirty="0"/>
              <a:t>(</a:t>
            </a:r>
            <a:r>
              <a:rPr sz="3600" dirty="0" err="1"/>
              <a:t>モデル名</a:t>
            </a:r>
            <a:r>
              <a:rPr sz="3600" dirty="0"/>
              <a:t>).</a:t>
            </a:r>
            <a:r>
              <a:rPr sz="3600" dirty="0" err="1">
                <a:solidFill>
                  <a:schemeClr val="accent5">
                    <a:hueOff val="-82419"/>
                    <a:satOff val="-9513"/>
                    <a:lumOff val="-16343"/>
                  </a:schemeClr>
                </a:solidFill>
              </a:rPr>
              <a:t>coef</a:t>
            </a:r>
            <a:r>
              <a:rPr sz="3600" dirty="0">
                <a:solidFill>
                  <a:schemeClr val="accent5">
                    <a:hueOff val="-82419"/>
                    <a:satOff val="-9513"/>
                    <a:lumOff val="-16343"/>
                  </a:schemeClr>
                </a:solidFill>
              </a:rPr>
              <a:t>_</a:t>
            </a:r>
            <a:r>
              <a:rPr sz="3600" dirty="0"/>
              <a:t>             #傾き</a:t>
            </a:r>
          </a:p>
          <a:p>
            <a:pPr algn="l">
              <a:defRPr sz="4500"/>
            </a:pPr>
            <a:r>
              <a:rPr sz="3600" dirty="0"/>
              <a:t>(</a:t>
            </a:r>
            <a:r>
              <a:rPr sz="3600" dirty="0" err="1"/>
              <a:t>モデル名</a:t>
            </a:r>
            <a:r>
              <a:rPr sz="3600" dirty="0"/>
              <a:t>).</a:t>
            </a:r>
            <a:r>
              <a:rPr sz="3600" dirty="0">
                <a:solidFill>
                  <a:schemeClr val="accent5">
                    <a:hueOff val="-82419"/>
                    <a:satOff val="-9513"/>
                    <a:lumOff val="-16343"/>
                  </a:schemeClr>
                </a:solidFill>
              </a:rPr>
              <a:t>intercept_ </a:t>
            </a:r>
            <a:r>
              <a:rPr sz="3600" dirty="0"/>
              <a:t>     #切片</a:t>
            </a:r>
          </a:p>
          <a:p>
            <a:pPr algn="l">
              <a:defRPr sz="4500"/>
            </a:pPr>
            <a:endParaRPr sz="3600" dirty="0"/>
          </a:p>
          <a:p>
            <a:pPr algn="l">
              <a:defRPr sz="4500"/>
            </a:pPr>
            <a:r>
              <a:rPr sz="3600" dirty="0"/>
              <a:t>④</a:t>
            </a:r>
            <a:r>
              <a:rPr sz="3600" dirty="0" err="1"/>
              <a:t>予測を行う</a:t>
            </a:r>
            <a:endParaRPr sz="3600" dirty="0"/>
          </a:p>
          <a:p>
            <a:pPr algn="l">
              <a:defRPr sz="4500"/>
            </a:pPr>
            <a:r>
              <a:rPr sz="3600" dirty="0"/>
              <a:t>(</a:t>
            </a:r>
            <a:r>
              <a:rPr sz="3600" dirty="0" err="1"/>
              <a:t>モデル名</a:t>
            </a:r>
            <a:r>
              <a:rPr sz="3600" dirty="0"/>
              <a:t>).</a:t>
            </a:r>
            <a:r>
              <a:rPr sz="3600" dirty="0">
                <a:solidFill>
                  <a:schemeClr val="accent5">
                    <a:hueOff val="-82419"/>
                    <a:satOff val="-9513"/>
                    <a:lumOff val="-16343"/>
                  </a:schemeClr>
                </a:solidFill>
              </a:rPr>
              <a:t>predict</a:t>
            </a:r>
            <a:r>
              <a:rPr sz="3600" dirty="0"/>
              <a:t>(</a:t>
            </a:r>
            <a:r>
              <a:rPr sz="3600" dirty="0" err="1"/>
              <a:t>新たな説明変数</a:t>
            </a:r>
            <a:r>
              <a:rPr sz="3600" dirty="0"/>
              <a:t>) </a:t>
            </a:r>
          </a:p>
        </p:txBody>
      </p:sp>
      <p:sp>
        <p:nvSpPr>
          <p:cNvPr id="2" name="スライド番号プレースホルダー 1">
            <a:extLst>
              <a:ext uri="{FF2B5EF4-FFF2-40B4-BE49-F238E27FC236}">
                <a16:creationId xmlns:a16="http://schemas.microsoft.com/office/drawing/2014/main" id="{4544C440-CEC3-1C25-19FC-0028F6F420DE}"/>
              </a:ext>
            </a:extLst>
          </p:cNvPr>
          <p:cNvSpPr>
            <a:spLocks noGrp="1"/>
          </p:cNvSpPr>
          <p:nvPr>
            <p:ph type="sldNum" sz="quarter" idx="2"/>
          </p:nvPr>
        </p:nvSpPr>
        <p:spPr/>
        <p:txBody>
          <a:bodyPr/>
          <a:lstStyle/>
          <a:p>
            <a:fld id="{86CB4B4D-7CA3-9044-876B-883B54F8677D}" type="slidenum">
              <a:rPr lang="en-US" altLang="ja-JP" smtClean="0"/>
              <a:t>7</a:t>
            </a:fld>
            <a:endParaRPr lang="ja-JP" altLang="en-US"/>
          </a:p>
        </p:txBody>
      </p:sp>
    </p:spTree>
    <p:extLst>
      <p:ext uri="{BB962C8B-B14F-4D97-AF65-F5344CB8AC3E}">
        <p14:creationId xmlns:p14="http://schemas.microsoft.com/office/powerpoint/2010/main" val="3206593512"/>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9" name="四角形"/>
          <p:cNvSpPr/>
          <p:nvPr/>
        </p:nvSpPr>
        <p:spPr>
          <a:xfrm>
            <a:off x="-1" y="-35887"/>
            <a:ext cx="24384001" cy="1416051"/>
          </a:xfrm>
          <a:prstGeom prst="rect">
            <a:avLst/>
          </a:prstGeom>
          <a:solidFill>
            <a:srgbClr val="00000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470" name="6) ロジスティック回帰でアヤメを分類する"/>
          <p:cNvSpPr txBox="1"/>
          <p:nvPr/>
        </p:nvSpPr>
        <p:spPr>
          <a:xfrm>
            <a:off x="6461976" y="266899"/>
            <a:ext cx="10720884" cy="81047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sz="4600">
                <a:solidFill>
                  <a:srgbClr val="FFFFFF"/>
                </a:solidFill>
              </a:defRPr>
            </a:lvl1pPr>
          </a:lstStyle>
          <a:p>
            <a:r>
              <a:rPr dirty="0" err="1"/>
              <a:t>ロジスティック回帰でアヤメを分類する</a:t>
            </a:r>
            <a:endParaRPr dirty="0"/>
          </a:p>
        </p:txBody>
      </p:sp>
      <p:sp>
        <p:nvSpPr>
          <p:cNvPr id="472" name="がく片の長さとがく片の幅でヒオウギアヤメとブルーフラッグを分類したい"/>
          <p:cNvSpPr txBox="1"/>
          <p:nvPr/>
        </p:nvSpPr>
        <p:spPr>
          <a:xfrm>
            <a:off x="5042606" y="2324080"/>
            <a:ext cx="14298786" cy="73353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100"/>
            </a:lvl1pPr>
          </a:lstStyle>
          <a:p>
            <a:r>
              <a:rPr dirty="0" err="1"/>
              <a:t>がく片の長さでヒオウギアヤメとブルーフラッグを</a:t>
            </a:r>
            <a:r>
              <a:rPr lang="ja-JP" altLang="en-US" dirty="0"/>
              <a:t>分類する</a:t>
            </a:r>
            <a:endParaRPr dirty="0"/>
          </a:p>
        </p:txBody>
      </p:sp>
      <p:sp>
        <p:nvSpPr>
          <p:cNvPr id="10" name="①学習モデルの選択(今回は線形回帰)…">
            <a:extLst>
              <a:ext uri="{FF2B5EF4-FFF2-40B4-BE49-F238E27FC236}">
                <a16:creationId xmlns:a16="http://schemas.microsoft.com/office/drawing/2014/main" id="{63766E53-394B-4599-8831-614B61D2711B}"/>
              </a:ext>
            </a:extLst>
          </p:cNvPr>
          <p:cNvSpPr txBox="1"/>
          <p:nvPr/>
        </p:nvSpPr>
        <p:spPr>
          <a:xfrm>
            <a:off x="1104336" y="4204660"/>
            <a:ext cx="10043580" cy="7304564"/>
          </a:xfrm>
          <a:prstGeom prst="rect">
            <a:avLst/>
          </a:prstGeom>
          <a:ln w="254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p>
            <a:pPr algn="l">
              <a:defRPr sz="4500"/>
            </a:pPr>
            <a:endParaRPr lang="en-US" sz="3600" dirty="0"/>
          </a:p>
          <a:p>
            <a:pPr algn="l">
              <a:defRPr sz="4500"/>
            </a:pPr>
            <a:r>
              <a:rPr sz="3600" dirty="0"/>
              <a:t>①</a:t>
            </a:r>
            <a:r>
              <a:rPr sz="3600" dirty="0" err="1"/>
              <a:t>学習モデルの選択</a:t>
            </a:r>
            <a:r>
              <a:rPr sz="3600" dirty="0"/>
              <a:t>(</a:t>
            </a:r>
            <a:r>
              <a:rPr lang="ja-JP" altLang="en-US" sz="3600" dirty="0"/>
              <a:t>前</a:t>
            </a:r>
            <a:r>
              <a:rPr sz="3600" dirty="0" err="1"/>
              <a:t>回は線形回帰</a:t>
            </a:r>
            <a:r>
              <a:rPr sz="3600" dirty="0"/>
              <a:t>)</a:t>
            </a:r>
          </a:p>
          <a:p>
            <a:pPr algn="l">
              <a:defRPr sz="4500"/>
            </a:pPr>
            <a:r>
              <a:rPr sz="3600" dirty="0"/>
              <a:t>(</a:t>
            </a:r>
            <a:r>
              <a:rPr sz="3600" dirty="0" err="1"/>
              <a:t>モデル名</a:t>
            </a:r>
            <a:r>
              <a:rPr sz="3600" dirty="0"/>
              <a:t>) = </a:t>
            </a:r>
            <a:r>
              <a:rPr sz="3600" dirty="0" err="1">
                <a:solidFill>
                  <a:schemeClr val="accent5">
                    <a:hueOff val="-82419"/>
                    <a:satOff val="-9513"/>
                    <a:lumOff val="-16343"/>
                  </a:schemeClr>
                </a:solidFill>
              </a:rPr>
              <a:t>LinearRegression</a:t>
            </a:r>
            <a:r>
              <a:rPr sz="3600" dirty="0"/>
              <a:t>()</a:t>
            </a:r>
          </a:p>
          <a:p>
            <a:pPr algn="l">
              <a:defRPr sz="4500"/>
            </a:pPr>
            <a:endParaRPr sz="3600" dirty="0"/>
          </a:p>
          <a:p>
            <a:pPr algn="l">
              <a:defRPr sz="4500"/>
            </a:pPr>
            <a:r>
              <a:rPr sz="3600" dirty="0"/>
              <a:t>②</a:t>
            </a:r>
            <a:r>
              <a:rPr sz="3600" dirty="0" err="1"/>
              <a:t>データを入れて学習させる</a:t>
            </a:r>
            <a:endParaRPr sz="3600" dirty="0"/>
          </a:p>
          <a:p>
            <a:pPr algn="l">
              <a:defRPr sz="4500"/>
            </a:pPr>
            <a:r>
              <a:rPr sz="3600" dirty="0"/>
              <a:t>(</a:t>
            </a:r>
            <a:r>
              <a:rPr sz="3600" dirty="0" err="1"/>
              <a:t>モデル名</a:t>
            </a:r>
            <a:r>
              <a:rPr sz="3600" dirty="0"/>
              <a:t>).</a:t>
            </a:r>
            <a:r>
              <a:rPr sz="3600" dirty="0">
                <a:solidFill>
                  <a:schemeClr val="accent5">
                    <a:hueOff val="-82419"/>
                    <a:satOff val="-9513"/>
                    <a:lumOff val="-16343"/>
                  </a:schemeClr>
                </a:solidFill>
              </a:rPr>
              <a:t>fit</a:t>
            </a:r>
            <a:r>
              <a:rPr sz="3600" dirty="0"/>
              <a:t>(</a:t>
            </a:r>
            <a:r>
              <a:rPr sz="3600" dirty="0" err="1"/>
              <a:t>説明変数,目的変数</a:t>
            </a:r>
            <a:r>
              <a:rPr sz="3600" dirty="0"/>
              <a:t>)</a:t>
            </a:r>
          </a:p>
          <a:p>
            <a:pPr algn="l">
              <a:defRPr sz="4500"/>
            </a:pPr>
            <a:endParaRPr sz="3600" dirty="0"/>
          </a:p>
          <a:p>
            <a:pPr algn="l">
              <a:defRPr sz="4500"/>
            </a:pPr>
            <a:r>
              <a:rPr sz="3600" dirty="0"/>
              <a:t>③</a:t>
            </a:r>
            <a:r>
              <a:rPr sz="3600" dirty="0" err="1"/>
              <a:t>傾き</a:t>
            </a:r>
            <a:r>
              <a:rPr sz="3600" dirty="0"/>
              <a:t>(</a:t>
            </a:r>
            <a:r>
              <a:rPr sz="3600" dirty="0" err="1"/>
              <a:t>偏回帰係数</a:t>
            </a:r>
            <a:r>
              <a:rPr sz="3600" dirty="0"/>
              <a:t>)</a:t>
            </a:r>
            <a:r>
              <a:rPr sz="3600" dirty="0" err="1"/>
              <a:t>と切片</a:t>
            </a:r>
            <a:r>
              <a:rPr sz="3600" dirty="0"/>
              <a:t>(</a:t>
            </a:r>
            <a:r>
              <a:rPr sz="3600" dirty="0" err="1"/>
              <a:t>定数項</a:t>
            </a:r>
            <a:r>
              <a:rPr sz="3600" dirty="0"/>
              <a:t>)</a:t>
            </a:r>
            <a:r>
              <a:rPr sz="3600" dirty="0" err="1"/>
              <a:t>を求める</a:t>
            </a:r>
            <a:endParaRPr sz="3600" dirty="0"/>
          </a:p>
          <a:p>
            <a:pPr algn="l">
              <a:defRPr sz="4500"/>
            </a:pPr>
            <a:r>
              <a:rPr sz="3600" dirty="0"/>
              <a:t>(</a:t>
            </a:r>
            <a:r>
              <a:rPr sz="3600" dirty="0" err="1"/>
              <a:t>モデル名</a:t>
            </a:r>
            <a:r>
              <a:rPr sz="3600" dirty="0"/>
              <a:t>).</a:t>
            </a:r>
            <a:r>
              <a:rPr sz="3600" dirty="0" err="1">
                <a:solidFill>
                  <a:schemeClr val="accent5">
                    <a:hueOff val="-82419"/>
                    <a:satOff val="-9513"/>
                    <a:lumOff val="-16343"/>
                  </a:schemeClr>
                </a:solidFill>
              </a:rPr>
              <a:t>coef</a:t>
            </a:r>
            <a:r>
              <a:rPr sz="3600" dirty="0">
                <a:solidFill>
                  <a:schemeClr val="accent5">
                    <a:hueOff val="-82419"/>
                    <a:satOff val="-9513"/>
                    <a:lumOff val="-16343"/>
                  </a:schemeClr>
                </a:solidFill>
              </a:rPr>
              <a:t>_</a:t>
            </a:r>
            <a:r>
              <a:rPr sz="3600" dirty="0"/>
              <a:t>             #傾き</a:t>
            </a:r>
          </a:p>
          <a:p>
            <a:pPr algn="l">
              <a:defRPr sz="4500"/>
            </a:pPr>
            <a:r>
              <a:rPr sz="3600" dirty="0"/>
              <a:t>(</a:t>
            </a:r>
            <a:r>
              <a:rPr sz="3600" dirty="0" err="1"/>
              <a:t>モデル名</a:t>
            </a:r>
            <a:r>
              <a:rPr sz="3600" dirty="0"/>
              <a:t>).</a:t>
            </a:r>
            <a:r>
              <a:rPr sz="3600" dirty="0">
                <a:solidFill>
                  <a:schemeClr val="accent5">
                    <a:hueOff val="-82419"/>
                    <a:satOff val="-9513"/>
                    <a:lumOff val="-16343"/>
                  </a:schemeClr>
                </a:solidFill>
              </a:rPr>
              <a:t>intercept_ </a:t>
            </a:r>
            <a:r>
              <a:rPr sz="3600" dirty="0"/>
              <a:t>     #切片</a:t>
            </a:r>
          </a:p>
          <a:p>
            <a:pPr algn="l">
              <a:defRPr sz="4500"/>
            </a:pPr>
            <a:endParaRPr sz="3600" dirty="0"/>
          </a:p>
          <a:p>
            <a:pPr algn="l">
              <a:defRPr sz="4500"/>
            </a:pPr>
            <a:r>
              <a:rPr sz="3600" dirty="0"/>
              <a:t>④</a:t>
            </a:r>
            <a:r>
              <a:rPr sz="3600" dirty="0" err="1"/>
              <a:t>予測を行う</a:t>
            </a:r>
            <a:endParaRPr sz="3600" dirty="0"/>
          </a:p>
          <a:p>
            <a:pPr algn="l">
              <a:defRPr sz="4500"/>
            </a:pPr>
            <a:r>
              <a:rPr sz="3600" dirty="0"/>
              <a:t>(</a:t>
            </a:r>
            <a:r>
              <a:rPr sz="3600" dirty="0" err="1"/>
              <a:t>モデル名</a:t>
            </a:r>
            <a:r>
              <a:rPr sz="3600" dirty="0"/>
              <a:t>).</a:t>
            </a:r>
            <a:r>
              <a:rPr sz="3600" dirty="0">
                <a:solidFill>
                  <a:schemeClr val="accent5">
                    <a:hueOff val="-82419"/>
                    <a:satOff val="-9513"/>
                    <a:lumOff val="-16343"/>
                  </a:schemeClr>
                </a:solidFill>
              </a:rPr>
              <a:t>predict</a:t>
            </a:r>
            <a:r>
              <a:rPr sz="3600" dirty="0"/>
              <a:t>(</a:t>
            </a:r>
            <a:r>
              <a:rPr sz="3600" dirty="0" err="1"/>
              <a:t>新たな説明変数</a:t>
            </a:r>
            <a:r>
              <a:rPr sz="3600" dirty="0"/>
              <a:t>) </a:t>
            </a:r>
          </a:p>
        </p:txBody>
      </p:sp>
      <p:sp>
        <p:nvSpPr>
          <p:cNvPr id="11" name="①学習モデルの選択(今回は線形回帰)…">
            <a:extLst>
              <a:ext uri="{FF2B5EF4-FFF2-40B4-BE49-F238E27FC236}">
                <a16:creationId xmlns:a16="http://schemas.microsoft.com/office/drawing/2014/main" id="{BEEF3F29-930C-4098-BEED-C2D8333F5E90}"/>
              </a:ext>
            </a:extLst>
          </p:cNvPr>
          <p:cNvSpPr txBox="1"/>
          <p:nvPr/>
        </p:nvSpPr>
        <p:spPr>
          <a:xfrm>
            <a:off x="13521715" y="3927661"/>
            <a:ext cx="10718850" cy="7858562"/>
          </a:xfrm>
          <a:prstGeom prst="rect">
            <a:avLst/>
          </a:prstGeom>
          <a:ln w="254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p>
            <a:pPr algn="l">
              <a:defRPr sz="4500"/>
            </a:pPr>
            <a:endParaRPr lang="en-US" sz="3600" dirty="0"/>
          </a:p>
          <a:p>
            <a:pPr algn="l">
              <a:defRPr sz="4500"/>
            </a:pPr>
            <a:r>
              <a:rPr sz="3600" dirty="0"/>
              <a:t>①</a:t>
            </a:r>
            <a:r>
              <a:rPr sz="3600" dirty="0" err="1"/>
              <a:t>学習モデルの選択</a:t>
            </a:r>
            <a:r>
              <a:rPr sz="3600" dirty="0"/>
              <a:t>(</a:t>
            </a:r>
            <a:r>
              <a:rPr sz="3600" dirty="0" err="1"/>
              <a:t>今回は</a:t>
            </a:r>
            <a:r>
              <a:rPr lang="ja-JP" altLang="en-US" sz="3600" dirty="0"/>
              <a:t>ロジスティック回帰</a:t>
            </a:r>
            <a:r>
              <a:rPr sz="3600" dirty="0"/>
              <a:t>)</a:t>
            </a:r>
          </a:p>
          <a:p>
            <a:pPr algn="l">
              <a:defRPr sz="4500"/>
            </a:pPr>
            <a:r>
              <a:rPr sz="3600" dirty="0"/>
              <a:t>(</a:t>
            </a:r>
            <a:r>
              <a:rPr sz="3600" dirty="0" err="1"/>
              <a:t>モデル名</a:t>
            </a:r>
            <a:r>
              <a:rPr sz="3600" dirty="0"/>
              <a:t>) = </a:t>
            </a:r>
            <a:r>
              <a:rPr sz="3600" dirty="0" err="1">
                <a:solidFill>
                  <a:schemeClr val="accent5">
                    <a:hueOff val="-82419"/>
                    <a:satOff val="-9513"/>
                    <a:lumOff val="-16343"/>
                  </a:schemeClr>
                </a:solidFill>
              </a:rPr>
              <a:t>L</a:t>
            </a:r>
            <a:r>
              <a:rPr lang="en-US" sz="3600" dirty="0" err="1">
                <a:solidFill>
                  <a:schemeClr val="accent5">
                    <a:hueOff val="-82419"/>
                    <a:satOff val="-9513"/>
                    <a:lumOff val="-16343"/>
                  </a:schemeClr>
                </a:solidFill>
              </a:rPr>
              <a:t>ogistic</a:t>
            </a:r>
            <a:r>
              <a:rPr sz="3600" dirty="0" err="1">
                <a:solidFill>
                  <a:schemeClr val="accent5">
                    <a:hueOff val="-82419"/>
                    <a:satOff val="-9513"/>
                    <a:lumOff val="-16343"/>
                  </a:schemeClr>
                </a:solidFill>
              </a:rPr>
              <a:t>Regression</a:t>
            </a:r>
            <a:r>
              <a:rPr sz="3600" dirty="0"/>
              <a:t>()</a:t>
            </a:r>
          </a:p>
          <a:p>
            <a:pPr algn="l">
              <a:defRPr sz="4500"/>
            </a:pPr>
            <a:endParaRPr sz="3600" dirty="0"/>
          </a:p>
          <a:p>
            <a:pPr algn="l">
              <a:defRPr sz="4500"/>
            </a:pPr>
            <a:r>
              <a:rPr sz="3600" dirty="0"/>
              <a:t>②</a:t>
            </a:r>
            <a:r>
              <a:rPr sz="3600" dirty="0" err="1"/>
              <a:t>データを入れて学習させる</a:t>
            </a:r>
            <a:endParaRPr sz="3600" dirty="0"/>
          </a:p>
          <a:p>
            <a:pPr algn="l">
              <a:defRPr sz="4500"/>
            </a:pPr>
            <a:r>
              <a:rPr sz="3600" dirty="0"/>
              <a:t>(</a:t>
            </a:r>
            <a:r>
              <a:rPr sz="3600" dirty="0" err="1"/>
              <a:t>モデル名</a:t>
            </a:r>
            <a:r>
              <a:rPr sz="3600" dirty="0"/>
              <a:t>).</a:t>
            </a:r>
            <a:r>
              <a:rPr sz="3600" dirty="0">
                <a:solidFill>
                  <a:schemeClr val="accent5">
                    <a:hueOff val="-82419"/>
                    <a:satOff val="-9513"/>
                    <a:lumOff val="-16343"/>
                  </a:schemeClr>
                </a:solidFill>
              </a:rPr>
              <a:t>fit</a:t>
            </a:r>
            <a:r>
              <a:rPr sz="3600" dirty="0"/>
              <a:t>(</a:t>
            </a:r>
            <a:r>
              <a:rPr sz="3600" dirty="0" err="1"/>
              <a:t>説明変数,目的変数</a:t>
            </a:r>
            <a:r>
              <a:rPr sz="3600" dirty="0"/>
              <a:t>)</a:t>
            </a:r>
          </a:p>
          <a:p>
            <a:pPr algn="l">
              <a:defRPr sz="4500"/>
            </a:pPr>
            <a:endParaRPr sz="3600" dirty="0"/>
          </a:p>
          <a:p>
            <a:pPr algn="l">
              <a:defRPr sz="4500"/>
            </a:pPr>
            <a:r>
              <a:rPr sz="3600" dirty="0"/>
              <a:t>③</a:t>
            </a:r>
            <a:r>
              <a:rPr sz="3600" dirty="0" err="1"/>
              <a:t>傾き</a:t>
            </a:r>
            <a:r>
              <a:rPr sz="3600" dirty="0"/>
              <a:t>(</a:t>
            </a:r>
            <a:r>
              <a:rPr sz="3600" dirty="0" err="1"/>
              <a:t>偏回帰係数</a:t>
            </a:r>
            <a:r>
              <a:rPr sz="3600" dirty="0"/>
              <a:t>)</a:t>
            </a:r>
            <a:r>
              <a:rPr sz="3600" dirty="0" err="1"/>
              <a:t>と切片</a:t>
            </a:r>
            <a:r>
              <a:rPr sz="3600" dirty="0"/>
              <a:t>(</a:t>
            </a:r>
            <a:r>
              <a:rPr sz="3600" dirty="0" err="1"/>
              <a:t>定数項</a:t>
            </a:r>
            <a:r>
              <a:rPr sz="3600" dirty="0"/>
              <a:t>)</a:t>
            </a:r>
            <a:r>
              <a:rPr sz="3600" dirty="0" err="1"/>
              <a:t>を求める</a:t>
            </a:r>
            <a:endParaRPr sz="3600" dirty="0"/>
          </a:p>
          <a:p>
            <a:pPr algn="l">
              <a:defRPr sz="4500"/>
            </a:pPr>
            <a:r>
              <a:rPr sz="3600" dirty="0"/>
              <a:t>(</a:t>
            </a:r>
            <a:r>
              <a:rPr sz="3600" dirty="0" err="1"/>
              <a:t>モデル名</a:t>
            </a:r>
            <a:r>
              <a:rPr sz="3600" dirty="0"/>
              <a:t>).</a:t>
            </a:r>
            <a:r>
              <a:rPr sz="3600" dirty="0" err="1">
                <a:solidFill>
                  <a:schemeClr val="accent5">
                    <a:hueOff val="-82419"/>
                    <a:satOff val="-9513"/>
                    <a:lumOff val="-16343"/>
                  </a:schemeClr>
                </a:solidFill>
              </a:rPr>
              <a:t>coef</a:t>
            </a:r>
            <a:r>
              <a:rPr sz="3600" dirty="0">
                <a:solidFill>
                  <a:schemeClr val="accent5">
                    <a:hueOff val="-82419"/>
                    <a:satOff val="-9513"/>
                    <a:lumOff val="-16343"/>
                  </a:schemeClr>
                </a:solidFill>
              </a:rPr>
              <a:t>_</a:t>
            </a:r>
            <a:r>
              <a:rPr sz="3600" dirty="0"/>
              <a:t>             #傾き</a:t>
            </a:r>
          </a:p>
          <a:p>
            <a:pPr algn="l">
              <a:defRPr sz="4500"/>
            </a:pPr>
            <a:r>
              <a:rPr sz="3600" dirty="0"/>
              <a:t>(</a:t>
            </a:r>
            <a:r>
              <a:rPr sz="3600" dirty="0" err="1"/>
              <a:t>モデル名</a:t>
            </a:r>
            <a:r>
              <a:rPr sz="3600" dirty="0"/>
              <a:t>).</a:t>
            </a:r>
            <a:r>
              <a:rPr sz="3600" dirty="0">
                <a:solidFill>
                  <a:schemeClr val="accent5">
                    <a:hueOff val="-82419"/>
                    <a:satOff val="-9513"/>
                    <a:lumOff val="-16343"/>
                  </a:schemeClr>
                </a:solidFill>
              </a:rPr>
              <a:t>intercept_ </a:t>
            </a:r>
            <a:r>
              <a:rPr sz="3600" dirty="0"/>
              <a:t>     #切片</a:t>
            </a:r>
          </a:p>
          <a:p>
            <a:pPr algn="l">
              <a:defRPr sz="4500"/>
            </a:pPr>
            <a:endParaRPr sz="3600" dirty="0"/>
          </a:p>
          <a:p>
            <a:pPr algn="l">
              <a:defRPr sz="4500"/>
            </a:pPr>
            <a:r>
              <a:rPr sz="3600" dirty="0"/>
              <a:t>④</a:t>
            </a:r>
            <a:r>
              <a:rPr sz="3600" dirty="0" err="1"/>
              <a:t>予測を行う</a:t>
            </a:r>
            <a:endParaRPr sz="3600" dirty="0"/>
          </a:p>
          <a:p>
            <a:pPr algn="l">
              <a:defRPr sz="4500"/>
            </a:pPr>
            <a:r>
              <a:rPr sz="3600" dirty="0"/>
              <a:t>(</a:t>
            </a:r>
            <a:r>
              <a:rPr sz="3600" dirty="0" err="1"/>
              <a:t>モデル名</a:t>
            </a:r>
            <a:r>
              <a:rPr sz="3600" dirty="0"/>
              <a:t>).</a:t>
            </a:r>
            <a:r>
              <a:rPr sz="3600" dirty="0">
                <a:solidFill>
                  <a:schemeClr val="accent5">
                    <a:hueOff val="-82419"/>
                    <a:satOff val="-9513"/>
                    <a:lumOff val="-16343"/>
                  </a:schemeClr>
                </a:solidFill>
              </a:rPr>
              <a:t>predict</a:t>
            </a:r>
            <a:r>
              <a:rPr sz="3600" dirty="0"/>
              <a:t>(</a:t>
            </a:r>
            <a:r>
              <a:rPr sz="3600" dirty="0" err="1"/>
              <a:t>新たな説明変数</a:t>
            </a:r>
            <a:r>
              <a:rPr sz="3600" dirty="0"/>
              <a:t>) </a:t>
            </a:r>
            <a:endParaRPr lang="en-US" sz="3600" dirty="0"/>
          </a:p>
          <a:p>
            <a:pPr algn="l">
              <a:defRPr sz="4500"/>
            </a:pPr>
            <a:r>
              <a:rPr lang="en-US" sz="3600" dirty="0"/>
              <a:t>(</a:t>
            </a:r>
            <a:r>
              <a:rPr lang="ja-JP" altLang="en-US" sz="3600" dirty="0"/>
              <a:t>モデル名</a:t>
            </a:r>
            <a:r>
              <a:rPr lang="en-US" altLang="ja-JP" sz="3600" dirty="0"/>
              <a:t>).</a:t>
            </a:r>
            <a:r>
              <a:rPr lang="en-US" altLang="ja-JP" sz="3600" dirty="0" err="1">
                <a:solidFill>
                  <a:srgbClr val="FF0000"/>
                </a:solidFill>
              </a:rPr>
              <a:t>predict_proba</a:t>
            </a:r>
            <a:r>
              <a:rPr lang="en-US" altLang="ja-JP" sz="3600" dirty="0"/>
              <a:t>(</a:t>
            </a:r>
            <a:r>
              <a:rPr lang="ja-JP" altLang="en-US" sz="3600" dirty="0"/>
              <a:t>新たな説明変数）</a:t>
            </a:r>
            <a:endParaRPr sz="3600" dirty="0"/>
          </a:p>
        </p:txBody>
      </p:sp>
      <p:sp>
        <p:nvSpPr>
          <p:cNvPr id="12" name="矢印: 右 11">
            <a:extLst>
              <a:ext uri="{FF2B5EF4-FFF2-40B4-BE49-F238E27FC236}">
                <a16:creationId xmlns:a16="http://schemas.microsoft.com/office/drawing/2014/main" id="{DB7B426A-62C7-490F-8468-4E04C819F8FD}"/>
              </a:ext>
            </a:extLst>
          </p:cNvPr>
          <p:cNvSpPr/>
          <p:nvPr/>
        </p:nvSpPr>
        <p:spPr>
          <a:xfrm>
            <a:off x="11950995" y="7272670"/>
            <a:ext cx="999461" cy="978195"/>
          </a:xfrm>
          <a:prstGeom prst="rightArrow">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mn-lt"/>
              <a:ea typeface="+mn-ea"/>
              <a:cs typeface="+mn-cs"/>
              <a:sym typeface="ヒラギノ角ゴ ProN W3"/>
            </a:endParaRPr>
          </a:p>
        </p:txBody>
      </p:sp>
      <p:sp>
        <p:nvSpPr>
          <p:cNvPr id="2" name="スライド番号プレースホルダー 1">
            <a:extLst>
              <a:ext uri="{FF2B5EF4-FFF2-40B4-BE49-F238E27FC236}">
                <a16:creationId xmlns:a16="http://schemas.microsoft.com/office/drawing/2014/main" id="{DF647C1E-6ED4-0F86-EBC4-76501D5191B1}"/>
              </a:ext>
            </a:extLst>
          </p:cNvPr>
          <p:cNvSpPr>
            <a:spLocks noGrp="1"/>
          </p:cNvSpPr>
          <p:nvPr>
            <p:ph type="sldNum" sz="quarter" idx="2"/>
          </p:nvPr>
        </p:nvSpPr>
        <p:spPr/>
        <p:txBody>
          <a:bodyPr/>
          <a:lstStyle/>
          <a:p>
            <a:fld id="{86CB4B4D-7CA3-9044-876B-883B54F8677D}" type="slidenum">
              <a:rPr lang="en-US" altLang="ja-JP" smtClean="0"/>
              <a:t>8</a:t>
            </a:fld>
            <a:endParaRPr lang="ja-JP" altLang="en-US"/>
          </a:p>
        </p:txBody>
      </p:sp>
    </p:spTree>
    <p:extLst>
      <p:ext uri="{BB962C8B-B14F-4D97-AF65-F5344CB8AC3E}">
        <p14:creationId xmlns:p14="http://schemas.microsoft.com/office/powerpoint/2010/main" val="484540754"/>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四角形">
            <a:extLst>
              <a:ext uri="{FF2B5EF4-FFF2-40B4-BE49-F238E27FC236}">
                <a16:creationId xmlns:a16="http://schemas.microsoft.com/office/drawing/2014/main" id="{FCE8D7A7-32DB-7D4A-7D5D-4A5B8C6D8DBC}"/>
              </a:ext>
            </a:extLst>
          </p:cNvPr>
          <p:cNvSpPr/>
          <p:nvPr/>
        </p:nvSpPr>
        <p:spPr>
          <a:xfrm>
            <a:off x="-1" y="-369715"/>
            <a:ext cx="24384001" cy="1416051"/>
          </a:xfrm>
          <a:prstGeom prst="rect">
            <a:avLst/>
          </a:prstGeom>
          <a:solidFill>
            <a:srgbClr val="00000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5" name="6) ロジスティック回帰でアヤメを分類する">
            <a:extLst>
              <a:ext uri="{FF2B5EF4-FFF2-40B4-BE49-F238E27FC236}">
                <a16:creationId xmlns:a16="http://schemas.microsoft.com/office/drawing/2014/main" id="{84BC6C2A-653A-818C-6436-572149E3DF44}"/>
              </a:ext>
            </a:extLst>
          </p:cNvPr>
          <p:cNvSpPr txBox="1"/>
          <p:nvPr/>
        </p:nvSpPr>
        <p:spPr>
          <a:xfrm>
            <a:off x="9806730" y="-31535"/>
            <a:ext cx="4770537" cy="7396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sz="4600">
                <a:solidFill>
                  <a:srgbClr val="FFFFFF"/>
                </a:solidFill>
              </a:defRPr>
            </a:lvl1pPr>
          </a:lstStyle>
          <a:p>
            <a:r>
              <a:rPr lang="en-US" dirty="0"/>
              <a:t>Pandas</a:t>
            </a:r>
            <a:r>
              <a:rPr lang="ja-JP" altLang="en-US" dirty="0"/>
              <a:t>の基本操作</a:t>
            </a:r>
            <a:endParaRPr dirty="0"/>
          </a:p>
        </p:txBody>
      </p:sp>
      <p:sp>
        <p:nvSpPr>
          <p:cNvPr id="6" name="がく片の長さとがく片の幅でヒオウギアヤメとブルーフラッグを分類したい">
            <a:extLst>
              <a:ext uri="{FF2B5EF4-FFF2-40B4-BE49-F238E27FC236}">
                <a16:creationId xmlns:a16="http://schemas.microsoft.com/office/drawing/2014/main" id="{0F1FB74E-E8EA-86AB-9BFC-80D1B51BE142}"/>
              </a:ext>
            </a:extLst>
          </p:cNvPr>
          <p:cNvSpPr txBox="1"/>
          <p:nvPr/>
        </p:nvSpPr>
        <p:spPr>
          <a:xfrm>
            <a:off x="3077088" y="4046637"/>
            <a:ext cx="16284907" cy="521322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100"/>
            </a:lvl1pPr>
          </a:lstStyle>
          <a:p>
            <a:pPr algn="l"/>
            <a:r>
              <a:rPr lang="ja-JP" altLang="en-US" dirty="0"/>
              <a:t>データフレーム</a:t>
            </a:r>
            <a:r>
              <a:rPr lang="en-US" altLang="ja-JP" dirty="0"/>
              <a:t>[</a:t>
            </a:r>
            <a:r>
              <a:rPr lang="en-US" altLang="ja-JP" dirty="0" err="1"/>
              <a:t>a:b</a:t>
            </a:r>
            <a:r>
              <a:rPr lang="en-US" altLang="ja-JP" dirty="0"/>
              <a:t>]</a:t>
            </a:r>
            <a:r>
              <a:rPr lang="ja-JP" altLang="en-US" dirty="0"/>
              <a:t>で</a:t>
            </a:r>
            <a:r>
              <a:rPr lang="en-US" altLang="ja-JP" dirty="0"/>
              <a:t>a</a:t>
            </a:r>
            <a:r>
              <a:rPr lang="ja-JP" altLang="en-US" dirty="0"/>
              <a:t>行目</a:t>
            </a:r>
            <a:r>
              <a:rPr lang="en-US" altLang="ja-JP" dirty="0"/>
              <a:t>(</a:t>
            </a:r>
            <a:r>
              <a:rPr lang="ja-JP" altLang="en-US" dirty="0"/>
              <a:t>以上</a:t>
            </a:r>
            <a:r>
              <a:rPr lang="en-US" altLang="ja-JP" dirty="0"/>
              <a:t>)</a:t>
            </a:r>
            <a:r>
              <a:rPr lang="ja-JP" altLang="en-US" dirty="0"/>
              <a:t>から</a:t>
            </a:r>
            <a:r>
              <a:rPr lang="en-US" altLang="ja-JP" dirty="0"/>
              <a:t>b</a:t>
            </a:r>
            <a:r>
              <a:rPr lang="ja-JP" altLang="en-US" dirty="0"/>
              <a:t>行目</a:t>
            </a:r>
            <a:r>
              <a:rPr lang="en-US" altLang="ja-JP" dirty="0"/>
              <a:t>(</a:t>
            </a:r>
            <a:r>
              <a:rPr lang="ja-JP" altLang="en-US" dirty="0"/>
              <a:t>未満</a:t>
            </a:r>
            <a:r>
              <a:rPr lang="en-US" altLang="ja-JP" dirty="0"/>
              <a:t>)</a:t>
            </a:r>
            <a:r>
              <a:rPr lang="ja-JP" altLang="en-US" dirty="0"/>
              <a:t>までを取り出す</a:t>
            </a:r>
            <a:endParaRPr lang="en-US" altLang="ja-JP" dirty="0"/>
          </a:p>
          <a:p>
            <a:pPr algn="l"/>
            <a:endParaRPr lang="ja-JP" altLang="en-US" dirty="0"/>
          </a:p>
          <a:p>
            <a:pPr algn="l"/>
            <a:r>
              <a:rPr lang="en-US" altLang="ja-JP" dirty="0"/>
              <a:t>a = iris[0:4]</a:t>
            </a:r>
          </a:p>
          <a:p>
            <a:pPr algn="l"/>
            <a:r>
              <a:rPr lang="en-US" altLang="ja-JP" dirty="0"/>
              <a:t>print(a)</a:t>
            </a:r>
          </a:p>
          <a:p>
            <a:pPr algn="l"/>
            <a:endParaRPr lang="en-US" altLang="ja-JP" dirty="0"/>
          </a:p>
          <a:p>
            <a:pPr algn="l"/>
            <a:r>
              <a:rPr lang="ja-JP" altLang="en-US" dirty="0"/>
              <a:t>データフレーム</a:t>
            </a:r>
            <a:r>
              <a:rPr lang="en-US" altLang="ja-JP" dirty="0"/>
              <a:t>.shape</a:t>
            </a:r>
            <a:r>
              <a:rPr lang="ja-JP" altLang="en-US" dirty="0"/>
              <a:t>で行列</a:t>
            </a:r>
            <a:r>
              <a:rPr lang="en-US" altLang="ja-JP" dirty="0"/>
              <a:t>(2</a:t>
            </a:r>
            <a:r>
              <a:rPr lang="ja-JP" altLang="en-US" dirty="0"/>
              <a:t>次元配列</a:t>
            </a:r>
            <a:r>
              <a:rPr lang="en-US" altLang="ja-JP" dirty="0"/>
              <a:t>)</a:t>
            </a:r>
            <a:r>
              <a:rPr lang="ja-JP" altLang="en-US" dirty="0"/>
              <a:t>の形状を調べることが出来る</a:t>
            </a:r>
            <a:endParaRPr lang="en-US" altLang="ja-JP" dirty="0"/>
          </a:p>
          <a:p>
            <a:pPr algn="l"/>
            <a:endParaRPr lang="ja-JP" altLang="en-US" dirty="0"/>
          </a:p>
          <a:p>
            <a:pPr algn="l"/>
            <a:r>
              <a:rPr lang="en-US" altLang="ja-JP" dirty="0"/>
              <a:t>print(</a:t>
            </a:r>
            <a:r>
              <a:rPr lang="en-US" altLang="ja-JP" dirty="0" err="1"/>
              <a:t>iris.shape</a:t>
            </a:r>
            <a:r>
              <a:rPr lang="en-US" altLang="ja-JP" dirty="0"/>
              <a:t>)</a:t>
            </a:r>
          </a:p>
          <a:p>
            <a:pPr algn="l"/>
            <a:r>
              <a:rPr lang="en-US" altLang="ja-JP" dirty="0"/>
              <a:t>print(</a:t>
            </a:r>
            <a:r>
              <a:rPr lang="en-US" altLang="ja-JP" dirty="0" err="1"/>
              <a:t>a.shape</a:t>
            </a:r>
            <a:r>
              <a:rPr lang="en-US" altLang="ja-JP" dirty="0"/>
              <a:t>)</a:t>
            </a:r>
            <a:endParaRPr dirty="0"/>
          </a:p>
        </p:txBody>
      </p:sp>
      <p:sp>
        <p:nvSpPr>
          <p:cNvPr id="8" name="テキスト ボックス 7">
            <a:extLst>
              <a:ext uri="{FF2B5EF4-FFF2-40B4-BE49-F238E27FC236}">
                <a16:creationId xmlns:a16="http://schemas.microsoft.com/office/drawing/2014/main" id="{17526A66-6E95-2050-269E-F8F14D924D03}"/>
              </a:ext>
            </a:extLst>
          </p:cNvPr>
          <p:cNvSpPr txBox="1"/>
          <p:nvPr/>
        </p:nvSpPr>
        <p:spPr>
          <a:xfrm>
            <a:off x="5123542" y="1867107"/>
            <a:ext cx="12192000" cy="923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ja-JP" altLang="en-US" sz="6000" dirty="0"/>
              <a:t>行の操作</a:t>
            </a:r>
          </a:p>
        </p:txBody>
      </p:sp>
    </p:spTree>
    <p:extLst>
      <p:ext uri="{BB962C8B-B14F-4D97-AF65-F5344CB8AC3E}">
        <p14:creationId xmlns:p14="http://schemas.microsoft.com/office/powerpoint/2010/main" val="2011880187"/>
      </p:ext>
    </p:extLst>
  </p:cSld>
  <p:clrMapOvr>
    <a:masterClrMapping/>
  </p:clrMapOvr>
  <p:transition spd="med"/>
</p:sld>
</file>

<file path=ppt/theme/theme1.xml><?xml version="1.0" encoding="utf-8"?>
<a:theme xmlns:a="http://schemas.openxmlformats.org/drawingml/2006/main" name="23_ClassicWhite">
  <a:themeElements>
    <a:clrScheme name="23_ClassicWhite">
      <a:dk1>
        <a:srgbClr val="000000"/>
      </a:dk1>
      <a:lt1>
        <a:srgbClr val="FFFFFF"/>
      </a:lt1>
      <a:dk2>
        <a:srgbClr val="5E5E5E"/>
      </a:dk2>
      <a:lt2>
        <a:srgbClr val="D5D5D5"/>
      </a:lt2>
      <a:accent1>
        <a:srgbClr val="3E74D1"/>
      </a:accent1>
      <a:accent2>
        <a:srgbClr val="33C5B9"/>
      </a:accent2>
      <a:accent3>
        <a:srgbClr val="45B53C"/>
      </a:accent3>
      <a:accent4>
        <a:srgbClr val="FFBD16"/>
      </a:accent4>
      <a:accent5>
        <a:srgbClr val="E22146"/>
      </a:accent5>
      <a:accent6>
        <a:srgbClr val="836BB7"/>
      </a:accent6>
      <a:hlink>
        <a:srgbClr val="0000FF"/>
      </a:hlink>
      <a:folHlink>
        <a:srgbClr val="FF00FF"/>
      </a:folHlink>
    </a:clrScheme>
    <a:fontScheme name="23_ClassicWhite">
      <a:majorFont>
        <a:latin typeface="Canela Bold"/>
        <a:ea typeface="Canela Bold"/>
        <a:cs typeface="Canela Bold"/>
      </a:majorFont>
      <a:minorFont>
        <a:latin typeface="Canela Bold"/>
        <a:ea typeface="Canela Bold"/>
        <a:cs typeface="Canela Bold"/>
      </a:minorFont>
    </a:fontScheme>
    <a:fmtScheme name="23_Clas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11303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Graphik"/>
            <a:ea typeface="Graphik"/>
            <a:cs typeface="Graphik"/>
            <a:sym typeface="Graphik"/>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2438400" rtl="0" fontAlgn="auto" latinLnBrk="0" hangingPunct="0">
          <a:lnSpc>
            <a:spcPct val="9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Canela Text Regular"/>
            <a:ea typeface="Canela Text Regular"/>
            <a:cs typeface="Canela Text Regular"/>
            <a:sym typeface="Canela Text Regular"/>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23_ClassicWhite">
  <a:themeElements>
    <a:clrScheme name="23_ClassicWhite">
      <a:dk1>
        <a:srgbClr val="000000"/>
      </a:dk1>
      <a:lt1>
        <a:srgbClr val="FFFFFF"/>
      </a:lt1>
      <a:dk2>
        <a:srgbClr val="5E5E5E"/>
      </a:dk2>
      <a:lt2>
        <a:srgbClr val="D5D5D5"/>
      </a:lt2>
      <a:accent1>
        <a:srgbClr val="3E74D1"/>
      </a:accent1>
      <a:accent2>
        <a:srgbClr val="33C5B9"/>
      </a:accent2>
      <a:accent3>
        <a:srgbClr val="45B53C"/>
      </a:accent3>
      <a:accent4>
        <a:srgbClr val="FFBD16"/>
      </a:accent4>
      <a:accent5>
        <a:srgbClr val="E22146"/>
      </a:accent5>
      <a:accent6>
        <a:srgbClr val="836BB7"/>
      </a:accent6>
      <a:hlink>
        <a:srgbClr val="0000FF"/>
      </a:hlink>
      <a:folHlink>
        <a:srgbClr val="FF00FF"/>
      </a:folHlink>
    </a:clrScheme>
    <a:fontScheme name="23_ClassicWhite">
      <a:majorFont>
        <a:latin typeface="Canela Bold"/>
        <a:ea typeface="Canela Bold"/>
        <a:cs typeface="Canela Bold"/>
      </a:majorFont>
      <a:minorFont>
        <a:latin typeface="Canela Bold"/>
        <a:ea typeface="Canela Bold"/>
        <a:cs typeface="Canela Bold"/>
      </a:minorFont>
    </a:fontScheme>
    <a:fmtScheme name="23_Clas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11303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Graphik"/>
            <a:ea typeface="Graphik"/>
            <a:cs typeface="Graphik"/>
            <a:sym typeface="Graphik"/>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2438400" rtl="0" fontAlgn="auto" latinLnBrk="0" hangingPunct="0">
          <a:lnSpc>
            <a:spcPct val="9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Canela Text Regular"/>
            <a:ea typeface="Canela Text Regular"/>
            <a:cs typeface="Canela Text Regular"/>
            <a:sym typeface="Canela Text Regular"/>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ドキュメント" ma:contentTypeID="0x010100E74597ED3F9DF04396CDAF7ADD5042AD" ma:contentTypeVersion="13" ma:contentTypeDescription="新しいドキュメントを作成します。" ma:contentTypeScope="" ma:versionID="f490edca4df1ab913f6ee5f52c499e28">
  <xsd:schema xmlns:xsd="http://www.w3.org/2001/XMLSchema" xmlns:xs="http://www.w3.org/2001/XMLSchema" xmlns:p="http://schemas.microsoft.com/office/2006/metadata/properties" xmlns:ns2="3bedeca0-c2ed-4417-b266-8522ee8d026f" xmlns:ns3="f06b4c2f-2c82-42f4-a7b1-f551fd148232" targetNamespace="http://schemas.microsoft.com/office/2006/metadata/properties" ma:root="true" ma:fieldsID="3ea7f52657536d947e398b65193258fe" ns2:_="" ns3:_="">
    <xsd:import namespace="3bedeca0-c2ed-4417-b266-8522ee8d026f"/>
    <xsd:import namespace="f06b4c2f-2c82-42f4-a7b1-f551fd148232"/>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GenerationTime" minOccurs="0"/>
                <xsd:element ref="ns2:MediaServiceEventHashCode" minOccurs="0"/>
                <xsd:element ref="ns2:MediaServiceOCR" minOccurs="0"/>
                <xsd:element ref="ns3:SharedWithUsers" minOccurs="0"/>
                <xsd:element ref="ns3:SharedWithDetails" minOccurs="0"/>
                <xsd:element ref="ns2:MediaLengthInSecond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bedeca0-c2ed-4417-b266-8522ee8d026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LengthInSeconds" ma:index="17" nillable="true" ma:displayName="MediaLengthInSeconds" ma:hidden="true" ma:internalName="MediaLengthInSeconds" ma:readOnly="true">
      <xsd:simpleType>
        <xsd:restriction base="dms:Unknown"/>
      </xsd:simpleType>
    </xsd:element>
    <xsd:element name="lcf76f155ced4ddcb4097134ff3c332f" ma:index="19" nillable="true" ma:taxonomy="true" ma:internalName="lcf76f155ced4ddcb4097134ff3c332f" ma:taxonomyFieldName="MediaServiceImageTags" ma:displayName="画像タグ" ma:readOnly="false" ma:fieldId="{5cf76f15-5ced-4ddc-b409-7134ff3c332f}" ma:taxonomyMulti="true" ma:sspId="64d63cec-adaa-4823-9f5f-a031abd4e23f"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f06b4c2f-2c82-42f4-a7b1-f551fd148232" elementFormDefault="qualified">
    <xsd:import namespace="http://schemas.microsoft.com/office/2006/documentManagement/types"/>
    <xsd:import namespace="http://schemas.microsoft.com/office/infopath/2007/PartnerControls"/>
    <xsd:element name="SharedWithUsers" ma:index="15" nillable="true" ma:displayName="共有相手"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共有相手の詳細情報" ma:internalName="SharedWithDetails" ma:readOnly="true">
      <xsd:simpleType>
        <xsd:restriction base="dms:Note">
          <xsd:maxLength value="255"/>
        </xsd:restriction>
      </xsd:simpleType>
    </xsd:element>
    <xsd:element name="TaxCatchAll" ma:index="20" nillable="true" ma:displayName="Taxonomy Catch All Column" ma:hidden="true" ma:list="{324322fb-54ae-441b-a0be-81c7a9c24d11}" ma:internalName="TaxCatchAll" ma:showField="CatchAllData" ma:web="f06b4c2f-2c82-42f4-a7b1-f551fd148232">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コンテンツ タイプ"/>
        <xsd:element ref="dc:title" minOccurs="0" maxOccurs="1" ma:index="4" ma:displayName="タイトル"/>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f06b4c2f-2c82-42f4-a7b1-f551fd148232" xsi:nil="true"/>
    <lcf76f155ced4ddcb4097134ff3c332f xmlns="3bedeca0-c2ed-4417-b266-8522ee8d026f">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2D717249-EF99-4BE4-A54B-E3B2CA9AB2BA}"/>
</file>

<file path=customXml/itemProps2.xml><?xml version="1.0" encoding="utf-8"?>
<ds:datastoreItem xmlns:ds="http://schemas.openxmlformats.org/officeDocument/2006/customXml" ds:itemID="{32D8F5D2-055F-4707-A8A1-A37C99152098}"/>
</file>

<file path=customXml/itemProps3.xml><?xml version="1.0" encoding="utf-8"?>
<ds:datastoreItem xmlns:ds="http://schemas.openxmlformats.org/officeDocument/2006/customXml" ds:itemID="{1C15BA67-E632-4552-90BD-892C3BF973A2}"/>
</file>

<file path=docProps/app.xml><?xml version="1.0" encoding="utf-8"?>
<Properties xmlns="http://schemas.openxmlformats.org/officeDocument/2006/extended-properties" xmlns:vt="http://schemas.openxmlformats.org/officeDocument/2006/docPropsVTypes">
  <TotalTime>50769</TotalTime>
  <Words>4781</Words>
  <Application>Microsoft Office PowerPoint</Application>
  <PresentationFormat>ユーザー設定</PresentationFormat>
  <Paragraphs>780</Paragraphs>
  <Slides>59</Slides>
  <Notes>0</Notes>
  <HiddenSlides>0</HiddenSlides>
  <MMClips>0</MMClips>
  <ScaleCrop>false</ScaleCrop>
  <HeadingPairs>
    <vt:vector size="6" baseType="variant">
      <vt:variant>
        <vt:lpstr>使用されているフォント</vt:lpstr>
      </vt:variant>
      <vt:variant>
        <vt:i4>14</vt:i4>
      </vt:variant>
      <vt:variant>
        <vt:lpstr>テーマ</vt:lpstr>
      </vt:variant>
      <vt:variant>
        <vt:i4>1</vt:i4>
      </vt:variant>
      <vt:variant>
        <vt:lpstr>スライド タイトル</vt:lpstr>
      </vt:variant>
      <vt:variant>
        <vt:i4>59</vt:i4>
      </vt:variant>
    </vt:vector>
  </HeadingPairs>
  <TitlesOfParts>
    <vt:vector size="74" baseType="lpstr">
      <vt:lpstr>Apple Chancery</vt:lpstr>
      <vt:lpstr>Canela Bold</vt:lpstr>
      <vt:lpstr>Canela Deck Regular</vt:lpstr>
      <vt:lpstr>Canela Regular</vt:lpstr>
      <vt:lpstr>Canela Text Regular</vt:lpstr>
      <vt:lpstr>Graphik</vt:lpstr>
      <vt:lpstr>Graphik Medium</vt:lpstr>
      <vt:lpstr>Graphik Semibold</vt:lpstr>
      <vt:lpstr>Helvetica Neue Light</vt:lpstr>
      <vt:lpstr>Meiryo UI</vt:lpstr>
      <vt:lpstr>ヒラギノ角ゴ ProN W3</vt:lpstr>
      <vt:lpstr>ヒラギノ角ゴ ProN W6</vt:lpstr>
      <vt:lpstr>ヒラギノ丸ゴ ProN W4</vt:lpstr>
      <vt:lpstr>Arial</vt:lpstr>
      <vt:lpstr>23_ClassicWhite</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須藤毅顕</dc:creator>
  <cp:lastModifiedBy>須藤　毅顕</cp:lastModifiedBy>
  <cp:revision>38</cp:revision>
  <dcterms:modified xsi:type="dcterms:W3CDTF">2022-12-01T01:38:14Z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0x010100E74597ED3F9DF04396CDAF7ADD5042AD</vt:lpwstr>
  </property>
</Properties>
</file>